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7" r:id="rId1"/>
  </p:sldMasterIdLst>
  <p:notesMasterIdLst>
    <p:notesMasterId r:id="rId230"/>
  </p:notesMasterIdLst>
  <p:sldIdLst>
    <p:sldId id="256" r:id="rId2"/>
    <p:sldId id="265" r:id="rId3"/>
    <p:sldId id="442" r:id="rId4"/>
    <p:sldId id="443" r:id="rId5"/>
    <p:sldId id="444" r:id="rId6"/>
    <p:sldId id="655" r:id="rId7"/>
    <p:sldId id="656" r:id="rId8"/>
    <p:sldId id="709" r:id="rId9"/>
    <p:sldId id="710" r:id="rId10"/>
    <p:sldId id="711" r:id="rId11"/>
    <p:sldId id="712" r:id="rId12"/>
    <p:sldId id="713" r:id="rId13"/>
    <p:sldId id="714" r:id="rId14"/>
    <p:sldId id="715" r:id="rId15"/>
    <p:sldId id="716" r:id="rId16"/>
    <p:sldId id="445" r:id="rId17"/>
    <p:sldId id="446" r:id="rId18"/>
    <p:sldId id="658" r:id="rId19"/>
    <p:sldId id="447" r:id="rId20"/>
    <p:sldId id="657" r:id="rId21"/>
    <p:sldId id="624" r:id="rId22"/>
    <p:sldId id="625" r:id="rId23"/>
    <p:sldId id="627" r:id="rId24"/>
    <p:sldId id="628" r:id="rId25"/>
    <p:sldId id="448" r:id="rId26"/>
    <p:sldId id="450" r:id="rId27"/>
    <p:sldId id="449" r:id="rId28"/>
    <p:sldId id="698" r:id="rId29"/>
    <p:sldId id="451" r:id="rId30"/>
    <p:sldId id="452" r:id="rId31"/>
    <p:sldId id="453" r:id="rId32"/>
    <p:sldId id="454" r:id="rId33"/>
    <p:sldId id="582" r:id="rId34"/>
    <p:sldId id="583" r:id="rId35"/>
    <p:sldId id="467" r:id="rId36"/>
    <p:sldId id="521" r:id="rId37"/>
    <p:sldId id="523" r:id="rId38"/>
    <p:sldId id="584" r:id="rId39"/>
    <p:sldId id="585" r:id="rId40"/>
    <p:sldId id="524" r:id="rId41"/>
    <p:sldId id="522" r:id="rId42"/>
    <p:sldId id="468" r:id="rId43"/>
    <p:sldId id="457" r:id="rId44"/>
    <p:sldId id="466" r:id="rId45"/>
    <p:sldId id="587" r:id="rId46"/>
    <p:sldId id="588" r:id="rId47"/>
    <p:sldId id="469" r:id="rId48"/>
    <p:sldId id="470" r:id="rId49"/>
    <p:sldId id="660" r:id="rId50"/>
    <p:sldId id="472" r:id="rId51"/>
    <p:sldId id="661" r:id="rId52"/>
    <p:sldId id="479" r:id="rId53"/>
    <p:sldId id="478" r:id="rId54"/>
    <p:sldId id="471" r:id="rId55"/>
    <p:sldId id="717" r:id="rId56"/>
    <p:sldId id="663" r:id="rId57"/>
    <p:sldId id="664" r:id="rId58"/>
    <p:sldId id="665" r:id="rId59"/>
    <p:sldId id="669" r:id="rId60"/>
    <p:sldId id="494" r:id="rId61"/>
    <p:sldId id="495" r:id="rId62"/>
    <p:sldId id="499" r:id="rId63"/>
    <p:sldId id="500" r:id="rId64"/>
    <p:sldId id="501" r:id="rId65"/>
    <p:sldId id="502" r:id="rId66"/>
    <p:sldId id="503" r:id="rId67"/>
    <p:sldId id="666" r:id="rId68"/>
    <p:sldId id="704" r:id="rId69"/>
    <p:sldId id="705" r:id="rId70"/>
    <p:sldId id="706" r:id="rId71"/>
    <p:sldId id="707" r:id="rId72"/>
    <p:sldId id="708" r:id="rId73"/>
    <p:sldId id="507" r:id="rId74"/>
    <p:sldId id="508" r:id="rId75"/>
    <p:sldId id="541" r:id="rId76"/>
    <p:sldId id="542" r:id="rId77"/>
    <p:sldId id="668" r:id="rId78"/>
    <p:sldId id="667" r:id="rId79"/>
    <p:sldId id="473" r:id="rId80"/>
    <p:sldId id="781" r:id="rId81"/>
    <p:sldId id="786" r:id="rId82"/>
    <p:sldId id="787" r:id="rId83"/>
    <p:sldId id="788" r:id="rId84"/>
    <p:sldId id="789" r:id="rId85"/>
    <p:sldId id="790" r:id="rId86"/>
    <p:sldId id="675" r:id="rId87"/>
    <p:sldId id="670" r:id="rId88"/>
    <p:sldId id="671" r:id="rId89"/>
    <p:sldId id="673" r:id="rId90"/>
    <p:sldId id="674" r:id="rId91"/>
    <p:sldId id="756" r:id="rId92"/>
    <p:sldId id="757" r:id="rId93"/>
    <p:sldId id="485" r:id="rId94"/>
    <p:sldId id="486" r:id="rId95"/>
    <p:sldId id="487" r:id="rId96"/>
    <p:sldId id="700" r:id="rId97"/>
    <p:sldId id="482" r:id="rId98"/>
    <p:sldId id="480" r:id="rId99"/>
    <p:sldId id="760" r:id="rId100"/>
    <p:sldId id="772" r:id="rId101"/>
    <p:sldId id="773" r:id="rId102"/>
    <p:sldId id="774" r:id="rId103"/>
    <p:sldId id="475" r:id="rId104"/>
    <p:sldId id="476" r:id="rId105"/>
    <p:sldId id="540" r:id="rId106"/>
    <p:sldId id="477" r:id="rId107"/>
    <p:sldId id="488" r:id="rId108"/>
    <p:sldId id="489" r:id="rId109"/>
    <p:sldId id="490" r:id="rId110"/>
    <p:sldId id="491" r:id="rId111"/>
    <p:sldId id="492" r:id="rId112"/>
    <p:sldId id="493" r:id="rId113"/>
    <p:sldId id="791" r:id="rId114"/>
    <p:sldId id="792" r:id="rId115"/>
    <p:sldId id="793" r:id="rId116"/>
    <p:sldId id="794" r:id="rId117"/>
    <p:sldId id="544" r:id="rId118"/>
    <p:sldId id="545" r:id="rId119"/>
    <p:sldId id="546" r:id="rId120"/>
    <p:sldId id="547" r:id="rId121"/>
    <p:sldId id="548" r:id="rId122"/>
    <p:sldId id="549" r:id="rId123"/>
    <p:sldId id="550" r:id="rId124"/>
    <p:sldId id="551" r:id="rId125"/>
    <p:sldId id="553" r:id="rId126"/>
    <p:sldId id="554" r:id="rId127"/>
    <p:sldId id="555" r:id="rId128"/>
    <p:sldId id="676" r:id="rId129"/>
    <p:sldId id="556" r:id="rId130"/>
    <p:sldId id="557" r:id="rId131"/>
    <p:sldId id="558" r:id="rId132"/>
    <p:sldId id="560" r:id="rId133"/>
    <p:sldId id="775" r:id="rId134"/>
    <p:sldId id="776" r:id="rId135"/>
    <p:sldId id="777" r:id="rId136"/>
    <p:sldId id="778" r:id="rId137"/>
    <p:sldId id="779" r:id="rId138"/>
    <p:sldId id="758" r:id="rId139"/>
    <p:sldId id="759" r:id="rId140"/>
    <p:sldId id="561" r:id="rId141"/>
    <p:sldId id="761" r:id="rId142"/>
    <p:sldId id="562" r:id="rId143"/>
    <p:sldId id="563" r:id="rId144"/>
    <p:sldId id="564" r:id="rId145"/>
    <p:sldId id="565" r:id="rId146"/>
    <p:sldId id="677" r:id="rId147"/>
    <p:sldId id="678" r:id="rId148"/>
    <p:sldId id="679" r:id="rId149"/>
    <p:sldId id="680" r:id="rId150"/>
    <p:sldId id="780" r:id="rId151"/>
    <p:sldId id="568" r:id="rId152"/>
    <p:sldId id="589" r:id="rId153"/>
    <p:sldId id="590" r:id="rId154"/>
    <p:sldId id="569" r:id="rId155"/>
    <p:sldId id="577" r:id="rId156"/>
    <p:sldId id="579" r:id="rId157"/>
    <p:sldId id="591" r:id="rId158"/>
    <p:sldId id="592" r:id="rId159"/>
    <p:sldId id="593" r:id="rId160"/>
    <p:sldId id="594" r:id="rId161"/>
    <p:sldId id="595" r:id="rId162"/>
    <p:sldId id="683" r:id="rId163"/>
    <p:sldId id="684" r:id="rId164"/>
    <p:sldId id="685" r:id="rId165"/>
    <p:sldId id="686" r:id="rId166"/>
    <p:sldId id="702" r:id="rId167"/>
    <p:sldId id="689" r:id="rId168"/>
    <p:sldId id="690" r:id="rId169"/>
    <p:sldId id="691" r:id="rId170"/>
    <p:sldId id="692" r:id="rId171"/>
    <p:sldId id="693" r:id="rId172"/>
    <p:sldId id="694" r:id="rId173"/>
    <p:sldId id="695" r:id="rId174"/>
    <p:sldId id="697" r:id="rId175"/>
    <p:sldId id="682" r:id="rId176"/>
    <p:sldId id="688" r:id="rId177"/>
    <p:sldId id="629" r:id="rId178"/>
    <p:sldId id="699" r:id="rId179"/>
    <p:sldId id="630" r:id="rId180"/>
    <p:sldId id="631" r:id="rId181"/>
    <p:sldId id="632" r:id="rId182"/>
    <p:sldId id="633" r:id="rId183"/>
    <p:sldId id="634" r:id="rId184"/>
    <p:sldId id="635" r:id="rId185"/>
    <p:sldId id="641" r:id="rId186"/>
    <p:sldId id="642" r:id="rId187"/>
    <p:sldId id="643" r:id="rId188"/>
    <p:sldId id="644" r:id="rId189"/>
    <p:sldId id="645" r:id="rId190"/>
    <p:sldId id="701" r:id="rId191"/>
    <p:sldId id="597" r:id="rId192"/>
    <p:sldId id="718" r:id="rId193"/>
    <p:sldId id="719" r:id="rId194"/>
    <p:sldId id="720" r:id="rId195"/>
    <p:sldId id="721" r:id="rId196"/>
    <p:sldId id="722" r:id="rId197"/>
    <p:sldId id="723" r:id="rId198"/>
    <p:sldId id="724" r:id="rId199"/>
    <p:sldId id="725" r:id="rId200"/>
    <p:sldId id="726" r:id="rId201"/>
    <p:sldId id="727" r:id="rId202"/>
    <p:sldId id="637" r:id="rId203"/>
    <p:sldId id="636" r:id="rId204"/>
    <p:sldId id="638" r:id="rId205"/>
    <p:sldId id="728" r:id="rId206"/>
    <p:sldId id="729" r:id="rId207"/>
    <p:sldId id="730" r:id="rId208"/>
    <p:sldId id="731" r:id="rId209"/>
    <p:sldId id="732" r:id="rId210"/>
    <p:sldId id="733" r:id="rId211"/>
    <p:sldId id="734" r:id="rId212"/>
    <p:sldId id="735" r:id="rId213"/>
    <p:sldId id="736" r:id="rId214"/>
    <p:sldId id="737" r:id="rId215"/>
    <p:sldId id="738" r:id="rId216"/>
    <p:sldId id="739" r:id="rId217"/>
    <p:sldId id="740" r:id="rId218"/>
    <p:sldId id="741" r:id="rId219"/>
    <p:sldId id="742" r:id="rId220"/>
    <p:sldId id="743" r:id="rId221"/>
    <p:sldId id="744" r:id="rId222"/>
    <p:sldId id="745" r:id="rId223"/>
    <p:sldId id="746" r:id="rId224"/>
    <p:sldId id="747" r:id="rId225"/>
    <p:sldId id="748" r:id="rId226"/>
    <p:sldId id="749" r:id="rId227"/>
    <p:sldId id="750" r:id="rId228"/>
    <p:sldId id="751" r:id="rId22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83158" autoAdjust="0"/>
  </p:normalViewPr>
  <p:slideViewPr>
    <p:cSldViewPr>
      <p:cViewPr varScale="1">
        <p:scale>
          <a:sx n="85" d="100"/>
          <a:sy n="85" d="100"/>
        </p:scale>
        <p:origin x="1378" y="53"/>
      </p:cViewPr>
      <p:guideLst>
        <p:guide orient="horz" pos="2160"/>
        <p:guide pos="2880"/>
      </p:guideLst>
    </p:cSldViewPr>
  </p:slideViewPr>
  <p:notesTextViewPr>
    <p:cViewPr>
      <p:scale>
        <a:sx n="3" d="2"/>
        <a:sy n="3" d="2"/>
      </p:scale>
      <p:origin x="0" y="0"/>
    </p:cViewPr>
  </p:notesTextViewPr>
  <p:sorterViewPr>
    <p:cViewPr>
      <p:scale>
        <a:sx n="100" d="100"/>
        <a:sy n="100" d="100"/>
      </p:scale>
      <p:origin x="0" y="1244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680423630"/>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youtube.com/watch?v=Vdc8TCESIg8"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69275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xfrm>
            <a:off x="4144963" y="9120188"/>
            <a:ext cx="3170237" cy="481012"/>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pPr>
              <a:defRPr/>
            </a:pPr>
            <a:fld id="{93680DE0-08C9-4DF1-A1A9-8D5DEEC2AA55}" type="slidenum">
              <a:rPr lang="en-US" i="0" smtClean="0">
                <a:latin typeface="Times New Roman" panose="02020603050405020304" pitchFamily="18" charset="0"/>
              </a:rPr>
              <a:pPr>
                <a:defRPr/>
              </a:pPr>
              <a:t>20</a:t>
            </a:fld>
            <a:endParaRPr lang="en-US" i="0"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1143000" y="685800"/>
            <a:ext cx="4572000" cy="3429000"/>
          </a:xfrm>
          <a:ln/>
        </p:spPr>
      </p:sp>
      <p:sp>
        <p:nvSpPr>
          <p:cNvPr id="1065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he-IL" dirty="0" smtClean="0">
                <a:latin typeface="Times New Roman" charset="0"/>
                <a:ea typeface="ＭＳ Ｐゴシック" charset="0"/>
                <a:cs typeface="+mn-cs"/>
              </a:rPr>
              <a:t>לנסות</a:t>
            </a:r>
            <a:r>
              <a:rPr lang="he-IL" baseline="0" dirty="0" smtClean="0">
                <a:latin typeface="Times New Roman" charset="0"/>
                <a:ea typeface="ＭＳ Ｐゴシック" charset="0"/>
                <a:cs typeface="+mn-cs"/>
              </a:rPr>
              <a:t> לדבר על מוטיבציה</a:t>
            </a:r>
            <a:endParaRPr lang="en-US" dirty="0">
              <a:latin typeface="Times New Roman" charset="0"/>
              <a:ea typeface="ＭＳ Ｐゴシック" charset="0"/>
              <a:cs typeface="+mn-cs"/>
            </a:endParaRPr>
          </a:p>
        </p:txBody>
      </p:sp>
    </p:spTree>
    <p:extLst>
      <p:ext uri="{BB962C8B-B14F-4D97-AF65-F5344CB8AC3E}">
        <p14:creationId xmlns:p14="http://schemas.microsoft.com/office/powerpoint/2010/main" val="226140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xfrm>
            <a:off x="4144963" y="9120188"/>
            <a:ext cx="3170237" cy="481012"/>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pPr>
              <a:defRPr/>
            </a:pPr>
            <a:fld id="{02F3D153-66F8-49BD-A571-D47E71232692}" type="slidenum">
              <a:rPr lang="en-US" i="0" smtClean="0">
                <a:latin typeface="Times New Roman" panose="02020603050405020304" pitchFamily="18" charset="0"/>
              </a:rPr>
              <a:pPr>
                <a:defRPr/>
              </a:pPr>
              <a:t>21</a:t>
            </a:fld>
            <a:endParaRPr lang="en-US" i="0" smtClean="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xfrm>
            <a:off x="1143000" y="685800"/>
            <a:ext cx="4572000" cy="3429000"/>
          </a:xfrm>
          <a:ln/>
        </p:spPr>
      </p:sp>
      <p:sp>
        <p:nvSpPr>
          <p:cNvPr id="1075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394007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4144963" y="9120188"/>
            <a:ext cx="3170237" cy="481012"/>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pPr>
              <a:defRPr/>
            </a:pPr>
            <a:fld id="{C402644A-62DD-48A4-8C8E-C66CCE8248E1}" type="slidenum">
              <a:rPr lang="en-US" i="0" smtClean="0">
                <a:latin typeface="Times New Roman" panose="02020603050405020304" pitchFamily="18" charset="0"/>
              </a:rPr>
              <a:pPr>
                <a:defRPr/>
              </a:pPr>
              <a:t>22</a:t>
            </a:fld>
            <a:endParaRPr lang="en-US" i="0" smtClean="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1143000" y="685800"/>
            <a:ext cx="4572000" cy="3429000"/>
          </a:xfrm>
          <a:ln/>
        </p:spPr>
      </p:sp>
      <p:sp>
        <p:nvSpPr>
          <p:cNvPr id="1095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900156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4144963" y="9120188"/>
            <a:ext cx="3170237" cy="481012"/>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panose="030F0702030302020204" pitchFamily="66" charset="0"/>
                <a:ea typeface="MS PGothic" panose="020B0600070205080204" pitchFamily="34" charset="-128"/>
              </a:defRPr>
            </a:lvl1pPr>
            <a:lvl2pPr marL="742950" indent="-285750" defTabSz="966788">
              <a:defRPr i="1">
                <a:solidFill>
                  <a:schemeClr val="tx1"/>
                </a:solidFill>
                <a:latin typeface="Comic Sans MS" panose="030F0702030302020204" pitchFamily="66" charset="0"/>
                <a:ea typeface="MS PGothic" panose="020B0600070205080204" pitchFamily="34" charset="-128"/>
              </a:defRPr>
            </a:lvl2pPr>
            <a:lvl3pPr marL="1143000" indent="-228600" defTabSz="966788">
              <a:defRPr i="1">
                <a:solidFill>
                  <a:schemeClr val="tx1"/>
                </a:solidFill>
                <a:latin typeface="Comic Sans MS" panose="030F0702030302020204" pitchFamily="66" charset="0"/>
                <a:ea typeface="MS PGothic" panose="020B0600070205080204" pitchFamily="34" charset="-128"/>
              </a:defRPr>
            </a:lvl3pPr>
            <a:lvl4pPr marL="1600200" indent="-228600" defTabSz="966788">
              <a:defRPr i="1">
                <a:solidFill>
                  <a:schemeClr val="tx1"/>
                </a:solidFill>
                <a:latin typeface="Comic Sans MS" panose="030F0702030302020204" pitchFamily="66" charset="0"/>
                <a:ea typeface="MS PGothic" panose="020B0600070205080204" pitchFamily="34" charset="-128"/>
              </a:defRPr>
            </a:lvl4pPr>
            <a:lvl5pPr marL="2057400" indent="-228600" defTabSz="966788">
              <a:defRPr i="1">
                <a:solidFill>
                  <a:schemeClr val="tx1"/>
                </a:solidFill>
                <a:latin typeface="Comic Sans MS" panose="030F0702030302020204" pitchFamily="66" charset="0"/>
                <a:ea typeface="MS PGothic" panose="020B0600070205080204" pitchFamily="34" charset="-128"/>
              </a:defRPr>
            </a:lvl5pPr>
            <a:lvl6pPr marL="25146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6pPr>
            <a:lvl7pPr marL="29718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7pPr>
            <a:lvl8pPr marL="34290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8pPr>
            <a:lvl9pPr marL="3886200" indent="-228600" algn="l" defTabSz="966788" rtl="0" eaLnBrk="0" fontAlgn="base" hangingPunct="0">
              <a:spcBef>
                <a:spcPct val="0"/>
              </a:spcBef>
              <a:spcAft>
                <a:spcPct val="0"/>
              </a:spcAft>
              <a:defRPr i="1">
                <a:solidFill>
                  <a:schemeClr val="tx1"/>
                </a:solidFill>
                <a:latin typeface="Comic Sans MS" panose="030F0702030302020204" pitchFamily="66" charset="0"/>
                <a:ea typeface="MS PGothic" panose="020B0600070205080204" pitchFamily="34" charset="-128"/>
              </a:defRPr>
            </a:lvl9pPr>
          </a:lstStyle>
          <a:p>
            <a:pPr>
              <a:defRPr/>
            </a:pPr>
            <a:fld id="{9EFD67C1-FAB5-4772-8E6C-E4E8E1A42403}" type="slidenum">
              <a:rPr lang="en-US" i="0" smtClean="0">
                <a:latin typeface="Times New Roman" panose="02020603050405020304" pitchFamily="18" charset="0"/>
              </a:rPr>
              <a:pPr>
                <a:defRPr/>
              </a:pPr>
              <a:t>23</a:t>
            </a:fld>
            <a:endParaRPr lang="en-US" i="0" smtClean="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xfrm>
            <a:off x="1143000" y="685800"/>
            <a:ext cx="4572000" cy="3429000"/>
          </a:xfrm>
          <a:ln/>
        </p:spPr>
      </p:sp>
      <p:sp>
        <p:nvSpPr>
          <p:cNvPr id="1105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68746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מציין מיקום של תמונת שקופית 1"/>
          <p:cNvSpPr>
            <a:spLocks noGrp="1" noRot="1" noChangeAspect="1" noTextEdit="1"/>
          </p:cNvSpPr>
          <p:nvPr>
            <p:ph type="sldImg"/>
          </p:nvPr>
        </p:nvSpPr>
        <p:spPr>
          <a:xfrm>
            <a:off x="1143000" y="685800"/>
            <a:ext cx="4572000" cy="3429000"/>
          </a:xfrm>
          <a:ln/>
        </p:spPr>
      </p:sp>
      <p:sp>
        <p:nvSpPr>
          <p:cNvPr id="17411" name="מציין מיקום של הערות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dirty="0" smtClean="0">
                <a:latin typeface="Times New Roman" panose="02020603050405020304" pitchFamily="18" charset="0"/>
              </a:rPr>
              <a:t>pseudo header of information from the IP header, the UDP header, and the data</a:t>
            </a:r>
          </a:p>
          <a:p>
            <a:endParaRPr lang="he-IL" altLang="he-IL" dirty="0" smtClean="0">
              <a:latin typeface="Times New Roman" panose="02020603050405020304" pitchFamily="18" charset="0"/>
            </a:endParaRPr>
          </a:p>
        </p:txBody>
      </p:sp>
      <p:sp>
        <p:nvSpPr>
          <p:cNvPr id="17412" name="מציין מיקום של מספר שקופית 3"/>
          <p:cNvSpPr>
            <a:spLocks noGrp="1"/>
          </p:cNvSpPr>
          <p:nvPr>
            <p:ph type="sldNum" sz="quarter" idx="5"/>
          </p:nvPr>
        </p:nvSpPr>
        <p:spPr>
          <a:xfrm>
            <a:off x="3994150" y="8831263"/>
            <a:ext cx="305435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01174175-1303-4814-A1A6-D241BEBCD844}" type="slidenum">
              <a:rPr lang="en-US" altLang="he-IL" sz="1200" smtClean="0">
                <a:latin typeface="Times New Roman" panose="02020603050405020304" pitchFamily="18" charset="0"/>
              </a:rPr>
              <a:pPr/>
              <a:t>26</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309387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lgn="l" rtl="0"/>
            <a:r>
              <a:rPr lang="en-US" dirty="0" smtClean="0"/>
              <a:t>If optional how the </a:t>
            </a:r>
            <a:r>
              <a:rPr lang="en-US" dirty="0" err="1" smtClean="0"/>
              <a:t>dest</a:t>
            </a:r>
            <a:r>
              <a:rPr lang="en-US" dirty="0" smtClean="0"/>
              <a:t> knows</a:t>
            </a:r>
            <a:r>
              <a:rPr lang="en-US" baseline="0" dirty="0" smtClean="0"/>
              <a:t> it has not been calculated?</a:t>
            </a:r>
          </a:p>
          <a:p>
            <a:pPr algn="l" rtl="0"/>
            <a:r>
              <a:rPr lang="en-US" baseline="0" dirty="0" err="1" smtClean="0"/>
              <a:t>Ans</a:t>
            </a:r>
            <a:r>
              <a:rPr lang="en-US" baseline="0" dirty="0" smtClean="0"/>
              <a:t> from </a:t>
            </a:r>
            <a:r>
              <a:rPr lang="en-US" baseline="0" dirty="0" err="1" smtClean="0"/>
              <a:t>tcpguide</a:t>
            </a:r>
            <a:r>
              <a:rPr lang="en-US" baseline="0" dirty="0" smtClean="0"/>
              <a:t>: </a:t>
            </a:r>
            <a:r>
              <a:rPr lang="en-US" sz="1200" b="0" i="0" kern="1200" dirty="0" smtClean="0">
                <a:solidFill>
                  <a:schemeClr val="tx1"/>
                </a:solidFill>
                <a:effectLst/>
                <a:latin typeface="+mn-lt"/>
                <a:ea typeface="+mn-ea"/>
                <a:cs typeface="+mn-cs"/>
              </a:rPr>
              <a:t>Note that the use of the </a:t>
            </a:r>
            <a:r>
              <a:rPr lang="en-US" sz="1200" b="0" i="1" kern="1200" dirty="0" smtClean="0">
                <a:solidFill>
                  <a:schemeClr val="tx1"/>
                </a:solidFill>
                <a:effectLst/>
                <a:latin typeface="+mn-lt"/>
                <a:ea typeface="+mn-ea"/>
                <a:cs typeface="+mn-cs"/>
              </a:rPr>
              <a:t>Checksum</a:t>
            </a:r>
            <a:r>
              <a:rPr lang="en-US" sz="1200" b="0" i="0" kern="1200" dirty="0" smtClean="0">
                <a:solidFill>
                  <a:schemeClr val="tx1"/>
                </a:solidFill>
                <a:effectLst/>
                <a:latin typeface="+mn-lt"/>
                <a:ea typeface="+mn-ea"/>
                <a:cs typeface="+mn-cs"/>
              </a:rPr>
              <a:t> field is optional in UDP. If it is not used, it is set to a value of all zeroes. This could potentially create confusion, however, since when the checksum </a:t>
            </a:r>
            <a:r>
              <a:rPr lang="en-US" sz="1200" b="1"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used, the calculation can sometimes result in a value of zero. To avoid having the destination think the checksum was not used in this case, this zero value is instead represented as a value of all ones (65,535 decimal).</a:t>
            </a:r>
          </a:p>
          <a:p>
            <a:pPr algn="l" rtl="0"/>
            <a:r>
              <a:rPr lang="en-US" sz="1200" b="0" i="0" kern="1200" dirty="0" smtClean="0">
                <a:solidFill>
                  <a:schemeClr val="tx1"/>
                </a:solidFill>
                <a:effectLst/>
                <a:latin typeface="+mn-lt"/>
                <a:ea typeface="+mn-ea"/>
                <a:cs typeface="+mn-cs"/>
              </a:rPr>
              <a:t>But what</a:t>
            </a:r>
            <a:r>
              <a:rPr lang="en-US" sz="1200" b="0" i="0" kern="1200" baseline="0" dirty="0" smtClean="0">
                <a:solidFill>
                  <a:schemeClr val="tx1"/>
                </a:solidFill>
                <a:effectLst/>
                <a:latin typeface="+mn-lt"/>
                <a:ea typeface="+mn-ea"/>
                <a:cs typeface="+mn-cs"/>
              </a:rPr>
              <a:t> if real was all 1’s and then send o’s</a:t>
            </a:r>
            <a:endParaRPr lang="en-US" dirty="0"/>
          </a:p>
        </p:txBody>
      </p:sp>
      <p:sp>
        <p:nvSpPr>
          <p:cNvPr id="4" name="Slide Number Placeholder 3"/>
          <p:cNvSpPr>
            <a:spLocks noGrp="1"/>
          </p:cNvSpPr>
          <p:nvPr>
            <p:ph type="sldNum" sz="quarter" idx="10"/>
          </p:nvPr>
        </p:nvSpPr>
        <p:spPr/>
        <p:txBody>
          <a:bodyPr/>
          <a:lstStyle/>
          <a:p>
            <a:fld id="{ED5813DC-4093-499E-A73F-7242A0C92742}" type="slidenum">
              <a:rPr lang="en-US" smtClean="0"/>
              <a:pPr/>
              <a:t>27</a:t>
            </a:fld>
            <a:endParaRPr lang="en-US"/>
          </a:p>
        </p:txBody>
      </p:sp>
    </p:spTree>
    <p:extLst>
      <p:ext uri="{BB962C8B-B14F-4D97-AF65-F5344CB8AC3E}">
        <p14:creationId xmlns:p14="http://schemas.microsoft.com/office/powerpoint/2010/main" val="874351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להמשיך</a:t>
            </a:r>
            <a:r>
              <a:rPr lang="he-IL" baseline="0" smtClean="0"/>
              <a:t> מפה</a:t>
            </a:r>
            <a:endParaRPr/>
          </a:p>
        </p:txBody>
      </p:sp>
    </p:spTree>
    <p:extLst>
      <p:ext uri="{BB962C8B-B14F-4D97-AF65-F5344CB8AC3E}">
        <p14:creationId xmlns:p14="http://schemas.microsoft.com/office/powerpoint/2010/main" val="2880736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423644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100" dirty="0" smtClean="0"/>
              <a:t>=Network</a:t>
            </a:r>
            <a:r>
              <a:rPr lang="en-US" sz="1100" baseline="0" dirty="0" smtClean="0"/>
              <a:t> utilization </a:t>
            </a:r>
            <a:r>
              <a:rPr lang="he-IL" sz="1100" dirty="0" smtClean="0"/>
              <a:t>פרק זמן שליחת המידע חלקי פרק הזמן הכולל או קצב השידור האפקטיבי חלקי קצב השידור המקסימאלי.</a:t>
            </a:r>
          </a:p>
          <a:p>
            <a:endParaRPr lang="en-US" dirty="0"/>
          </a:p>
        </p:txBody>
      </p:sp>
    </p:spTree>
    <p:extLst>
      <p:ext uri="{BB962C8B-B14F-4D97-AF65-F5344CB8AC3E}">
        <p14:creationId xmlns:p14="http://schemas.microsoft.com/office/powerpoint/2010/main" val="282181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095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19338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6867" name="מציין מיקום של הערות 2"/>
          <p:cNvSpPr>
            <a:spLocks noGrp="1"/>
          </p:cNvSpPr>
          <p:nvPr>
            <p:ph type="body" idx="1"/>
          </p:nvPr>
        </p:nvSpPr>
        <p:spPr>
          <a:noFill/>
        </p:spPr>
        <p:txBody>
          <a:bodyPr/>
          <a:lstStyle/>
          <a:p>
            <a:pPr algn="r" rtl="1"/>
            <a:endParaRPr lang="he-IL" altLang="he-IL" dirty="0" smtClean="0">
              <a:latin typeface="Times New Roman" panose="02020603050405020304" pitchFamily="18" charset="0"/>
            </a:endParaRPr>
          </a:p>
        </p:txBody>
      </p:sp>
      <p:sp>
        <p:nvSpPr>
          <p:cNvPr id="36868"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3092C49A-4991-4188-B8D3-CE8383196B7A}" type="slidenum">
              <a:rPr lang="en-US" altLang="he-IL" sz="1200" smtClean="0">
                <a:latin typeface="Times New Roman" panose="02020603050405020304" pitchFamily="18" charset="0"/>
              </a:rPr>
              <a:pPr/>
              <a:t>43</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402520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31157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אוניברסיטת</a:t>
            </a:r>
            <a:r>
              <a:rPr lang="he-IL" baseline="0" smtClean="0"/>
              <a:t> בוקר</a:t>
            </a:r>
            <a:endParaRPr/>
          </a:p>
        </p:txBody>
      </p:sp>
    </p:spTree>
    <p:extLst>
      <p:ext uri="{BB962C8B-B14F-4D97-AF65-F5344CB8AC3E}">
        <p14:creationId xmlns:p14="http://schemas.microsoft.com/office/powerpoint/2010/main" val="378839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967827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678584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6298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40963" name="מציין מיקום של הערות 2"/>
          <p:cNvSpPr>
            <a:spLocks noGrp="1"/>
          </p:cNvSpPr>
          <p:nvPr>
            <p:ph type="body" idx="1"/>
          </p:nvPr>
        </p:nvSpPr>
        <p:spPr>
          <a:noFill/>
        </p:spPr>
        <p:txBody>
          <a:bodyPr/>
          <a:lstStyle/>
          <a:p>
            <a:r>
              <a:rPr lang="he-IL" altLang="he-IL" dirty="0" smtClean="0">
                <a:latin typeface="Times New Roman" panose="02020603050405020304" pitchFamily="18" charset="0"/>
              </a:rPr>
              <a:t>להראות להם העברת מידע שלם על הלוח</a:t>
            </a:r>
          </a:p>
          <a:p>
            <a:r>
              <a:rPr lang="he-IL" altLang="he-IL" dirty="0" smtClean="0">
                <a:latin typeface="Times New Roman" panose="02020603050405020304" pitchFamily="18" charset="0"/>
              </a:rPr>
              <a:t>מעבר של הודעה פשוטה</a:t>
            </a:r>
          </a:p>
          <a:p>
            <a:r>
              <a:rPr lang="he-IL" altLang="he-IL" dirty="0" smtClean="0">
                <a:latin typeface="Times New Roman" panose="02020603050405020304" pitchFamily="18" charset="0"/>
              </a:rPr>
              <a:t>מעבר של פתיחת/סגירה קשר</a:t>
            </a:r>
          </a:p>
          <a:p>
            <a:r>
              <a:rPr lang="he-IL" altLang="he-IL" dirty="0" smtClean="0">
                <a:latin typeface="Times New Roman" panose="02020603050405020304" pitchFamily="18" charset="0"/>
              </a:rPr>
              <a:t>קבלת חבילה שגויה</a:t>
            </a:r>
          </a:p>
          <a:p>
            <a:r>
              <a:rPr lang="he-IL" altLang="he-IL" dirty="0" smtClean="0">
                <a:latin typeface="Times New Roman" panose="02020603050405020304" pitchFamily="18" charset="0"/>
              </a:rPr>
              <a:t>נפילת חבילה</a:t>
            </a:r>
            <a:endParaRPr lang="en-US" altLang="he-IL" dirty="0" smtClean="0">
              <a:latin typeface="Times New Roman" panose="02020603050405020304" pitchFamily="18" charset="0"/>
            </a:endParaRPr>
          </a:p>
        </p:txBody>
      </p:sp>
      <p:sp>
        <p:nvSpPr>
          <p:cNvPr id="40964"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3130B426-47E2-4C81-809E-210694930BF5}" type="slidenum">
              <a:rPr lang="en-US" altLang="he-IL" sz="1200" smtClean="0">
                <a:latin typeface="Times New Roman" panose="02020603050405020304" pitchFamily="18" charset="0"/>
              </a:rPr>
              <a:pPr/>
              <a:t>52</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3630883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40963" name="מציין מיקום של הערות 2"/>
          <p:cNvSpPr>
            <a:spLocks noGrp="1"/>
          </p:cNvSpPr>
          <p:nvPr>
            <p:ph type="body" idx="1"/>
          </p:nvPr>
        </p:nvSpPr>
        <p:spPr>
          <a:noFill/>
        </p:spPr>
        <p:txBody>
          <a:bodyPr/>
          <a:lstStyle/>
          <a:p>
            <a:r>
              <a:rPr lang="he-IL" altLang="he-IL" dirty="0" smtClean="0">
                <a:latin typeface="Times New Roman" panose="02020603050405020304" pitchFamily="18" charset="0"/>
              </a:rPr>
              <a:t>להראות להם העברת מידע שלם על הלוח</a:t>
            </a:r>
            <a:r>
              <a:rPr lang="en-US" altLang="he-IL" dirty="0" smtClean="0">
                <a:latin typeface="Times New Roman" panose="02020603050405020304" pitchFamily="18" charset="0"/>
              </a:rPr>
              <a:t> </a:t>
            </a:r>
            <a:r>
              <a:rPr lang="he-IL" altLang="he-IL" baseline="0" dirty="0" smtClean="0">
                <a:latin typeface="Times New Roman" panose="02020603050405020304" pitchFamily="18" charset="0"/>
              </a:rPr>
              <a:t> לפתוח להם </a:t>
            </a:r>
            <a:r>
              <a:rPr lang="en-US" altLang="he-IL" baseline="0" dirty="0" err="1" smtClean="0">
                <a:latin typeface="Times New Roman" panose="02020603050405020304" pitchFamily="18" charset="0"/>
              </a:rPr>
              <a:t>wireshark</a:t>
            </a:r>
            <a:endParaRPr lang="he-IL" altLang="he-IL" dirty="0" smtClean="0">
              <a:latin typeface="Times New Roman" panose="02020603050405020304" pitchFamily="18" charset="0"/>
            </a:endParaRPr>
          </a:p>
          <a:p>
            <a:r>
              <a:rPr lang="he-IL" altLang="he-IL" dirty="0" smtClean="0">
                <a:latin typeface="Times New Roman" panose="02020603050405020304" pitchFamily="18" charset="0"/>
              </a:rPr>
              <a:t>מעבר של הודעה פשוטה</a:t>
            </a:r>
          </a:p>
          <a:p>
            <a:r>
              <a:rPr lang="he-IL" altLang="he-IL" dirty="0" smtClean="0">
                <a:latin typeface="Times New Roman" panose="02020603050405020304" pitchFamily="18" charset="0"/>
              </a:rPr>
              <a:t>מעבר של פתיחת/סגירה קשר</a:t>
            </a:r>
          </a:p>
          <a:p>
            <a:r>
              <a:rPr lang="he-IL" altLang="he-IL" dirty="0" smtClean="0">
                <a:latin typeface="Times New Roman" panose="02020603050405020304" pitchFamily="18" charset="0"/>
              </a:rPr>
              <a:t>קבלת חבילה שגויה</a:t>
            </a:r>
          </a:p>
          <a:p>
            <a:r>
              <a:rPr lang="he-IL" altLang="he-IL" dirty="0" smtClean="0">
                <a:latin typeface="Times New Roman" panose="02020603050405020304" pitchFamily="18" charset="0"/>
              </a:rPr>
              <a:t>נפילת חבילה</a:t>
            </a:r>
          </a:p>
          <a:p>
            <a:r>
              <a:rPr lang="en-US" sz="1100" b="0" i="0" kern="1200" dirty="0" smtClean="0">
                <a:solidFill>
                  <a:schemeClr val="tx1"/>
                </a:solidFill>
                <a:effectLst/>
                <a:latin typeface="+mn-lt"/>
                <a:ea typeface="+mn-ea"/>
                <a:cs typeface="+mn-cs"/>
              </a:rPr>
              <a:t>TCP Segment Len</a:t>
            </a:r>
            <a:r>
              <a:rPr lang="he-IL" sz="1100" b="0" i="0" kern="1200" dirty="0" smtClean="0">
                <a:solidFill>
                  <a:schemeClr val="tx1"/>
                </a:solidFill>
                <a:effectLst/>
                <a:latin typeface="+mn-lt"/>
                <a:ea typeface="+mn-ea"/>
                <a:cs typeface="+mn-cs"/>
              </a:rPr>
              <a:t> - </a:t>
            </a:r>
            <a:r>
              <a:rPr lang="en-US" sz="1100" b="0" i="0" kern="1200" dirty="0" err="1" smtClean="0">
                <a:solidFill>
                  <a:schemeClr val="tx1"/>
                </a:solidFill>
                <a:effectLst/>
                <a:latin typeface="+mn-lt"/>
                <a:ea typeface="+mn-ea"/>
                <a:cs typeface="+mn-cs"/>
              </a:rPr>
              <a:t>tcp.len</a:t>
            </a:r>
            <a:endParaRPr lang="he-IL" sz="1100" b="0" i="0" kern="1200" dirty="0" smtClean="0">
              <a:solidFill>
                <a:schemeClr val="tx1"/>
              </a:solidFill>
              <a:effectLst/>
              <a:latin typeface="+mn-lt"/>
              <a:ea typeface="+mn-ea"/>
              <a:cs typeface="+mn-cs"/>
            </a:endParaRPr>
          </a:p>
          <a:p>
            <a:endParaRPr lang="en-US" altLang="he-IL" dirty="0" smtClean="0">
              <a:latin typeface="Times New Roman" panose="02020603050405020304" pitchFamily="18" charset="0"/>
            </a:endParaRPr>
          </a:p>
        </p:txBody>
      </p:sp>
      <p:sp>
        <p:nvSpPr>
          <p:cNvPr id="40964"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3130B426-47E2-4C81-809E-210694930BF5}" type="slidenum">
              <a:rPr lang="en-US" altLang="he-IL" sz="1200" smtClean="0">
                <a:latin typeface="Times New Roman" panose="02020603050405020304" pitchFamily="18" charset="0"/>
              </a:rPr>
              <a:pPr/>
              <a:t>53</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8945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40963" name="מציין מיקום של הערות 2"/>
          <p:cNvSpPr>
            <a:spLocks noGrp="1"/>
          </p:cNvSpPr>
          <p:nvPr>
            <p:ph type="body" idx="1"/>
          </p:nvPr>
        </p:nvSpPr>
        <p:spPr>
          <a:noFill/>
        </p:spPr>
        <p:txBody>
          <a:bodyPr/>
          <a:lstStyle/>
          <a:p>
            <a:endParaRPr lang="en-US" altLang="he-IL" dirty="0" smtClean="0">
              <a:latin typeface="Times New Roman" panose="02020603050405020304" pitchFamily="18" charset="0"/>
            </a:endParaRPr>
          </a:p>
        </p:txBody>
      </p:sp>
      <p:sp>
        <p:nvSpPr>
          <p:cNvPr id="40964"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3130B426-47E2-4C81-809E-210694930BF5}" type="slidenum">
              <a:rPr lang="en-US" altLang="he-IL" sz="1200" smtClean="0">
                <a:latin typeface="Times New Roman" panose="02020603050405020304" pitchFamily="18" charset="0"/>
              </a:rPr>
              <a:pPr/>
              <a:t>54</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166030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Some of the reserved</a:t>
            </a:r>
            <a:r>
              <a:rPr lang="en-US" baseline="0" dirty="0" smtClean="0"/>
              <a:t> bits have been used recently for advanced congestion control </a:t>
            </a:r>
            <a:r>
              <a:rPr lang="en-US" baseline="0" dirty="0" err="1" smtClean="0"/>
              <a:t>algo</a:t>
            </a:r>
            <a:r>
              <a:rPr lang="en-US" baseline="0" dirty="0" smtClean="0"/>
              <a:t>. One of them is “CWR: congestion window reduced ”, and an other is “ECE : ECN (early congestion notification) echo”</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67727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2535568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a:bodyPr>
          <a:lstStyle/>
          <a:p>
            <a:r>
              <a:rPr lang="en-US" b="1" u="sng" baseline="0" dirty="0" smtClean="0"/>
              <a:t>PSH</a:t>
            </a:r>
          </a:p>
          <a:p>
            <a:r>
              <a:rPr lang="en-US" b="0" u="none" baseline="0" dirty="0" smtClean="0"/>
              <a:t>Avoid sending </a:t>
            </a:r>
            <a:r>
              <a:rPr lang="en-US" b="0" u="none" baseline="0" dirty="0" err="1" smtClean="0"/>
              <a:t>tcp</a:t>
            </a:r>
            <a:r>
              <a:rPr lang="en-US" b="0" u="none" baseline="0" dirty="0" smtClean="0"/>
              <a:t> to wait for filling a segment (with a size defined by </a:t>
            </a:r>
            <a:r>
              <a:rPr lang="en-US" b="0" u="none" baseline="0" dirty="0" err="1" smtClean="0"/>
              <a:t>tcp</a:t>
            </a:r>
            <a:r>
              <a:rPr lang="en-US" b="0" u="none" baseline="0" dirty="0" smtClean="0"/>
              <a:t>). But this is more for receiver side to not wait for more data before transmitting to receiving APP.</a:t>
            </a:r>
          </a:p>
          <a:p>
            <a:r>
              <a:rPr lang="en-US" b="0" u="none" baseline="0" dirty="0" smtClean="0"/>
              <a:t>Thus </a:t>
            </a:r>
            <a:r>
              <a:rPr lang="en-US" b="0" u="none" baseline="0" dirty="0" err="1" smtClean="0"/>
              <a:t>appl</a:t>
            </a:r>
            <a:r>
              <a:rPr lang="en-US" b="0" u="none" baseline="0" dirty="0" smtClean="0"/>
              <a:t> tell sending </a:t>
            </a:r>
            <a:r>
              <a:rPr lang="en-US" b="0" u="none" baseline="0" dirty="0" err="1" smtClean="0"/>
              <a:t>tcp</a:t>
            </a:r>
            <a:r>
              <a:rPr lang="en-US" b="0" u="none" baseline="0" dirty="0" smtClean="0"/>
              <a:t> to make a </a:t>
            </a:r>
            <a:r>
              <a:rPr lang="en-US" b="0" u="none" baseline="0" dirty="0" err="1" smtClean="0"/>
              <a:t>pkt</a:t>
            </a:r>
            <a:r>
              <a:rPr lang="en-US" b="0" u="none" baseline="0" dirty="0" smtClean="0"/>
              <a:t> with this data even if short. Tells also the </a:t>
            </a:r>
            <a:r>
              <a:rPr lang="en-US" b="0" u="none" baseline="0" dirty="0" err="1" smtClean="0"/>
              <a:t>rx</a:t>
            </a:r>
            <a:r>
              <a:rPr lang="en-US" b="0" u="none" baseline="0" dirty="0" smtClean="0"/>
              <a:t> not to wait for more data (from the same) to pass it to the </a:t>
            </a:r>
            <a:r>
              <a:rPr lang="en-US" b="0" u="none" baseline="0" dirty="0" err="1" smtClean="0"/>
              <a:t>appl</a:t>
            </a:r>
            <a:r>
              <a:rPr lang="en-US" b="0" u="none" baseline="0" dirty="0" smtClean="0"/>
              <a:t> (but I thought the </a:t>
            </a:r>
            <a:r>
              <a:rPr lang="en-US" b="0" u="none" baseline="0" dirty="0" err="1" smtClean="0"/>
              <a:t>rx</a:t>
            </a:r>
            <a:r>
              <a:rPr lang="en-US" b="0" u="none" baseline="0" dirty="0" smtClean="0"/>
              <a:t> pass the data to the </a:t>
            </a:r>
            <a:r>
              <a:rPr lang="en-US" b="0" u="none" baseline="0" dirty="0" err="1" smtClean="0"/>
              <a:t>appl</a:t>
            </a:r>
            <a:r>
              <a:rPr lang="en-US" b="0" u="none" baseline="0" dirty="0" smtClean="0"/>
              <a:t> as soon as it’s possible ? Why do the </a:t>
            </a:r>
            <a:r>
              <a:rPr lang="en-US" b="0" u="none" baseline="0" dirty="0" err="1" smtClean="0"/>
              <a:t>rx</a:t>
            </a:r>
            <a:r>
              <a:rPr lang="en-US" b="0" u="none" baseline="0" dirty="0" smtClean="0"/>
              <a:t> will wait for more data to arrive before passing them to the </a:t>
            </a:r>
            <a:r>
              <a:rPr lang="en-US" b="0" u="none" baseline="0" dirty="0" err="1" smtClean="0"/>
              <a:t>appl</a:t>
            </a:r>
            <a:r>
              <a:rPr lang="en-US" b="0" u="none" baseline="0" dirty="0" smtClean="0"/>
              <a:t> ? Answer: don’t want to bother the app for each byte that arrives. But the question now is when does receiving buffer decide when to pass to the receive APP?</a:t>
            </a:r>
          </a:p>
          <a:p>
            <a:r>
              <a:rPr lang="en-US" b="0" u="none" baseline="0" dirty="0" smtClean="0"/>
              <a:t>Ex of keystroke in interactive appl. Also typical </a:t>
            </a:r>
            <a:r>
              <a:rPr lang="en-US" b="0" u="none" baseline="0" smtClean="0"/>
              <a:t>example is SSH</a:t>
            </a:r>
            <a:endParaRPr lang="en-US" b="0" u="none" baseline="0" dirty="0" smtClean="0"/>
          </a:p>
          <a:p>
            <a:endParaRPr lang="en-US" b="0" u="none" baseline="0" dirty="0" smtClean="0"/>
          </a:p>
          <a:p>
            <a:r>
              <a:rPr lang="en-US" b="1" u="sng" dirty="0" smtClean="0"/>
              <a:t>Urgent Data- no longer relevant</a:t>
            </a:r>
            <a:r>
              <a:rPr lang="en-US" b="1" u="sng" baseline="0" dirty="0" smtClean="0"/>
              <a:t> since we refer to RFC6093 that do not advise using URG</a:t>
            </a:r>
            <a:endParaRPr lang="en-US" b="1" u="sng" dirty="0" smtClean="0"/>
          </a:p>
          <a:p>
            <a:r>
              <a:rPr lang="en-US" b="0" u="none" dirty="0" smtClean="0"/>
              <a:t>Normally</a:t>
            </a:r>
            <a:r>
              <a:rPr lang="en-US" b="0" u="none" baseline="0" dirty="0" smtClean="0"/>
              <a:t> TCP is stream oriented proto, thus receiver read only in the order (remember it was one of the </a:t>
            </a:r>
            <a:r>
              <a:rPr lang="en-US" b="0" u="none" baseline="0" dirty="0" err="1" smtClean="0"/>
              <a:t>adv</a:t>
            </a:r>
            <a:r>
              <a:rPr lang="en-US" b="0" u="none" baseline="0" dirty="0" smtClean="0"/>
              <a:t> of </a:t>
            </a:r>
            <a:r>
              <a:rPr lang="en-US" b="0" u="none" baseline="0" dirty="0" err="1" smtClean="0"/>
              <a:t>tcp</a:t>
            </a:r>
            <a:r>
              <a:rPr lang="en-US" b="0" u="none" baseline="0" dirty="0" smtClean="0"/>
              <a:t>)</a:t>
            </a:r>
          </a:p>
          <a:p>
            <a:r>
              <a:rPr lang="en-US" b="0" u="none" baseline="0" dirty="0" smtClean="0"/>
              <a:t>But sometimes need that data read out of order. Ex: </a:t>
            </a:r>
            <a:r>
              <a:rPr lang="en-US" b="0" u="none" baseline="0" dirty="0" err="1" smtClean="0"/>
              <a:t>prog</a:t>
            </a:r>
            <a:r>
              <a:rPr lang="en-US" b="0" u="none" baseline="0" dirty="0" smtClean="0"/>
              <a:t> send data to the </a:t>
            </a:r>
            <a:r>
              <a:rPr lang="en-US" b="0" u="none" baseline="0" dirty="0" err="1" smtClean="0"/>
              <a:t>rx</a:t>
            </a:r>
            <a:r>
              <a:rPr lang="en-US" b="0" u="none" baseline="0" dirty="0" smtClean="0"/>
              <a:t> to process them. When results of </a:t>
            </a:r>
            <a:r>
              <a:rPr lang="en-US" b="0" u="none" baseline="0" dirty="0" err="1" smtClean="0"/>
              <a:t>proc</a:t>
            </a:r>
            <a:r>
              <a:rPr lang="en-US" b="0" u="none" baseline="0" dirty="0" smtClean="0"/>
              <a:t> comes back, sender finds that everything is wrong. It want to abort the </a:t>
            </a:r>
            <a:r>
              <a:rPr lang="en-US" b="0" u="none" baseline="0" dirty="0" err="1" smtClean="0"/>
              <a:t>proc</a:t>
            </a:r>
            <a:r>
              <a:rPr lang="en-US" b="0" u="none" baseline="0" dirty="0" smtClean="0"/>
              <a:t>, but already sent huge amount of data. Issues abort </a:t>
            </a:r>
            <a:r>
              <a:rPr lang="en-US" b="0" u="none" baseline="0" dirty="0" err="1" smtClean="0"/>
              <a:t>cmd</a:t>
            </a:r>
            <a:r>
              <a:rPr lang="en-US" b="0" u="none" baseline="0" dirty="0" smtClean="0"/>
              <a:t> (ctrl +c ), but stored in the buffer and will be </a:t>
            </a:r>
            <a:r>
              <a:rPr lang="en-US" b="0" u="none" baseline="0" dirty="0" err="1" smtClean="0"/>
              <a:t>tx</a:t>
            </a:r>
            <a:r>
              <a:rPr lang="en-US" b="0" u="none" baseline="0" dirty="0" smtClean="0"/>
              <a:t> after all data </a:t>
            </a:r>
            <a:r>
              <a:rPr lang="en-US" b="0" u="none" baseline="0" dirty="0" err="1" smtClean="0"/>
              <a:t>proc</a:t>
            </a:r>
            <a:endParaRPr lang="en-US" b="0" u="none" baseline="0" dirty="0" smtClean="0"/>
          </a:p>
          <a:p>
            <a:r>
              <a:rPr lang="en-US" b="0" u="none" baseline="0" dirty="0" smtClean="0"/>
              <a:t>Sol is </a:t>
            </a:r>
            <a:r>
              <a:rPr lang="en-US" b="0" u="none" baseline="0" dirty="0" err="1" smtClean="0"/>
              <a:t>urg</a:t>
            </a:r>
            <a:r>
              <a:rPr lang="en-US" b="0" u="none" baseline="0" dirty="0" smtClean="0"/>
              <a:t> bit. Tells the sending </a:t>
            </a:r>
            <a:r>
              <a:rPr lang="en-US" b="0" u="none" baseline="0" dirty="0" err="1" smtClean="0"/>
              <a:t>tcp</a:t>
            </a:r>
            <a:r>
              <a:rPr lang="en-US" b="0" u="none" baseline="0" dirty="0" smtClean="0"/>
              <a:t> that </a:t>
            </a:r>
            <a:r>
              <a:rPr lang="en-US" b="0" u="none" baseline="0" dirty="0" err="1" smtClean="0"/>
              <a:t>urg</a:t>
            </a:r>
            <a:r>
              <a:rPr lang="en-US" b="0" u="none" baseline="0" dirty="0" smtClean="0"/>
              <a:t> data to be sent. </a:t>
            </a:r>
            <a:r>
              <a:rPr lang="en-US" b="0" u="none" baseline="0" dirty="0" err="1" smtClean="0"/>
              <a:t>Tcp</a:t>
            </a:r>
            <a:r>
              <a:rPr lang="en-US" b="0" u="none" baseline="0" dirty="0" smtClean="0"/>
              <a:t> creates a </a:t>
            </a:r>
            <a:r>
              <a:rPr lang="en-US" b="0" u="none" baseline="0" dirty="0" err="1" smtClean="0"/>
              <a:t>seg</a:t>
            </a:r>
            <a:r>
              <a:rPr lang="en-US" b="0" u="none" baseline="0" dirty="0" smtClean="0"/>
              <a:t> and insert data at the beg. The rest of data can be normal, pointer defines the end of the </a:t>
            </a:r>
            <a:r>
              <a:rPr lang="en-US" b="0" u="none" baseline="0" dirty="0" err="1" smtClean="0"/>
              <a:t>urg</a:t>
            </a:r>
            <a:r>
              <a:rPr lang="en-US" b="0" u="none" baseline="0" dirty="0" smtClean="0"/>
              <a:t> data.</a:t>
            </a:r>
          </a:p>
          <a:p>
            <a:r>
              <a:rPr lang="en-US" b="0" u="none" baseline="0" dirty="0" smtClean="0"/>
              <a:t>When </a:t>
            </a:r>
            <a:r>
              <a:rPr lang="en-US" b="0" u="none" baseline="0" dirty="0" err="1" smtClean="0"/>
              <a:t>rx</a:t>
            </a:r>
            <a:r>
              <a:rPr lang="en-US" b="0" u="none" baseline="0" dirty="0" smtClean="0"/>
              <a:t> </a:t>
            </a:r>
            <a:r>
              <a:rPr lang="en-US" b="0" u="none" baseline="0" dirty="0" err="1" smtClean="0"/>
              <a:t>tcp</a:t>
            </a:r>
            <a:r>
              <a:rPr lang="en-US" b="0" u="none" baseline="0" dirty="0" smtClean="0"/>
              <a:t> </a:t>
            </a:r>
            <a:r>
              <a:rPr lang="en-US" b="0" u="none" baseline="0" dirty="0" err="1" smtClean="0"/>
              <a:t>rx</a:t>
            </a:r>
            <a:r>
              <a:rPr lang="en-US" b="0" u="none" baseline="0" dirty="0" smtClean="0"/>
              <a:t> the segment, extract the </a:t>
            </a:r>
            <a:r>
              <a:rPr lang="en-US" b="0" u="none" baseline="0" dirty="0" err="1" smtClean="0"/>
              <a:t>urg</a:t>
            </a:r>
            <a:r>
              <a:rPr lang="en-US" b="0" u="none" baseline="0" dirty="0" smtClean="0"/>
              <a:t> data, and deliver it out of order to the </a:t>
            </a:r>
            <a:r>
              <a:rPr lang="en-US" b="0" u="none" baseline="0" dirty="0" err="1" smtClean="0"/>
              <a:t>rx</a:t>
            </a:r>
            <a:r>
              <a:rPr lang="en-US" b="0" u="none" baseline="0" dirty="0" smtClean="0"/>
              <a:t> </a:t>
            </a:r>
            <a:r>
              <a:rPr lang="en-US" b="0" u="none" baseline="0" dirty="0" err="1" smtClean="0"/>
              <a:t>appl</a:t>
            </a:r>
            <a:r>
              <a:rPr lang="en-US" b="0" u="none" baseline="0" dirty="0" smtClean="0"/>
              <a:t> </a:t>
            </a:r>
            <a:r>
              <a:rPr lang="en-US" b="0" u="none" baseline="0" dirty="0" err="1" smtClean="0"/>
              <a:t>prog</a:t>
            </a:r>
            <a:r>
              <a:rPr lang="en-US" b="0" u="none" baseline="0" dirty="0" smtClean="0"/>
              <a:t> </a:t>
            </a:r>
          </a:p>
          <a:p>
            <a:r>
              <a:rPr lang="en-US" b="0" u="none" baseline="0" dirty="0" smtClean="0"/>
              <a:t>(does the urge bit can also forced the </a:t>
            </a:r>
            <a:r>
              <a:rPr lang="en-US" b="0" u="none" baseline="0" dirty="0" err="1" smtClean="0"/>
              <a:t>rx</a:t>
            </a:r>
            <a:r>
              <a:rPr lang="en-US" b="0" u="none" baseline="0" dirty="0" smtClean="0"/>
              <a:t> to read the urgent data before other data still in the buffer, or only to force reading this data before other data in the SAME segment ?)</a:t>
            </a:r>
          </a:p>
          <a:p>
            <a:endParaRPr lang="en-US" b="0" u="none" dirty="0" smtClean="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656542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Tell them, will understand better when we will</a:t>
            </a:r>
            <a:r>
              <a:rPr lang="en-US" baseline="0" dirty="0" smtClean="0"/>
              <a:t> see the case further</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100111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1" dirty="0" smtClean="0"/>
              <a:t>Denying</a:t>
            </a:r>
            <a:r>
              <a:rPr lang="en-US" baseline="0" dirty="0" smtClean="0"/>
              <a:t> : common situation when server denies </a:t>
            </a:r>
            <a:r>
              <a:rPr lang="en-US" baseline="0" dirty="0" err="1" smtClean="0"/>
              <a:t>tcp</a:t>
            </a:r>
            <a:r>
              <a:rPr lang="en-US" baseline="0" dirty="0" smtClean="0"/>
              <a:t> </a:t>
            </a:r>
            <a:r>
              <a:rPr lang="en-US" baseline="0" dirty="0" err="1" smtClean="0"/>
              <a:t>conn</a:t>
            </a:r>
            <a:r>
              <a:rPr lang="en-US" baseline="0" dirty="0" smtClean="0"/>
              <a:t> because the </a:t>
            </a:r>
            <a:r>
              <a:rPr lang="en-US" baseline="0" dirty="0" err="1" smtClean="0"/>
              <a:t>dest</a:t>
            </a:r>
            <a:r>
              <a:rPr lang="en-US" baseline="0" dirty="0" smtClean="0"/>
              <a:t> port num in the SYN </a:t>
            </a:r>
            <a:r>
              <a:rPr lang="en-US" baseline="0" dirty="0" err="1" smtClean="0"/>
              <a:t>seg</a:t>
            </a:r>
            <a:r>
              <a:rPr lang="en-US" baseline="0" dirty="0" smtClean="0"/>
              <a:t> defines a server that is not in the LISTEN state at the moment. After </a:t>
            </a:r>
            <a:r>
              <a:rPr lang="en-US" baseline="0" dirty="0" err="1" smtClean="0"/>
              <a:t>rx</a:t>
            </a:r>
            <a:r>
              <a:rPr lang="en-US" baseline="0" dirty="0" smtClean="0"/>
              <a:t> SYN the server sends an RST+ACK  that ACK the SYN  and at the same time resets(denies) the </a:t>
            </a:r>
            <a:r>
              <a:rPr lang="en-US" baseline="0" dirty="0" err="1" smtClean="0"/>
              <a:t>conn</a:t>
            </a:r>
            <a:r>
              <a:rPr lang="en-US" baseline="0" dirty="0" smtClean="0"/>
              <a:t>. (what the server has to do to be in LISTEN state ?)</a:t>
            </a:r>
          </a:p>
          <a:p>
            <a:r>
              <a:rPr lang="en-US" b="0" baseline="0" dirty="0" smtClean="0"/>
              <a:t>Sometimes firewall installed at the server prevent some port to be opened thus upon receiving a segment, the firewall (not the server itself) generate a RST.</a:t>
            </a:r>
          </a:p>
          <a:p>
            <a:endParaRPr lang="en-US" b="1" baseline="0" dirty="0" smtClean="0"/>
          </a:p>
          <a:p>
            <a:r>
              <a:rPr lang="en-US" b="1" baseline="0" dirty="0" smtClean="0"/>
              <a:t>Abort </a:t>
            </a:r>
            <a:r>
              <a:rPr lang="en-US" baseline="0" dirty="0" smtClean="0"/>
              <a:t>:  a </a:t>
            </a:r>
            <a:r>
              <a:rPr lang="en-US" b="1" baseline="0" dirty="0" smtClean="0"/>
              <a:t>proc</a:t>
            </a:r>
            <a:r>
              <a:rPr lang="en-US" baseline="0" dirty="0" smtClean="0"/>
              <a:t> can abort a </a:t>
            </a:r>
            <a:r>
              <a:rPr lang="en-US" baseline="0" dirty="0" err="1" smtClean="0"/>
              <a:t>conn</a:t>
            </a:r>
            <a:r>
              <a:rPr lang="en-US" baseline="0" dirty="0" smtClean="0"/>
              <a:t> instead of closing it. E.g. if does not want the data in the queue due to discrepancy (difference) in the data. </a:t>
            </a:r>
            <a:r>
              <a:rPr lang="en-US" b="1" baseline="0" dirty="0" smtClean="0"/>
              <a:t>TCP</a:t>
            </a:r>
            <a:r>
              <a:rPr lang="en-US" baseline="0" dirty="0" smtClean="0"/>
              <a:t> may also want to abort e.g.  if </a:t>
            </a:r>
            <a:r>
              <a:rPr lang="en-US" baseline="0" dirty="0" err="1" smtClean="0"/>
              <a:t>rx</a:t>
            </a:r>
            <a:r>
              <a:rPr lang="en-US" baseline="0" dirty="0" smtClean="0"/>
              <a:t> a </a:t>
            </a:r>
            <a:r>
              <a:rPr lang="en-US" baseline="0" dirty="0" err="1" smtClean="0"/>
              <a:t>seg</a:t>
            </a:r>
            <a:r>
              <a:rPr lang="en-US" baseline="0" dirty="0" smtClean="0"/>
              <a:t> belonging to a </a:t>
            </a:r>
            <a:r>
              <a:rPr lang="en-US" baseline="0" dirty="0" err="1" smtClean="0"/>
              <a:t>a</a:t>
            </a:r>
            <a:r>
              <a:rPr lang="en-US" baseline="0" dirty="0" smtClean="0"/>
              <a:t> previous </a:t>
            </a:r>
            <a:r>
              <a:rPr lang="en-US" baseline="0" dirty="0" err="1" smtClean="0"/>
              <a:t>conn</a:t>
            </a:r>
            <a:r>
              <a:rPr lang="en-US" baseline="0" dirty="0" smtClean="0"/>
              <a:t>. The side that want to abort send an RST+ACK to the other side and then throw away all the data, and the other side made this also.</a:t>
            </a:r>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533011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יום ראשון</a:t>
            </a:r>
            <a:endParaRPr/>
          </a:p>
        </p:txBody>
      </p:sp>
    </p:spTree>
    <p:extLst>
      <p:ext uri="{BB962C8B-B14F-4D97-AF65-F5344CB8AC3E}">
        <p14:creationId xmlns:p14="http://schemas.microsoft.com/office/powerpoint/2010/main" val="694936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181884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smtClean="0"/>
              <a:t>Les </a:t>
            </a:r>
            <a:r>
              <a:rPr lang="en-US" baseline="0" dirty="0" err="1" smtClean="0"/>
              <a:t>cas</a:t>
            </a:r>
            <a:r>
              <a:rPr lang="en-US" baseline="0" dirty="0" smtClean="0"/>
              <a:t> </a:t>
            </a:r>
            <a:r>
              <a:rPr lang="en-US" baseline="0" dirty="0" err="1" smtClean="0"/>
              <a:t>pathologiques</a:t>
            </a:r>
            <a:r>
              <a:rPr lang="en-US" baseline="0" dirty="0" smtClean="0"/>
              <a:t>, genre simultaneous open etc, pas </a:t>
            </a:r>
            <a:r>
              <a:rPr lang="en-US" baseline="0" dirty="0" err="1" smtClean="0"/>
              <a:t>traiter</a:t>
            </a:r>
            <a:endParaRPr lang="en-US" baseline="0" dirty="0" smtClean="0"/>
          </a:p>
          <a:p>
            <a:endParaRPr lang="en-US" baseline="0" dirty="0" smtClean="0"/>
          </a:p>
          <a:p>
            <a:r>
              <a:rPr lang="en-US" baseline="0" dirty="0" smtClean="0"/>
              <a:t>SYN cookie: the cookie consist in a secret number generated for ISN based on IP </a:t>
            </a:r>
            <a:r>
              <a:rPr lang="en-US" baseline="0" dirty="0" err="1" smtClean="0"/>
              <a:t>addr</a:t>
            </a:r>
            <a:r>
              <a:rPr lang="en-US" baseline="0" dirty="0" smtClean="0"/>
              <a:t> , and secret key etc… the server do not save this key because it can generate it again whenever it want based on the info</a:t>
            </a:r>
          </a:p>
          <a:p>
            <a:r>
              <a:rPr lang="en-US" baseline="0" dirty="0" smtClean="0"/>
              <a:t>So if someone send </a:t>
            </a:r>
            <a:r>
              <a:rPr lang="en-US" baseline="0" dirty="0" err="1" smtClean="0"/>
              <a:t>syn</a:t>
            </a:r>
            <a:r>
              <a:rPr lang="en-US" baseline="0" dirty="0" smtClean="0"/>
              <a:t> and receive </a:t>
            </a:r>
            <a:r>
              <a:rPr lang="en-US" baseline="0" dirty="0" err="1" smtClean="0"/>
              <a:t>syn+ack</a:t>
            </a:r>
            <a:r>
              <a:rPr lang="en-US" baseline="0" dirty="0" smtClean="0"/>
              <a:t> from the server it has to answer with </a:t>
            </a:r>
            <a:r>
              <a:rPr lang="en-US" baseline="0" dirty="0" err="1" smtClean="0"/>
              <a:t>ack</a:t>
            </a:r>
            <a:r>
              <a:rPr lang="en-US" baseline="0" dirty="0" smtClean="0"/>
              <a:t> </a:t>
            </a:r>
            <a:r>
              <a:rPr lang="en-US" baseline="0" dirty="0" err="1" smtClean="0"/>
              <a:t>fiiting</a:t>
            </a:r>
            <a:r>
              <a:rPr lang="en-US" baseline="0" dirty="0" smtClean="0"/>
              <a:t> the </a:t>
            </a:r>
            <a:r>
              <a:rPr lang="en-US" baseline="0" dirty="0" err="1" smtClean="0"/>
              <a:t>syn</a:t>
            </a:r>
            <a:r>
              <a:rPr lang="en-US" baseline="0" dirty="0" smtClean="0"/>
              <a:t> sent by the server. Then the server check the </a:t>
            </a:r>
            <a:r>
              <a:rPr lang="en-US" baseline="0" dirty="0" err="1" smtClean="0"/>
              <a:t>akno</a:t>
            </a:r>
            <a:r>
              <a:rPr lang="en-US" baseline="0" dirty="0" smtClean="0"/>
              <a:t> of the </a:t>
            </a:r>
            <a:r>
              <a:rPr lang="en-US" baseline="0" dirty="0" err="1" smtClean="0"/>
              <a:t>ack</a:t>
            </a:r>
            <a:r>
              <a:rPr lang="en-US" baseline="0" dirty="0" smtClean="0"/>
              <a:t> which is supposed to be the secret </a:t>
            </a:r>
            <a:r>
              <a:rPr lang="en-US" baseline="0" dirty="0" err="1" smtClean="0"/>
              <a:t>isn</a:t>
            </a:r>
            <a:r>
              <a:rPr lang="en-US" baseline="0" dirty="0" smtClean="0"/>
              <a:t> generated </a:t>
            </a:r>
            <a:r>
              <a:rPr lang="en-US" baseline="0" dirty="0" err="1" smtClean="0"/>
              <a:t>previoulsy</a:t>
            </a:r>
            <a:r>
              <a:rPr lang="en-US" baseline="0" dirty="0" smtClean="0"/>
              <a:t> +1</a:t>
            </a:r>
          </a:p>
          <a:p>
            <a:r>
              <a:rPr lang="en-US" baseline="0" dirty="0" smtClean="0"/>
              <a:t>Of course this do not prevent attack if </a:t>
            </a:r>
            <a:r>
              <a:rPr lang="en-US" baseline="0" dirty="0" err="1" smtClean="0"/>
              <a:t>ack</a:t>
            </a:r>
            <a:r>
              <a:rPr lang="en-US" baseline="0" dirty="0" smtClean="0"/>
              <a:t> is sent also but it more rare</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443062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xfrm>
            <a:off x="1143000" y="685800"/>
            <a:ext cx="4572000" cy="3429000"/>
          </a:xfrm>
          <a:ln/>
        </p:spPr>
      </p:sp>
      <p:sp>
        <p:nvSpPr>
          <p:cNvPr id="220163" name="Notes Placeholder 2"/>
          <p:cNvSpPr>
            <a:spLocks noGrp="1"/>
          </p:cNvSpPr>
          <p:nvPr>
            <p:ph type="body" idx="1"/>
          </p:nvPr>
        </p:nvSpPr>
        <p:spPr>
          <a:noFill/>
          <a:ln/>
        </p:spPr>
        <p:txBody>
          <a:bodyPr/>
          <a:lstStyle/>
          <a:p>
            <a:endParaRPr lang="en-US" smtClean="0"/>
          </a:p>
        </p:txBody>
      </p:sp>
      <p:sp>
        <p:nvSpPr>
          <p:cNvPr id="220164" name="Slide Number Placeholder 3"/>
          <p:cNvSpPr>
            <a:spLocks noGrp="1"/>
          </p:cNvSpPr>
          <p:nvPr>
            <p:ph type="sldNum" sz="quarter" idx="5"/>
          </p:nvPr>
        </p:nvSpPr>
        <p:spPr>
          <a:noFill/>
        </p:spPr>
        <p:txBody>
          <a:bodyPr/>
          <a:lstStyle/>
          <a:p>
            <a:fld id="{00FADDAD-2A8A-4877-AAB2-45673DB627F3}" type="slidenum">
              <a:rPr lang="en-US"/>
              <a:pPr/>
              <a:t>71</a:t>
            </a:fld>
            <a:endParaRPr lang="en-US"/>
          </a:p>
        </p:txBody>
      </p:sp>
    </p:spTree>
    <p:extLst>
      <p:ext uri="{BB962C8B-B14F-4D97-AF65-F5344CB8AC3E}">
        <p14:creationId xmlns:p14="http://schemas.microsoft.com/office/powerpoint/2010/main" val="1716293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143000" y="685800"/>
            <a:ext cx="4572000" cy="3429000"/>
          </a:xfrm>
          <a:ln/>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latin typeface="Times New Roman" panose="02020603050405020304" pitchFamily="18" charset="0"/>
            </a:endParaRPr>
          </a:p>
        </p:txBody>
      </p:sp>
    </p:spTree>
    <p:extLst>
      <p:ext uri="{BB962C8B-B14F-4D97-AF65-F5344CB8AC3E}">
        <p14:creationId xmlns:p14="http://schemas.microsoft.com/office/powerpoint/2010/main" val="419473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87043" name="מציין מיקום של הערות 2"/>
          <p:cNvSpPr>
            <a:spLocks noGrp="1"/>
          </p:cNvSpPr>
          <p:nvPr>
            <p:ph type="body" idx="1"/>
          </p:nvPr>
        </p:nvSpPr>
        <p:spPr>
          <a:noFill/>
        </p:spPr>
        <p:txBody>
          <a:bodyPr/>
          <a:lstStyle/>
          <a:p>
            <a:r>
              <a:rPr lang="en-US" altLang="he-IL" dirty="0" smtClean="0">
                <a:latin typeface="Times New Roman" panose="02020603050405020304" pitchFamily="18" charset="0"/>
              </a:rPr>
              <a:t>https://www.youtube.com/watch?v=yDBk39ZGPdw</a:t>
            </a:r>
          </a:p>
          <a:p>
            <a:endParaRPr lang="en-US" altLang="he-IL" dirty="0" smtClean="0">
              <a:latin typeface="Times New Roman" panose="02020603050405020304" pitchFamily="18" charset="0"/>
            </a:endParaRPr>
          </a:p>
          <a:p>
            <a:r>
              <a:rPr lang="he-IL" altLang="he-IL" dirty="0" smtClean="0">
                <a:latin typeface="Times New Roman" panose="02020603050405020304" pitchFamily="18" charset="0"/>
              </a:rPr>
              <a:t>להרים שלוש מכונות עם סקריפט ואז להראות להם איך</a:t>
            </a:r>
            <a:r>
              <a:rPr lang="he-IL" altLang="he-IL" baseline="0" dirty="0" smtClean="0">
                <a:latin typeface="Times New Roman" panose="02020603050405020304" pitchFamily="18" charset="0"/>
              </a:rPr>
              <a:t> זה עובר</a:t>
            </a:r>
            <a:endParaRPr lang="he-IL" altLang="he-IL" dirty="0" smtClean="0">
              <a:latin typeface="Times New Roman" panose="02020603050405020304" pitchFamily="18" charset="0"/>
            </a:endParaRPr>
          </a:p>
        </p:txBody>
      </p:sp>
      <p:sp>
        <p:nvSpPr>
          <p:cNvPr id="87044"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C44A9978-ABD7-4E9C-B206-AB18EBA668B2}" type="slidenum">
              <a:rPr lang="en-US" altLang="he-IL" sz="1200" smtClean="0">
                <a:latin typeface="Times New Roman" panose="02020603050405020304" pitchFamily="18" charset="0"/>
              </a:rPr>
              <a:pPr/>
              <a:t>73</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1334966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670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lgn="l" rtl="0"/>
            <a:r>
              <a:rPr lang="en-US" baseline="0" dirty="0" smtClean="0"/>
              <a:t>Here we have client that want the day and time. It then need to send a </a:t>
            </a:r>
            <a:r>
              <a:rPr lang="en-US" baseline="0" dirty="0" err="1" smtClean="0"/>
              <a:t>rq</a:t>
            </a:r>
            <a:r>
              <a:rPr lang="en-US" baseline="0" dirty="0" smtClean="0"/>
              <a:t> to a Daytime server. (we don’t bother how it works, and who is supposed to answer)</a:t>
            </a:r>
          </a:p>
          <a:p>
            <a:pPr algn="l" rtl="0"/>
            <a:r>
              <a:rPr lang="en-US" baseline="0" dirty="0" smtClean="0"/>
              <a:t>But what’s </a:t>
            </a:r>
            <a:r>
              <a:rPr lang="en-US" baseline="0" dirty="0" err="1" smtClean="0"/>
              <a:t>imptt</a:t>
            </a:r>
            <a:r>
              <a:rPr lang="en-US" baseline="0" dirty="0" smtClean="0"/>
              <a:t> is that, the client can choose the number of port it want, given only that it’s not a well known port.</a:t>
            </a:r>
          </a:p>
          <a:p>
            <a:pPr algn="l" rtl="0"/>
            <a:r>
              <a:rPr lang="en-US" baseline="0" dirty="0" smtClean="0"/>
              <a:t>Then it need to put the port numb of the proc it want to reach. It’s </a:t>
            </a:r>
            <a:r>
              <a:rPr lang="en-US" baseline="0" dirty="0" err="1" smtClean="0"/>
              <a:t>imptt</a:t>
            </a:r>
            <a:r>
              <a:rPr lang="en-US" baseline="0" dirty="0" smtClean="0"/>
              <a:t> to understand that w/o this info ,the </a:t>
            </a:r>
            <a:r>
              <a:rPr lang="en-US" baseline="0" dirty="0" err="1" smtClean="0"/>
              <a:t>rx</a:t>
            </a:r>
            <a:r>
              <a:rPr lang="en-US" baseline="0" dirty="0" smtClean="0"/>
              <a:t> will not be able to transmit the message to the app layer and then the sender will not </a:t>
            </a:r>
            <a:r>
              <a:rPr lang="en-US" baseline="0" dirty="0" err="1" smtClean="0"/>
              <a:t>rx</a:t>
            </a:r>
            <a:r>
              <a:rPr lang="en-US" baseline="0" dirty="0" smtClean="0"/>
              <a:t> a reply.</a:t>
            </a:r>
          </a:p>
          <a:p>
            <a:pPr algn="l" rtl="0"/>
            <a:r>
              <a:rPr lang="en-US" baseline="0" dirty="0" smtClean="0"/>
              <a:t>For daytime app, the well known port is 13. we understand know why it is </a:t>
            </a:r>
            <a:r>
              <a:rPr lang="en-US" baseline="0" dirty="0" err="1" smtClean="0"/>
              <a:t>imptt</a:t>
            </a:r>
            <a:r>
              <a:rPr lang="en-US" baseline="0" dirty="0" smtClean="0"/>
              <a:t> to have well know port. It’s not realistic to ask a server every time you need a service what is the port of your service (given that there is a way to enter the name of the service. But </a:t>
            </a:r>
            <a:r>
              <a:rPr lang="en-US" baseline="0" dirty="0" err="1" smtClean="0"/>
              <a:t>theor</a:t>
            </a:r>
            <a:r>
              <a:rPr lang="en-US" baseline="0" dirty="0" smtClean="0"/>
              <a:t> the name of the app must be the same in the server and the client)</a:t>
            </a:r>
          </a:p>
          <a:p>
            <a:pPr algn="l" rtl="0"/>
            <a:endParaRPr lang="en-US" dirty="0"/>
          </a:p>
        </p:txBody>
      </p:sp>
      <p:sp>
        <p:nvSpPr>
          <p:cNvPr id="4" name="Slide Number Placeholder 3"/>
          <p:cNvSpPr>
            <a:spLocks noGrp="1"/>
          </p:cNvSpPr>
          <p:nvPr>
            <p:ph type="sldNum" sz="quarter" idx="10"/>
          </p:nvPr>
        </p:nvSpPr>
        <p:spPr/>
        <p:txBody>
          <a:bodyPr/>
          <a:lstStyle/>
          <a:p>
            <a:fld id="{ED5813DC-4093-499E-A73F-7242A0C92742}" type="slidenum">
              <a:rPr lang="en-US" smtClean="0"/>
              <a:pPr/>
              <a:t>5</a:t>
            </a:fld>
            <a:endParaRPr lang="en-US"/>
          </a:p>
        </p:txBody>
      </p:sp>
    </p:spTree>
    <p:extLst>
      <p:ext uri="{BB962C8B-B14F-4D97-AF65-F5344CB8AC3E}">
        <p14:creationId xmlns:p14="http://schemas.microsoft.com/office/powerpoint/2010/main" val="2794607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pink line in the right EOF etc.. ?</a:t>
            </a:r>
            <a:endParaRPr lang="en-US" dirty="0" smtClean="0"/>
          </a:p>
          <a:p>
            <a:endParaRPr lang="en-US" dirty="0" smtClean="0"/>
          </a:p>
          <a:p>
            <a:r>
              <a:rPr lang="en-US" dirty="0" smtClean="0"/>
              <a:t>The Max</a:t>
            </a:r>
            <a:r>
              <a:rPr lang="en-US" baseline="0" dirty="0" smtClean="0"/>
              <a:t> Segment Lifetime is the max time a segment can exist in the internet before being dropped. Remember </a:t>
            </a:r>
            <a:r>
              <a:rPr lang="en-US" baseline="0" dirty="0" err="1" smtClean="0"/>
              <a:t>tcp</a:t>
            </a:r>
            <a:r>
              <a:rPr lang="en-US" baseline="0" dirty="0" smtClean="0"/>
              <a:t> is encapsulated in IP which has a TTL. The common value for  MSL is btw 30 sec and 1 </a:t>
            </a:r>
            <a:r>
              <a:rPr lang="en-US" baseline="0" dirty="0" err="1" smtClean="0"/>
              <a:t>mn</a:t>
            </a:r>
            <a:r>
              <a:rPr lang="en-US" baseline="0" dirty="0" smtClean="0"/>
              <a:t>. 2 reasons for time wait and 2 MSL: </a:t>
            </a:r>
          </a:p>
          <a:p>
            <a:r>
              <a:rPr lang="en-US" baseline="0" dirty="0" smtClean="0"/>
              <a:t>1/ if the last </a:t>
            </a:r>
            <a:r>
              <a:rPr lang="en-US" baseline="0" dirty="0" err="1" smtClean="0"/>
              <a:t>ack</a:t>
            </a:r>
            <a:r>
              <a:rPr lang="en-US" baseline="0" dirty="0" smtClean="0"/>
              <a:t> of the client is lost, the server will </a:t>
            </a:r>
            <a:r>
              <a:rPr lang="en-US" baseline="0" dirty="0" err="1" smtClean="0"/>
              <a:t>retx</a:t>
            </a:r>
            <a:r>
              <a:rPr lang="en-US" baseline="0" dirty="0" smtClean="0"/>
              <a:t> a FIN </a:t>
            </a:r>
            <a:r>
              <a:rPr lang="en-US" baseline="0" dirty="0" err="1" smtClean="0"/>
              <a:t>seg</a:t>
            </a:r>
            <a:r>
              <a:rPr lang="en-US" baseline="0" dirty="0" smtClean="0"/>
              <a:t> (after timeout of the server expired). But if the client already closed the connection, won’t </a:t>
            </a:r>
            <a:r>
              <a:rPr lang="en-US" baseline="0" dirty="0" err="1" smtClean="0"/>
              <a:t>beable</a:t>
            </a:r>
            <a:r>
              <a:rPr lang="en-US" baseline="0" dirty="0" smtClean="0"/>
              <a:t> to </a:t>
            </a:r>
            <a:r>
              <a:rPr lang="en-US" baseline="0" dirty="0" err="1" smtClean="0"/>
              <a:t>rx</a:t>
            </a:r>
            <a:r>
              <a:rPr lang="en-US" baseline="0" dirty="0" smtClean="0"/>
              <a:t> the </a:t>
            </a:r>
            <a:r>
              <a:rPr lang="en-US" baseline="0" dirty="0" err="1" smtClean="0"/>
              <a:t>retx</a:t>
            </a:r>
            <a:r>
              <a:rPr lang="en-US" baseline="0" dirty="0" smtClean="0"/>
              <a:t> fin </a:t>
            </a:r>
            <a:r>
              <a:rPr lang="en-US" baseline="0" dirty="0" err="1" smtClean="0"/>
              <a:t>seg</a:t>
            </a:r>
            <a:r>
              <a:rPr lang="en-US" baseline="0" dirty="0" smtClean="0"/>
              <a:t>, and thus won’t send </a:t>
            </a:r>
            <a:r>
              <a:rPr lang="en-US" baseline="0" dirty="0" err="1" smtClean="0"/>
              <a:t>ack</a:t>
            </a:r>
            <a:r>
              <a:rPr lang="en-US" baseline="0" dirty="0" smtClean="0"/>
              <a:t>, and thus server won’t be able to close the connect. Thus give sufficient time for an </a:t>
            </a:r>
            <a:r>
              <a:rPr lang="en-US" baseline="0" dirty="0" err="1" smtClean="0"/>
              <a:t>ack</a:t>
            </a:r>
            <a:r>
              <a:rPr lang="en-US" baseline="0" dirty="0" smtClean="0"/>
              <a:t> to be lost and fin to be </a:t>
            </a:r>
            <a:r>
              <a:rPr lang="en-US" baseline="0" dirty="0" err="1" smtClean="0"/>
              <a:t>retx</a:t>
            </a:r>
            <a:r>
              <a:rPr lang="en-US" baseline="0" dirty="0" smtClean="0"/>
              <a:t>.</a:t>
            </a:r>
          </a:p>
          <a:p>
            <a:r>
              <a:rPr lang="en-US" baseline="0" dirty="0" smtClean="0"/>
              <a:t>2/ if new connection btw client and server is established, with the same port num etc… called “incarnation”, thus they can </a:t>
            </a:r>
            <a:r>
              <a:rPr lang="en-US" baseline="0" dirty="0" err="1" smtClean="0"/>
              <a:t>rx</a:t>
            </a:r>
            <a:r>
              <a:rPr lang="en-US" baseline="0" dirty="0" smtClean="0"/>
              <a:t> </a:t>
            </a:r>
            <a:r>
              <a:rPr lang="en-US" baseline="0" dirty="0" err="1" smtClean="0"/>
              <a:t>pkt</a:t>
            </a:r>
            <a:r>
              <a:rPr lang="en-US" baseline="0" dirty="0" smtClean="0"/>
              <a:t> from the old connect, if not sufficient time after closing. To prevent this </a:t>
            </a:r>
            <a:r>
              <a:rPr lang="en-US" baseline="0" dirty="0" err="1" smtClean="0"/>
              <a:t>pb</a:t>
            </a:r>
            <a:r>
              <a:rPr lang="en-US" baseline="0" dirty="0" smtClean="0"/>
              <a:t>, </a:t>
            </a:r>
            <a:r>
              <a:rPr lang="en-US" baseline="0" dirty="0" err="1" smtClean="0"/>
              <a:t>tcp</a:t>
            </a:r>
            <a:r>
              <a:rPr lang="en-US" baseline="0" dirty="0" smtClean="0"/>
              <a:t> requires incarnation cannot take place before 2 MSL elapsed. (this condition can be ignored if ISN of incarnation greater than old connect)</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170452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r>
              <a:rPr lang="en-US" dirty="0" smtClean="0"/>
              <a:t>Stud</a:t>
            </a:r>
            <a:r>
              <a:rPr lang="en-US" baseline="0" dirty="0" smtClean="0"/>
              <a:t> question: where is the buffer stored ? On the NIC or in the disk memory of the computer ?</a:t>
            </a:r>
            <a:endParaRPr lang="en-US" dirty="0" smtClean="0"/>
          </a:p>
          <a:p>
            <a:r>
              <a:rPr lang="en-US" dirty="0" smtClean="0"/>
              <a:t>Stud</a:t>
            </a:r>
            <a:r>
              <a:rPr lang="en-US" baseline="0" dirty="0" smtClean="0"/>
              <a:t> quest2: how does the sender informs the </a:t>
            </a:r>
            <a:r>
              <a:rPr lang="en-US" baseline="0" dirty="0" err="1" smtClean="0"/>
              <a:t>appli</a:t>
            </a:r>
            <a:r>
              <a:rPr lang="en-US" baseline="0" dirty="0" smtClean="0"/>
              <a:t> layer that the buffer is full and that the </a:t>
            </a:r>
            <a:r>
              <a:rPr lang="en-US" baseline="0" dirty="0" err="1" smtClean="0"/>
              <a:t>rx</a:t>
            </a:r>
            <a:r>
              <a:rPr lang="en-US" baseline="0" dirty="0" smtClean="0"/>
              <a:t> cannot accept new segment for the moment ?</a:t>
            </a:r>
            <a:endParaRPr lang="en-US" dirty="0" smtClean="0"/>
          </a:p>
          <a:p>
            <a:endParaRPr lang="en-US" dirty="0" smtClean="0"/>
          </a:p>
          <a:p>
            <a:r>
              <a:rPr lang="en-US" dirty="0" smtClean="0"/>
              <a:t>As</a:t>
            </a:r>
            <a:r>
              <a:rPr lang="en-US" baseline="0" dirty="0" smtClean="0"/>
              <a:t> said, because sending and </a:t>
            </a:r>
            <a:r>
              <a:rPr lang="en-US" baseline="0" dirty="0" err="1" smtClean="0"/>
              <a:t>rx</a:t>
            </a:r>
            <a:r>
              <a:rPr lang="en-US" baseline="0" dirty="0" smtClean="0"/>
              <a:t> proc may not write or read data at the same speed, </a:t>
            </a:r>
            <a:r>
              <a:rPr lang="en-US" baseline="0" dirty="0" err="1" smtClean="0"/>
              <a:t>tcp</a:t>
            </a:r>
            <a:r>
              <a:rPr lang="en-US" baseline="0" dirty="0" smtClean="0"/>
              <a:t> needs buffers for storage.</a:t>
            </a:r>
          </a:p>
          <a:p>
            <a:r>
              <a:rPr lang="en-US" baseline="0" dirty="0" smtClean="0"/>
              <a:t>There is 2 buffers for each direct. (here only one for each, for purpose of ex)</a:t>
            </a:r>
          </a:p>
          <a:p>
            <a:r>
              <a:rPr lang="en-US" dirty="0" smtClean="0"/>
              <a:t>These</a:t>
            </a:r>
            <a:r>
              <a:rPr lang="en-US" baseline="0" dirty="0" smtClean="0"/>
              <a:t> buffers are also needed for the purpose of flow and error ctrl as we will see further.</a:t>
            </a:r>
          </a:p>
          <a:p>
            <a:endParaRPr lang="en-US" dirty="0" smtClean="0"/>
          </a:p>
          <a:p>
            <a:r>
              <a:rPr lang="en-US" dirty="0" smtClean="0"/>
              <a:t>One way</a:t>
            </a:r>
            <a:r>
              <a:rPr lang="en-US" baseline="0" dirty="0" smtClean="0"/>
              <a:t> of buffer is: circular array of 1byte location, as here.</a:t>
            </a:r>
          </a:p>
          <a:p>
            <a:r>
              <a:rPr lang="en-US" baseline="0" dirty="0" smtClean="0"/>
              <a:t>Of course in real, buffer of thousands of bytes, and not necessary the same size at the 2 end</a:t>
            </a:r>
          </a:p>
          <a:p>
            <a:endParaRPr lang="en-US" baseline="0" dirty="0" smtClean="0"/>
          </a:p>
          <a:p>
            <a:r>
              <a:rPr lang="en-US" b="1" baseline="0" dirty="0" smtClean="0"/>
              <a:t>At sending side </a:t>
            </a:r>
            <a:r>
              <a:rPr lang="en-US" baseline="0" dirty="0" smtClean="0"/>
              <a:t>3 type of rooms: -white : empty and can be filled by sending proc, -blue: already sent but not yet </a:t>
            </a:r>
            <a:r>
              <a:rPr lang="en-US" baseline="0" dirty="0" err="1" smtClean="0"/>
              <a:t>ack</a:t>
            </a:r>
            <a:r>
              <a:rPr lang="en-US" baseline="0" dirty="0" smtClean="0"/>
              <a:t> keep them until </a:t>
            </a:r>
            <a:r>
              <a:rPr lang="en-US" baseline="0" dirty="0" err="1" smtClean="0"/>
              <a:t>ack</a:t>
            </a:r>
            <a:r>
              <a:rPr lang="en-US" baseline="0" dirty="0" smtClean="0"/>
              <a:t>, -pink:  to be sent</a:t>
            </a:r>
          </a:p>
          <a:p>
            <a:r>
              <a:rPr lang="en-US" baseline="0" dirty="0" smtClean="0"/>
              <a:t>As we will see later, </a:t>
            </a:r>
            <a:r>
              <a:rPr lang="en-US" baseline="0" dirty="0" err="1" smtClean="0"/>
              <a:t>tcp</a:t>
            </a:r>
            <a:r>
              <a:rPr lang="en-US" baseline="0" dirty="0" smtClean="0"/>
              <a:t> can send only part of pink section: or because congestion on net, or because slowness of </a:t>
            </a:r>
            <a:r>
              <a:rPr lang="en-US" baseline="0" dirty="0" err="1" smtClean="0"/>
              <a:t>rx</a:t>
            </a:r>
            <a:r>
              <a:rPr lang="en-US" baseline="0" dirty="0" smtClean="0"/>
              <a:t> proc</a:t>
            </a:r>
          </a:p>
          <a:p>
            <a:endParaRPr lang="en-US" baseline="0" dirty="0" smtClean="0"/>
          </a:p>
          <a:p>
            <a:r>
              <a:rPr lang="en-US" b="1" baseline="0" dirty="0" smtClean="0"/>
              <a:t>In </a:t>
            </a:r>
            <a:r>
              <a:rPr lang="en-US" b="1" baseline="0" dirty="0" err="1" smtClean="0"/>
              <a:t>rx</a:t>
            </a:r>
            <a:r>
              <a:rPr lang="en-US" b="1" baseline="0" dirty="0" smtClean="0"/>
              <a:t> side</a:t>
            </a:r>
            <a:r>
              <a:rPr lang="en-US" baseline="0" dirty="0" smtClean="0"/>
              <a:t>: simpler, white: empty can be filled by bytes </a:t>
            </a:r>
            <a:r>
              <a:rPr lang="en-US" baseline="0" dirty="0" err="1" smtClean="0"/>
              <a:t>rx</a:t>
            </a:r>
            <a:r>
              <a:rPr lang="en-US" baseline="0" dirty="0" smtClean="0"/>
              <a:t> from net, -pink: byte that can be read by the </a:t>
            </a:r>
            <a:r>
              <a:rPr lang="en-US" baseline="0" dirty="0" err="1" smtClean="0"/>
              <a:t>rx</a:t>
            </a:r>
            <a:r>
              <a:rPr lang="en-US" baseline="0" dirty="0" smtClean="0"/>
              <a:t> proc, and when read, room recycled</a:t>
            </a:r>
          </a:p>
          <a:p>
            <a:endParaRPr lang="en-US" baseline="0" dirty="0" smtClean="0"/>
          </a:p>
          <a:p>
            <a:r>
              <a:rPr lang="en-US" baseline="0" dirty="0" smtClean="0"/>
              <a:t>Transition to the </a:t>
            </a:r>
            <a:r>
              <a:rPr lang="en-US" baseline="0" dirty="0" err="1" smtClean="0"/>
              <a:t>backfront</a:t>
            </a:r>
            <a:r>
              <a:rPr lang="en-US" baseline="0" dirty="0" smtClean="0"/>
              <a:t> slide:</a:t>
            </a:r>
          </a:p>
          <a:p>
            <a:r>
              <a:rPr lang="en-US" baseline="0" dirty="0" smtClean="0"/>
              <a:t>Although buffering handles disparity btw speed of </a:t>
            </a:r>
            <a:r>
              <a:rPr lang="en-US" baseline="0" dirty="0" err="1" smtClean="0"/>
              <a:t>produc</a:t>
            </a:r>
            <a:r>
              <a:rPr lang="en-US" baseline="0" dirty="0" smtClean="0"/>
              <a:t> and </a:t>
            </a:r>
            <a:r>
              <a:rPr lang="en-US" baseline="0" dirty="0" err="1" smtClean="0"/>
              <a:t>consum</a:t>
            </a:r>
            <a:r>
              <a:rPr lang="en-US" baseline="0" dirty="0" smtClean="0"/>
              <a:t> proc, we need one more step to send data.</a:t>
            </a:r>
          </a:p>
          <a:p>
            <a:r>
              <a:rPr lang="en-US" baseline="0" dirty="0" err="1" smtClean="0"/>
              <a:t>Ip</a:t>
            </a:r>
            <a:r>
              <a:rPr lang="en-US" baseline="0" dirty="0" smtClean="0"/>
              <a:t> need to send data in </a:t>
            </a:r>
            <a:r>
              <a:rPr lang="en-US" baseline="0" dirty="0" err="1" smtClean="0"/>
              <a:t>pkt</a:t>
            </a:r>
            <a:r>
              <a:rPr lang="en-US" baseline="0" dirty="0" smtClean="0"/>
              <a:t> , not stream.</a:t>
            </a:r>
          </a:p>
          <a:p>
            <a:r>
              <a:rPr lang="en-US" baseline="0" dirty="0" smtClean="0"/>
              <a:t>Thus </a:t>
            </a:r>
            <a:r>
              <a:rPr lang="en-US" baseline="0" dirty="0" err="1" smtClean="0"/>
              <a:t>tcp</a:t>
            </a:r>
            <a:r>
              <a:rPr lang="en-US" baseline="0" dirty="0" smtClean="0"/>
              <a:t> groups number of bytes together to make a segment. Note that segment not necessarily the same size</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4214883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4209032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a:defRPr/>
            </a:pPr>
            <a:r>
              <a:rPr lang="en-US" dirty="0" smtClean="0"/>
              <a:t>ACK segments do not consume sequence numbers and are not acknowledged</a:t>
            </a:r>
          </a:p>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440167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170069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Lost or corrupted </a:t>
            </a:r>
            <a:r>
              <a:rPr lang="en-US" dirty="0" err="1" smtClean="0"/>
              <a:t>seg</a:t>
            </a:r>
            <a:r>
              <a:rPr lang="en-US" dirty="0" smtClean="0"/>
              <a:t> is treated the same way by the </a:t>
            </a:r>
            <a:r>
              <a:rPr lang="en-US" dirty="0" err="1" smtClean="0"/>
              <a:t>rx</a:t>
            </a:r>
            <a:r>
              <a:rPr lang="en-US" dirty="0" smtClean="0"/>
              <a:t>. Only diff</a:t>
            </a:r>
            <a:r>
              <a:rPr lang="en-US" baseline="0" dirty="0" smtClean="0"/>
              <a:t> is that lost is discarded somewhere in the net and corrupted discarded by the </a:t>
            </a:r>
            <a:r>
              <a:rPr lang="en-US" baseline="0" dirty="0" err="1" smtClean="0"/>
              <a:t>rx</a:t>
            </a:r>
            <a:r>
              <a:rPr lang="en-US" baseline="0" dirty="0" smtClean="0"/>
              <a:t> itself. But both considered lost. In our ex lost, perhaps due to congestion and discarded by a router.</a:t>
            </a:r>
          </a:p>
          <a:p>
            <a:r>
              <a:rPr lang="en-US" baseline="0" dirty="0" smtClean="0"/>
              <a:t>Here show only ACK for </a:t>
            </a:r>
            <a:r>
              <a:rPr lang="en-US" baseline="0" dirty="0" err="1" smtClean="0"/>
              <a:t>segt</a:t>
            </a:r>
            <a:r>
              <a:rPr lang="en-US" baseline="0" dirty="0" smtClean="0"/>
              <a:t> 3, but remaining </a:t>
            </a:r>
            <a:r>
              <a:rPr lang="en-US" baseline="0" dirty="0" err="1" smtClean="0"/>
              <a:t>seg</a:t>
            </a:r>
            <a:r>
              <a:rPr lang="en-US" baseline="0" dirty="0" smtClean="0"/>
              <a:t> also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9916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Since we have a cumulative </a:t>
            </a:r>
            <a:r>
              <a:rPr lang="en-US" dirty="0" err="1" smtClean="0"/>
              <a:t>ack</a:t>
            </a:r>
            <a:r>
              <a:rPr lang="en-US" dirty="0" smtClean="0"/>
              <a:t>, even if sometimes</a:t>
            </a:r>
            <a:r>
              <a:rPr lang="en-US" baseline="0" dirty="0" smtClean="0"/>
              <a:t> an </a:t>
            </a:r>
            <a:r>
              <a:rPr lang="en-US" baseline="0" dirty="0" err="1" smtClean="0"/>
              <a:t>ack</a:t>
            </a:r>
            <a:r>
              <a:rPr lang="en-US" baseline="0" dirty="0" smtClean="0"/>
              <a:t> get lost, if meanwhile the </a:t>
            </a:r>
            <a:r>
              <a:rPr lang="en-US" baseline="0" dirty="0" err="1" smtClean="0"/>
              <a:t>sx</a:t>
            </a:r>
            <a:r>
              <a:rPr lang="en-US" baseline="0" dirty="0" smtClean="0"/>
              <a:t> receive an </a:t>
            </a:r>
            <a:r>
              <a:rPr lang="en-US" baseline="0" dirty="0" err="1" smtClean="0"/>
              <a:t>ack</a:t>
            </a:r>
            <a:r>
              <a:rPr lang="en-US" baseline="0" dirty="0" smtClean="0"/>
              <a:t> that includes </a:t>
            </a:r>
            <a:r>
              <a:rPr lang="en-US" baseline="0" dirty="0" err="1" smtClean="0"/>
              <a:t>seqno</a:t>
            </a:r>
            <a:r>
              <a:rPr lang="en-US" baseline="0" dirty="0" smtClean="0"/>
              <a:t> of the previous lost </a:t>
            </a:r>
            <a:r>
              <a:rPr lang="en-US" baseline="0" dirty="0" err="1" smtClean="0"/>
              <a:t>ack</a:t>
            </a:r>
            <a:r>
              <a:rPr lang="en-US" baseline="0" dirty="0" smtClean="0"/>
              <a:t> , all things are corrected, w/o even that the </a:t>
            </a:r>
            <a:r>
              <a:rPr lang="en-US" baseline="0" dirty="0" err="1" smtClean="0"/>
              <a:t>sx</a:t>
            </a:r>
            <a:r>
              <a:rPr lang="en-US" baseline="0" dirty="0" smtClean="0"/>
              <a:t> know about the loss of the previous </a:t>
            </a:r>
            <a:r>
              <a:rPr lang="en-US" baseline="0" dirty="0" err="1" smtClean="0"/>
              <a:t>ack</a:t>
            </a:r>
            <a:endParaRPr lang="en-US" baseline="0" dirty="0" smtClean="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97422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Here the </a:t>
            </a:r>
            <a:r>
              <a:rPr lang="en-US" dirty="0" err="1" smtClean="0"/>
              <a:t>ack</a:t>
            </a:r>
            <a:r>
              <a:rPr lang="en-US" dirty="0" smtClean="0"/>
              <a:t> get lost,</a:t>
            </a:r>
            <a:r>
              <a:rPr lang="en-US" baseline="0" dirty="0" smtClean="0"/>
              <a:t> but no other </a:t>
            </a:r>
            <a:r>
              <a:rPr lang="en-US" baseline="0" dirty="0" err="1" smtClean="0"/>
              <a:t>ack</a:t>
            </a:r>
            <a:r>
              <a:rPr lang="en-US" baseline="0" dirty="0" smtClean="0"/>
              <a:t> arrives meanwhile, thus after timer expires, the sender </a:t>
            </a:r>
            <a:r>
              <a:rPr lang="en-US" baseline="0" dirty="0" err="1" smtClean="0"/>
              <a:t>retx</a:t>
            </a:r>
            <a:r>
              <a:rPr lang="en-US" baseline="0" dirty="0" smtClean="0"/>
              <a:t> the first </a:t>
            </a:r>
            <a:r>
              <a:rPr lang="en-US" baseline="0" dirty="0" err="1" smtClean="0"/>
              <a:t>seg</a:t>
            </a:r>
            <a:r>
              <a:rPr lang="en-US" baseline="0" dirty="0" smtClean="0"/>
              <a:t> non ack. The </a:t>
            </a:r>
            <a:r>
              <a:rPr lang="en-US" baseline="0" dirty="0" err="1" smtClean="0"/>
              <a:t>rx</a:t>
            </a:r>
            <a:r>
              <a:rPr lang="en-US" baseline="0" dirty="0" smtClean="0"/>
              <a:t> sends immediately an </a:t>
            </a:r>
            <a:r>
              <a:rPr lang="en-US" baseline="0" dirty="0" err="1" smtClean="0"/>
              <a:t>ack</a:t>
            </a:r>
            <a:r>
              <a:rPr lang="en-US" baseline="0" dirty="0" smtClean="0"/>
              <a:t> including an </a:t>
            </a:r>
            <a:r>
              <a:rPr lang="en-US" baseline="0" dirty="0" err="1" smtClean="0"/>
              <a:t>ack</a:t>
            </a:r>
            <a:r>
              <a:rPr lang="en-US" baseline="0" dirty="0" smtClean="0"/>
              <a:t> on the second segment </a:t>
            </a:r>
            <a:r>
              <a:rPr lang="en-US" baseline="0" dirty="0" err="1" smtClean="0"/>
              <a:t>rx</a:t>
            </a:r>
            <a:r>
              <a:rPr lang="en-US" baseline="0" dirty="0" smtClean="0"/>
              <a:t>, to avoid the sender </a:t>
            </a:r>
            <a:r>
              <a:rPr lang="en-US" baseline="0" dirty="0" err="1" smtClean="0"/>
              <a:t>rx</a:t>
            </a:r>
            <a:r>
              <a:rPr lang="en-US" baseline="0" dirty="0" smtClean="0"/>
              <a:t> also the second.</a:t>
            </a:r>
          </a:p>
          <a:p>
            <a:r>
              <a:rPr lang="en-US" baseline="0" dirty="0" smtClean="0"/>
              <a:t>But from the </a:t>
            </a:r>
            <a:r>
              <a:rPr lang="en-US" baseline="0" dirty="0" err="1" smtClean="0"/>
              <a:t>rx</a:t>
            </a:r>
            <a:r>
              <a:rPr lang="en-US" baseline="0" dirty="0" smtClean="0"/>
              <a:t> point of view the duplicate </a:t>
            </a:r>
            <a:r>
              <a:rPr lang="en-US" baseline="0" dirty="0" err="1" smtClean="0"/>
              <a:t>seg</a:t>
            </a:r>
            <a:r>
              <a:rPr lang="en-US" baseline="0" dirty="0" smtClean="0"/>
              <a:t> is discarded (always do this when </a:t>
            </a:r>
            <a:r>
              <a:rPr lang="en-US" baseline="0" dirty="0" err="1" smtClean="0"/>
              <a:t>rx</a:t>
            </a:r>
            <a:r>
              <a:rPr lang="en-US" baseline="0" dirty="0" smtClean="0"/>
              <a:t> a </a:t>
            </a:r>
            <a:r>
              <a:rPr lang="en-US" baseline="0" dirty="0" err="1" smtClean="0"/>
              <a:t>seg</a:t>
            </a:r>
            <a:r>
              <a:rPr lang="en-US" baseline="0" dirty="0" smtClean="0"/>
              <a:t> with </a:t>
            </a:r>
            <a:r>
              <a:rPr lang="en-US" baseline="0" dirty="0" err="1" smtClean="0"/>
              <a:t>seqno</a:t>
            </a:r>
            <a:r>
              <a:rPr lang="en-US" baseline="0" dirty="0" smtClean="0"/>
              <a:t> less than the previously </a:t>
            </a:r>
            <a:r>
              <a:rPr lang="en-US" baseline="0" dirty="0" err="1" smtClean="0"/>
              <a:t>ack</a:t>
            </a:r>
            <a:r>
              <a:rPr lang="en-US" baseline="0" dirty="0" smtClean="0"/>
              <a:t> bytes)</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007584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4248545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995990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It should be clear</a:t>
            </a:r>
            <a:r>
              <a:rPr lang="en-US" baseline="0" dirty="0" smtClean="0"/>
              <a:t> now, the diff btw IP which allow us to reach the host, and port which is a kind of transport addressing, which allow us to reach a specific proc in the reached host</a:t>
            </a:r>
            <a:endParaRPr lang="en-US" dirty="0"/>
          </a:p>
        </p:txBody>
      </p:sp>
      <p:sp>
        <p:nvSpPr>
          <p:cNvPr id="4" name="Slide Number Placeholder 3"/>
          <p:cNvSpPr>
            <a:spLocks noGrp="1"/>
          </p:cNvSpPr>
          <p:nvPr>
            <p:ph type="sldNum" sz="quarter" idx="10"/>
          </p:nvPr>
        </p:nvSpPr>
        <p:spPr/>
        <p:txBody>
          <a:bodyPr/>
          <a:lstStyle/>
          <a:p>
            <a:fld id="{ED5813DC-4093-499E-A73F-7242A0C92742}" type="slidenum">
              <a:rPr lang="en-US" smtClean="0"/>
              <a:pPr/>
              <a:t>6</a:t>
            </a:fld>
            <a:endParaRPr lang="en-US"/>
          </a:p>
        </p:txBody>
      </p:sp>
    </p:spTree>
    <p:extLst>
      <p:ext uri="{BB962C8B-B14F-4D97-AF65-F5344CB8AC3E}">
        <p14:creationId xmlns:p14="http://schemas.microsoft.com/office/powerpoint/2010/main" val="809305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57347" name="מציין מיקום של הערות 2"/>
          <p:cNvSpPr>
            <a:spLocks noGrp="1"/>
          </p:cNvSpPr>
          <p:nvPr>
            <p:ph type="body" idx="1"/>
          </p:nvPr>
        </p:nvSpPr>
        <p:spPr>
          <a:noFill/>
        </p:spPr>
        <p:txBody>
          <a:bodyPr/>
          <a:lstStyle/>
          <a:p>
            <a:pPr algn="r" rtl="1"/>
            <a:endParaRPr lang="he-IL" altLang="he-IL" smtClean="0">
              <a:latin typeface="Times New Roman" panose="02020603050405020304" pitchFamily="18" charset="0"/>
            </a:endParaRPr>
          </a:p>
        </p:txBody>
      </p:sp>
      <p:sp>
        <p:nvSpPr>
          <p:cNvPr id="57348"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1DE8CAC3-A5C9-4DB5-8459-BC33F5E8EA79}" type="slidenum">
              <a:rPr lang="en-US" altLang="he-IL" sz="1200" smtClean="0">
                <a:latin typeface="Times New Roman" panose="02020603050405020304" pitchFamily="18" charset="0"/>
              </a:rPr>
              <a:pPr/>
              <a:t>92</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3696027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להמשיך מפה</a:t>
            </a:r>
            <a:endParaRPr lang="he-IL"/>
          </a:p>
        </p:txBody>
      </p:sp>
    </p:spTree>
    <p:extLst>
      <p:ext uri="{BB962C8B-B14F-4D97-AF65-F5344CB8AC3E}">
        <p14:creationId xmlns:p14="http://schemas.microsoft.com/office/powerpoint/2010/main" val="3918061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להדגיש שהתחילו עם 2</a:t>
            </a:r>
            <a:endParaRPr lang="he-IL" dirty="0"/>
          </a:p>
        </p:txBody>
      </p:sp>
    </p:spTree>
    <p:extLst>
      <p:ext uri="{BB962C8B-B14F-4D97-AF65-F5344CB8AC3E}">
        <p14:creationId xmlns:p14="http://schemas.microsoft.com/office/powerpoint/2010/main" val="888938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Similar</a:t>
            </a:r>
            <a:r>
              <a:rPr lang="en-US" baseline="0" dirty="0" smtClean="0"/>
              <a:t> scenario as previous but this time the timer is larger, so large that it can </a:t>
            </a:r>
            <a:r>
              <a:rPr lang="en-US" baseline="0" dirty="0" err="1" smtClean="0"/>
              <a:t>rx</a:t>
            </a:r>
            <a:r>
              <a:rPr lang="en-US" baseline="0" dirty="0" smtClean="0"/>
              <a:t> 3 duplicate </a:t>
            </a:r>
            <a:r>
              <a:rPr lang="en-US" baseline="0" dirty="0" err="1" smtClean="0"/>
              <a:t>ack</a:t>
            </a:r>
            <a:r>
              <a:rPr lang="en-US" baseline="0" dirty="0" smtClean="0"/>
              <a:t> before the timer matures.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3030443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להראות</a:t>
            </a:r>
            <a:r>
              <a:rPr lang="he-IL" baseline="0" dirty="0" smtClean="0"/>
              <a:t> להם גישה ל-</a:t>
            </a:r>
            <a:r>
              <a:rPr lang="en-US" baseline="0" dirty="0" smtClean="0"/>
              <a:t>TCP</a:t>
            </a:r>
            <a:r>
              <a:rPr lang="he-IL" baseline="0" dirty="0" smtClean="0"/>
              <a:t> דרך המכונות </a:t>
            </a:r>
            <a:r>
              <a:rPr lang="he-IL" baseline="0" dirty="0" err="1" smtClean="0"/>
              <a:t>הוירטואליות</a:t>
            </a:r>
            <a:endParaRPr lang="he-IL" dirty="0" smtClean="0"/>
          </a:p>
          <a:p>
            <a:pPr>
              <a:spcBef>
                <a:spcPts val="0"/>
              </a:spcBef>
              <a:buNone/>
            </a:pPr>
            <a:endParaRPr dirty="0"/>
          </a:p>
        </p:txBody>
      </p:sp>
    </p:spTree>
    <p:extLst>
      <p:ext uri="{BB962C8B-B14F-4D97-AF65-F5344CB8AC3E}">
        <p14:creationId xmlns:p14="http://schemas.microsoft.com/office/powerpoint/2010/main" val="55320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t>https://media.pearsoncmg.com/aw/ecs_kurose_compnetwork_7/cw/videonotes-cw.php</a:t>
            </a:r>
            <a:endParaRPr dirty="0"/>
          </a:p>
        </p:txBody>
      </p:sp>
    </p:spTree>
    <p:extLst>
      <p:ext uri="{BB962C8B-B14F-4D97-AF65-F5344CB8AC3E}">
        <p14:creationId xmlns:p14="http://schemas.microsoft.com/office/powerpoint/2010/main" val="4246809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617214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4157304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23724387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מסלול בוקר</a:t>
            </a:r>
            <a:endParaRPr lang="he-IL"/>
          </a:p>
        </p:txBody>
      </p:sp>
    </p:spTree>
    <p:extLst>
      <p:ext uri="{BB962C8B-B14F-4D97-AF65-F5344CB8AC3E}">
        <p14:creationId xmlns:p14="http://schemas.microsoft.com/office/powerpoint/2010/main" val="341360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אוניברסיטה</a:t>
            </a:r>
            <a:r>
              <a:rPr lang="he-IL" baseline="0" smtClean="0"/>
              <a:t>  - בוקר</a:t>
            </a:r>
            <a:endParaRPr/>
          </a:p>
        </p:txBody>
      </p:sp>
    </p:spTree>
    <p:extLst>
      <p:ext uri="{BB962C8B-B14F-4D97-AF65-F5344CB8AC3E}">
        <p14:creationId xmlns:p14="http://schemas.microsoft.com/office/powerpoint/2010/main" val="3414129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אוניברסיטה</a:t>
            </a:r>
            <a:r>
              <a:rPr lang="he-IL" baseline="0" smtClean="0"/>
              <a:t> בוקר</a:t>
            </a:r>
            <a:endParaRPr lang="he-IL" dirty="0"/>
          </a:p>
        </p:txBody>
      </p:sp>
    </p:spTree>
    <p:extLst>
      <p:ext uri="{BB962C8B-B14F-4D97-AF65-F5344CB8AC3E}">
        <p14:creationId xmlns:p14="http://schemas.microsoft.com/office/powerpoint/2010/main" val="3137436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dirty="0" smtClean="0"/>
              <a:t>אריאל  </a:t>
            </a:r>
            <a:r>
              <a:rPr lang="he-IL" baseline="0" dirty="0" smtClean="0"/>
              <a:t> - בוקר/ערב</a:t>
            </a:r>
            <a:endParaRPr dirty="0"/>
          </a:p>
        </p:txBody>
      </p:sp>
    </p:spTree>
    <p:extLst>
      <p:ext uri="{BB962C8B-B14F-4D97-AF65-F5344CB8AC3E}">
        <p14:creationId xmlns:p14="http://schemas.microsoft.com/office/powerpoint/2010/main" val="4098321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914350">
              <a:defRPr/>
            </a:pP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1145353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3259378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9062677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2168281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dirty="0" smtClean="0"/>
              <a:t>אוניברסיטה בוקר</a:t>
            </a:r>
            <a:r>
              <a:rPr lang="he-IL" baseline="0" dirty="0" smtClean="0"/>
              <a:t> + ערב</a:t>
            </a:r>
            <a:endParaRPr dirty="0"/>
          </a:p>
        </p:txBody>
      </p:sp>
    </p:spTree>
    <p:extLst>
      <p:ext uri="{BB962C8B-B14F-4D97-AF65-F5344CB8AC3E}">
        <p14:creationId xmlns:p14="http://schemas.microsoft.com/office/powerpoint/2010/main" val="1868239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mtClean="0"/>
              <a:t>אריאל בוקר</a:t>
            </a:r>
            <a:endParaRPr lang="he-IL"/>
          </a:p>
        </p:txBody>
      </p:sp>
    </p:spTree>
    <p:extLst>
      <p:ext uri="{BB962C8B-B14F-4D97-AF65-F5344CB8AC3E}">
        <p14:creationId xmlns:p14="http://schemas.microsoft.com/office/powerpoint/2010/main" val="2348339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1508933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(We</a:t>
            </a:r>
            <a:r>
              <a:rPr lang="en-US" baseline="0" dirty="0" smtClean="0"/>
              <a:t> assume max window size 32 and threshold set to half max window size)</a:t>
            </a:r>
          </a:p>
          <a:p>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127</a:t>
            </a:fld>
            <a:endParaRPr lang="en-US">
              <a:solidFill>
                <a:prstClr val="black"/>
              </a:solidFill>
            </a:endParaRPr>
          </a:p>
        </p:txBody>
      </p:sp>
    </p:spTree>
    <p:extLst>
      <p:ext uri="{BB962C8B-B14F-4D97-AF65-F5344CB8AC3E}">
        <p14:creationId xmlns:p14="http://schemas.microsoft.com/office/powerpoint/2010/main" val="728505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As we have seen, UDP needs 2 </a:t>
            </a:r>
            <a:r>
              <a:rPr lang="en-US" dirty="0" err="1" smtClean="0"/>
              <a:t>identif</a:t>
            </a:r>
            <a:r>
              <a:rPr lang="en-US" dirty="0" smtClean="0"/>
              <a:t> : IP and Port, for</a:t>
            </a:r>
            <a:r>
              <a:rPr lang="en-US" baseline="0" dirty="0" smtClean="0"/>
              <a:t> each end of the connect</a:t>
            </a:r>
          </a:p>
          <a:p>
            <a:r>
              <a:rPr lang="en-US" baseline="0" dirty="0" smtClean="0"/>
              <a:t>The combination of an IP </a:t>
            </a:r>
            <a:r>
              <a:rPr lang="en-US" baseline="0" dirty="0" err="1" smtClean="0"/>
              <a:t>addr</a:t>
            </a:r>
            <a:r>
              <a:rPr lang="en-US" baseline="0" dirty="0" smtClean="0"/>
              <a:t> and a Port </a:t>
            </a:r>
            <a:r>
              <a:rPr lang="en-US" baseline="0" dirty="0" err="1" smtClean="0"/>
              <a:t>addr</a:t>
            </a:r>
            <a:r>
              <a:rPr lang="en-US" baseline="0" dirty="0" smtClean="0"/>
              <a:t> is called a </a:t>
            </a:r>
            <a:r>
              <a:rPr lang="en-US" b="1" baseline="0" dirty="0" smtClean="0"/>
              <a:t>socket </a:t>
            </a:r>
            <a:r>
              <a:rPr lang="en-US" b="1" baseline="0" dirty="0" err="1" smtClean="0"/>
              <a:t>addr</a:t>
            </a:r>
            <a:endParaRPr lang="en-US" b="1" dirty="0"/>
          </a:p>
        </p:txBody>
      </p:sp>
      <p:sp>
        <p:nvSpPr>
          <p:cNvPr id="4" name="Slide Number Placeholder 3"/>
          <p:cNvSpPr>
            <a:spLocks noGrp="1"/>
          </p:cNvSpPr>
          <p:nvPr>
            <p:ph type="sldNum" sz="quarter" idx="10"/>
          </p:nvPr>
        </p:nvSpPr>
        <p:spPr/>
        <p:txBody>
          <a:bodyPr/>
          <a:lstStyle/>
          <a:p>
            <a:fld id="{ED5813DC-4093-499E-A73F-7242A0C92742}" type="slidenum">
              <a:rPr lang="en-US" smtClean="0"/>
              <a:pPr/>
              <a:t>17</a:t>
            </a:fld>
            <a:endParaRPr lang="en-US"/>
          </a:p>
        </p:txBody>
      </p:sp>
    </p:spTree>
    <p:extLst>
      <p:ext uri="{BB962C8B-B14F-4D97-AF65-F5344CB8AC3E}">
        <p14:creationId xmlns:p14="http://schemas.microsoft.com/office/powerpoint/2010/main" val="38007849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117763" name="Notes Placeholder 2"/>
          <p:cNvSpPr>
            <a:spLocks noGrp="1"/>
          </p:cNvSpPr>
          <p:nvPr>
            <p:ph type="body" idx="1"/>
          </p:nvPr>
        </p:nvSpPr>
        <p:spPr>
          <a:noFill/>
        </p:spPr>
        <p:txBody>
          <a:bodyPr/>
          <a:lstStyle/>
          <a:p>
            <a:r>
              <a:rPr lang="en-US" altLang="he-IL" smtClean="0">
                <a:latin typeface="Times New Roman" panose="02020603050405020304" pitchFamily="18" charset="0"/>
              </a:rPr>
              <a:t>Fast Recovery: entering this state after the receipt of 3 dup. ACK’s. In this state, while receiving the duplicate ACK’s, increase CongWin as in SS (+1 MSS for every ACK)</a:t>
            </a:r>
          </a:p>
          <a:p>
            <a:r>
              <a:rPr lang="en-US" altLang="he-IL" smtClean="0">
                <a:latin typeface="Times New Roman" panose="02020603050405020304" pitchFamily="18" charset="0"/>
              </a:rPr>
              <a:t>When ACK for the missing segment arrives, cut CongWin  in half and enter Congestion Avoidance phase.</a:t>
            </a:r>
          </a:p>
        </p:txBody>
      </p:sp>
      <p:sp>
        <p:nvSpPr>
          <p:cNvPr id="117764" name="Slide Number Placeholder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CCC5673F-479D-416A-A133-ED860E0EC16A}" type="slidenum">
              <a:rPr lang="en-US" altLang="he-IL" sz="1200" smtClean="0">
                <a:latin typeface="Times New Roman" panose="02020603050405020304" pitchFamily="18" charset="0"/>
              </a:rPr>
              <a:pPr/>
              <a:t>130</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30461556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5117D70-82D0-4229-B3E2-53FE1D95EFC2}" type="slidenum">
              <a:rPr lang="he-IL" altLang="en-US"/>
              <a:pPr>
                <a:spcBef>
                  <a:spcPct val="0"/>
                </a:spcBef>
              </a:pPr>
              <a:t>132</a:t>
            </a:fld>
            <a:endParaRPr lang="en-US" altLang="en-US"/>
          </a:p>
        </p:txBody>
      </p:sp>
      <p:sp>
        <p:nvSpPr>
          <p:cNvPr id="50179" name="Text Box 2"/>
          <p:cNvSpPr txBox="1">
            <a:spLocks noChangeArrowheads="1"/>
          </p:cNvSpPr>
          <p:nvPr/>
        </p:nvSpPr>
        <p:spPr bwMode="auto">
          <a:xfrm>
            <a:off x="941388" y="739775"/>
            <a:ext cx="4854575" cy="370205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he-IL" altLang="en-US" sz="1800"/>
          </a:p>
        </p:txBody>
      </p:sp>
      <p:sp>
        <p:nvSpPr>
          <p:cNvPr id="50180" name="Rectangle 3"/>
          <p:cNvSpPr>
            <a:spLocks noGrp="1" noChangeArrowheads="1"/>
          </p:cNvSpPr>
          <p:nvPr>
            <p:ph type="body"/>
          </p:nvPr>
        </p:nvSpPr>
        <p:spPr>
          <a:xfrm>
            <a:off x="673100" y="4686300"/>
            <a:ext cx="5386388"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he-IL"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40274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DB725CD-AD63-4A3F-803F-31B6FA70F003}" type="slidenum">
              <a:rPr lang="he-IL" altLang="en-US"/>
              <a:pPr>
                <a:spcBef>
                  <a:spcPct val="0"/>
                </a:spcBef>
              </a:pPr>
              <a:t>134</a:t>
            </a:fld>
            <a:endParaRPr lang="en-US" altLang="en-US"/>
          </a:p>
        </p:txBody>
      </p:sp>
      <p:sp>
        <p:nvSpPr>
          <p:cNvPr id="52227" name="Text Box 2"/>
          <p:cNvSpPr txBox="1">
            <a:spLocks noChangeArrowheads="1"/>
          </p:cNvSpPr>
          <p:nvPr/>
        </p:nvSpPr>
        <p:spPr bwMode="auto">
          <a:xfrm>
            <a:off x="941388" y="739775"/>
            <a:ext cx="4854575" cy="370205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he-IL" altLang="en-US" sz="1800"/>
          </a:p>
        </p:txBody>
      </p:sp>
      <p:sp>
        <p:nvSpPr>
          <p:cNvPr id="52228" name="Rectangle 3"/>
          <p:cNvSpPr>
            <a:spLocks noGrp="1" noChangeArrowheads="1"/>
          </p:cNvSpPr>
          <p:nvPr>
            <p:ph type="body"/>
          </p:nvPr>
        </p:nvSpPr>
        <p:spPr>
          <a:xfrm>
            <a:off x="673100" y="4686300"/>
            <a:ext cx="5386388"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he-IL"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75069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algn="l" rtl="0"/>
            <a:r>
              <a:rPr lang="en-US" dirty="0" smtClean="0"/>
              <a:t>https://media.pearsoncmg.com/aw/ecs_kurose_compnetwork_7/cw/content/interactiveanimations/tcp-congestion/index.html</a:t>
            </a:r>
            <a:endParaRPr lang="he-IL" dirty="0"/>
          </a:p>
        </p:txBody>
      </p:sp>
    </p:spTree>
    <p:extLst>
      <p:ext uri="{BB962C8B-B14F-4D97-AF65-F5344CB8AC3E}">
        <p14:creationId xmlns:p14="http://schemas.microsoft.com/office/powerpoint/2010/main" val="3293257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228988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אוניברסיטה  - </a:t>
            </a:r>
            <a:r>
              <a:rPr lang="he-IL" smtClean="0"/>
              <a:t>אחר צהריים</a:t>
            </a:r>
            <a:endParaRPr lang="he-IL" dirty="0"/>
          </a:p>
        </p:txBody>
      </p:sp>
    </p:spTree>
    <p:extLst>
      <p:ext uri="{BB962C8B-B14F-4D97-AF65-F5344CB8AC3E}">
        <p14:creationId xmlns:p14="http://schemas.microsoft.com/office/powerpoint/2010/main" val="2604271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TCP header can have up to 40 bytes of optional information. Options convey additional information to the destination or align other options.</a:t>
            </a:r>
          </a:p>
          <a:p>
            <a:endParaRPr lang="en-US" dirty="0" smtClean="0"/>
          </a:p>
          <a:p>
            <a:r>
              <a:rPr lang="en-US" dirty="0" smtClean="0"/>
              <a:t>See http://publib.boulder.ibm.com/infocenter/pseries/v5r3/index.jsp?topic=/com.ibm.aix.prftungd/doc/prftungd/tcp_max_seg_size_tuning.htm</a:t>
            </a:r>
          </a:p>
          <a:p>
            <a:endParaRPr lang="en-US" dirty="0" smtClean="0"/>
          </a:p>
          <a:p>
            <a:r>
              <a:rPr lang="en-US" dirty="0" smtClean="0"/>
              <a:t>MSS =</a:t>
            </a:r>
            <a:r>
              <a:rPr lang="en-US" baseline="0" dirty="0" smtClean="0"/>
              <a:t> biggest unit of data that can be </a:t>
            </a:r>
            <a:r>
              <a:rPr lang="en-US" baseline="0" dirty="0" err="1" smtClean="0"/>
              <a:t>rx</a:t>
            </a:r>
            <a:r>
              <a:rPr lang="en-US" baseline="0" dirty="0" smtClean="0"/>
              <a:t> by </a:t>
            </a:r>
            <a:r>
              <a:rPr lang="en-US" baseline="0" dirty="0" err="1" smtClean="0"/>
              <a:t>dest</a:t>
            </a:r>
            <a:r>
              <a:rPr lang="en-US" baseline="0" dirty="0" smtClean="0"/>
              <a:t> TCP (not segment) </a:t>
            </a:r>
          </a:p>
          <a:p>
            <a:r>
              <a:rPr lang="en-US" baseline="0" dirty="0" smtClean="0"/>
              <a:t>Each party defines the MSS it will </a:t>
            </a:r>
            <a:r>
              <a:rPr lang="en-US" baseline="0" dirty="0" err="1" smtClean="0"/>
              <a:t>rx</a:t>
            </a:r>
            <a:r>
              <a:rPr lang="en-US" baseline="0" dirty="0" smtClean="0"/>
              <a:t> during </a:t>
            </a:r>
            <a:r>
              <a:rPr lang="en-US" baseline="0" dirty="0" err="1" smtClean="0"/>
              <a:t>connec</a:t>
            </a:r>
            <a:endParaRPr lang="en-US" baseline="0" dirty="0" smtClean="0"/>
          </a:p>
          <a:p>
            <a:r>
              <a:rPr lang="en-US" b="1" baseline="0" dirty="0" err="1" smtClean="0"/>
              <a:t>Tcp</a:t>
            </a:r>
            <a:r>
              <a:rPr lang="en-US" b="1" baseline="0" dirty="0" smtClean="0"/>
              <a:t> </a:t>
            </a:r>
            <a:r>
              <a:rPr lang="en-US" b="1" baseline="0" dirty="0" err="1" smtClean="0"/>
              <a:t>guide</a:t>
            </a:r>
            <a:r>
              <a:rPr lang="en-US" baseline="0" dirty="0" err="1" smtClean="0"/>
              <a:t>:</a:t>
            </a:r>
            <a:r>
              <a:rPr lang="en-US" dirty="0" err="1" smtClean="0"/>
              <a:t>TCP</a:t>
            </a:r>
            <a:r>
              <a:rPr lang="en-US" dirty="0" smtClean="0"/>
              <a:t> is designed to restrict the size of the segments it sends to a certain maximum limit, to cut down on the likelihood that segments will need to be fragmented for transmission at the IP level. The TCP </a:t>
            </a:r>
            <a:r>
              <a:rPr lang="en-US" i="1" dirty="0" smtClean="0"/>
              <a:t>maximum segment size (MSS)</a:t>
            </a:r>
            <a:r>
              <a:rPr lang="en-US" dirty="0" smtClean="0"/>
              <a:t> specifies the maximum number of bytes in the TCP segment’s </a:t>
            </a:r>
            <a:r>
              <a:rPr lang="en-US" i="1" dirty="0" smtClean="0"/>
              <a:t>Data</a:t>
            </a:r>
            <a:r>
              <a:rPr lang="en-US" dirty="0" smtClean="0"/>
              <a:t> field, regardless of any other factors that influence segment size. The default MSS for TCP is 536, which results from taking the minimum IP MTU of 576 and subtracting 20 bytes each for the IP and TCP headers. (not clear see </a:t>
            </a:r>
            <a:r>
              <a:rPr lang="en-US" dirty="0" err="1" smtClean="0"/>
              <a:t>rfc</a:t>
            </a:r>
            <a:r>
              <a:rPr lang="en-US" dirty="0" smtClean="0"/>
              <a:t> 879)</a:t>
            </a:r>
          </a:p>
          <a:p>
            <a:endParaRPr lang="en-US" dirty="0" smtClean="0"/>
          </a:p>
          <a:p>
            <a:r>
              <a:rPr lang="en-US" dirty="0" smtClean="0"/>
              <a:t>Why windows</a:t>
            </a:r>
            <a:r>
              <a:rPr lang="en-US" baseline="0" dirty="0" smtClean="0"/>
              <a:t> scale ? Because even if win can reach 65000 byte, it might be not sufficient especially if traveling through channel with wide BW</a:t>
            </a:r>
          </a:p>
          <a:p>
            <a:endParaRPr lang="en-US" dirty="0" smtClean="0"/>
          </a:p>
          <a:p>
            <a:pPr defTabSz="914350">
              <a:defRPr/>
            </a:pPr>
            <a:r>
              <a:rPr lang="en-US" b="1" dirty="0" smtClean="0"/>
              <a:t>Window Scale</a:t>
            </a:r>
            <a:r>
              <a:rPr lang="en-US" dirty="0" smtClean="0"/>
              <a:t>: Implements the optional window scale feature, which allows devices to specify much larger window sizes than would be possible with the normal Window field. The value in Option-Data specifies the power of two that the Window field should be multiplied by to get the true window size the sender of the option is using. For example, if the value of Option-Data is 3, this means values in the Window field should be multiplied by 8, assuming both devices agree to use this feature. This allows very large windows to be advertised when needed on high-performance links</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39169521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t>
            </a:r>
            <a:r>
              <a:rPr lang="en-US" baseline="0" dirty="0" err="1" smtClean="0"/>
              <a:t>tx</a:t>
            </a:r>
            <a:r>
              <a:rPr lang="en-US" baseline="0" dirty="0" smtClean="0"/>
              <a:t> segment insert the value of the clock. The </a:t>
            </a:r>
            <a:r>
              <a:rPr lang="en-US" baseline="0" dirty="0" err="1" smtClean="0"/>
              <a:t>rx</a:t>
            </a:r>
            <a:r>
              <a:rPr lang="en-US" baseline="0" dirty="0" smtClean="0"/>
              <a:t> when send </a:t>
            </a:r>
            <a:r>
              <a:rPr lang="en-US" baseline="0" dirty="0" err="1" smtClean="0"/>
              <a:t>ack</a:t>
            </a:r>
            <a:r>
              <a:rPr lang="en-US" baseline="0" dirty="0" smtClean="0"/>
              <a:t> copy the value in the echo reply (and first field is all 0’s). Sender do not have even to remember the timestamp since inserted in the echo reply. When </a:t>
            </a:r>
            <a:r>
              <a:rPr lang="en-US" baseline="0" dirty="0" err="1" smtClean="0"/>
              <a:t>rx</a:t>
            </a:r>
            <a:r>
              <a:rPr lang="en-US" baseline="0" dirty="0" smtClean="0"/>
              <a:t> by the sender, look at clock and </a:t>
            </a:r>
            <a:r>
              <a:rPr lang="en-US" baseline="0" dirty="0" err="1" smtClean="0"/>
              <a:t>substract</a:t>
            </a:r>
            <a:r>
              <a:rPr lang="en-US" baseline="0" dirty="0" smtClean="0"/>
              <a:t> the time in echo reply</a:t>
            </a:r>
          </a:p>
          <a:p>
            <a:endParaRPr lang="en-US" baseline="0" dirty="0" smtClean="0"/>
          </a:p>
          <a:p>
            <a:r>
              <a:rPr lang="en-US" baseline="0" dirty="0" smtClean="0"/>
              <a:t>(wrapped : </a:t>
            </a:r>
            <a:r>
              <a:rPr lang="en-US" baseline="0" dirty="0" err="1" smtClean="0"/>
              <a:t>accapare</a:t>
            </a:r>
            <a:r>
              <a:rPr lang="en-US" baseline="0" dirty="0" smtClean="0"/>
              <a:t>)PAWS </a:t>
            </a:r>
            <a:r>
              <a:rPr lang="en-US" baseline="0" dirty="0" err="1" smtClean="0"/>
              <a:t>pb</a:t>
            </a:r>
            <a:r>
              <a:rPr lang="en-US" baseline="0" dirty="0" smtClean="0"/>
              <a:t> when high speed </a:t>
            </a:r>
            <a:r>
              <a:rPr lang="en-US" baseline="0" dirty="0" err="1" smtClean="0"/>
              <a:t>connec</a:t>
            </a:r>
            <a:r>
              <a:rPr lang="en-US" baseline="0" dirty="0" smtClean="0"/>
              <a:t> and 32 bit of </a:t>
            </a:r>
            <a:r>
              <a:rPr lang="en-US" baseline="0" dirty="0" err="1" smtClean="0"/>
              <a:t>seq</a:t>
            </a:r>
            <a:r>
              <a:rPr lang="en-US" baseline="0" dirty="0" smtClean="0"/>
              <a:t> num finished. Thus if first </a:t>
            </a:r>
            <a:r>
              <a:rPr lang="en-US" baseline="0" dirty="0" err="1" smtClean="0"/>
              <a:t>seg</a:t>
            </a:r>
            <a:r>
              <a:rPr lang="en-US" baseline="0" dirty="0" smtClean="0"/>
              <a:t> duplicated, can arrive in the new round, and wrongly taken as </a:t>
            </a:r>
            <a:r>
              <a:rPr lang="en-US" baseline="0" dirty="0" err="1" smtClean="0"/>
              <a:t>seg</a:t>
            </a:r>
            <a:r>
              <a:rPr lang="en-US" baseline="0" dirty="0" smtClean="0"/>
              <a:t> belonging to new round. One sol is to include the timestamp in the </a:t>
            </a:r>
            <a:r>
              <a:rPr lang="en-US" baseline="0" dirty="0" err="1" smtClean="0"/>
              <a:t>identif</a:t>
            </a:r>
            <a:r>
              <a:rPr lang="en-US" baseline="0" dirty="0" smtClean="0"/>
              <a:t> of a segment</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18658593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Till now only</a:t>
            </a:r>
            <a:r>
              <a:rPr lang="en-US" baseline="0" dirty="0" smtClean="0"/>
              <a:t> cumulative ack. Thus when out of order </a:t>
            </a:r>
            <a:r>
              <a:rPr lang="en-US" baseline="0" dirty="0" err="1" smtClean="0"/>
              <a:t>ack</a:t>
            </a:r>
            <a:r>
              <a:rPr lang="en-US" baseline="0" dirty="0" smtClean="0"/>
              <a:t>, sender does not know what arrive and what not, which can lead to useless </a:t>
            </a:r>
            <a:r>
              <a:rPr lang="en-US" baseline="0" dirty="0" err="1" smtClean="0"/>
              <a:t>retx</a:t>
            </a:r>
            <a:r>
              <a:rPr lang="en-US" baseline="0" dirty="0" smtClean="0"/>
              <a:t> if timeout expires. Does not also about duplicate, which can be useful to modify the RTO, perhaps too small</a:t>
            </a:r>
          </a:p>
          <a:p>
            <a:endParaRPr lang="en-US" baseline="0" dirty="0" smtClean="0"/>
          </a:p>
          <a:p>
            <a:r>
              <a:rPr lang="en-US" baseline="0" dirty="0" smtClean="0"/>
              <a:t>SACK allow to report about block (</a:t>
            </a:r>
            <a:r>
              <a:rPr lang="en-US" baseline="0" dirty="0" err="1" smtClean="0"/>
              <a:t>constitued</a:t>
            </a:r>
            <a:r>
              <a:rPr lang="en-US" baseline="0" dirty="0" smtClean="0"/>
              <a:t> with 2 byte to define </a:t>
            </a:r>
            <a:r>
              <a:rPr lang="en-US" baseline="0" dirty="0" err="1" smtClean="0"/>
              <a:t>seq</a:t>
            </a:r>
            <a:r>
              <a:rPr lang="en-US" baseline="0" dirty="0" smtClean="0"/>
              <a:t> number start and 2 byte to define the final </a:t>
            </a:r>
            <a:r>
              <a:rPr lang="en-US" baseline="0" dirty="0" err="1" smtClean="0"/>
              <a:t>seq</a:t>
            </a:r>
            <a:r>
              <a:rPr lang="en-US" baseline="0" dirty="0" smtClean="0"/>
              <a:t> num. can </a:t>
            </a:r>
            <a:r>
              <a:rPr lang="en-US" baseline="0" dirty="0" err="1" smtClean="0"/>
              <a:t>overcross</a:t>
            </a:r>
            <a:r>
              <a:rPr lang="en-US" baseline="0" dirty="0" smtClean="0"/>
              <a:t> several segment)</a:t>
            </a:r>
          </a:p>
          <a:p>
            <a:r>
              <a:rPr lang="en-US" baseline="0" dirty="0" smtClean="0"/>
              <a:t>If duplicate </a:t>
            </a:r>
            <a:r>
              <a:rPr lang="en-US" baseline="0" dirty="0" err="1" smtClean="0"/>
              <a:t>mentionned</a:t>
            </a:r>
            <a:r>
              <a:rPr lang="en-US" baseline="0" dirty="0" smtClean="0"/>
              <a:t> at the beginning.</a:t>
            </a:r>
            <a:endParaRPr lang="en-US" dirty="0"/>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35710900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C5F66FE-0B6C-45FB-8F94-41759A6129D1}"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2309043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להראות</a:t>
            </a:r>
            <a:r>
              <a:rPr lang="he-IL" baseline="0" dirty="0" smtClean="0"/>
              <a:t> להם גישה ל-</a:t>
            </a:r>
            <a:r>
              <a:rPr lang="en-US" baseline="0" dirty="0" smtClean="0"/>
              <a:t>UDP</a:t>
            </a:r>
            <a:r>
              <a:rPr lang="he-IL" baseline="0" dirty="0" smtClean="0"/>
              <a:t> דרך המכונות </a:t>
            </a:r>
            <a:r>
              <a:rPr lang="he-IL" baseline="0" dirty="0" err="1" smtClean="0"/>
              <a:t>הוירטואליות</a:t>
            </a:r>
            <a:endParaRPr lang="he-IL" dirty="0" smtClean="0"/>
          </a:p>
          <a:p>
            <a:endParaRPr lang="he-IL" dirty="0"/>
          </a:p>
        </p:txBody>
      </p:sp>
    </p:spTree>
    <p:extLst>
      <p:ext uri="{BB962C8B-B14F-4D97-AF65-F5344CB8AC3E}">
        <p14:creationId xmlns:p14="http://schemas.microsoft.com/office/powerpoint/2010/main" val="17319362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Capture at lecture: Search in Bing for "curl-loader". Observe header "Transfer-Encoding: chunked" and see body passed as chunks and ending to the Zero-Chunk.</a:t>
            </a:r>
          </a:p>
          <a:p>
            <a:pPr algn="l"/>
            <a:endParaRPr lang="he-IL" dirty="0"/>
          </a:p>
        </p:txBody>
      </p:sp>
    </p:spTree>
    <p:extLst>
      <p:ext uri="{BB962C8B-B14F-4D97-AF65-F5344CB8AC3E}">
        <p14:creationId xmlns:p14="http://schemas.microsoft.com/office/powerpoint/2010/main" val="38455398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129027" name="מציין מיקום של הערות 2"/>
          <p:cNvSpPr>
            <a:spLocks noGrp="1"/>
          </p:cNvSpPr>
          <p:nvPr>
            <p:ph type="body" idx="1"/>
          </p:nvPr>
        </p:nvSpPr>
        <p:spPr>
          <a:noFill/>
        </p:spPr>
        <p:txBody>
          <a:bodyPr/>
          <a:lstStyle/>
          <a:p>
            <a:r>
              <a:rPr lang="en-US" altLang="he-IL" smtClean="0">
                <a:latin typeface="Times New Roman" panose="02020603050405020304" pitchFamily="18" charset="0"/>
                <a:hlinkClick r:id="rId3"/>
              </a:rPr>
              <a:t>http://www.youtube.com/watch?v=Vdc8TCESIg8</a:t>
            </a:r>
            <a:endParaRPr lang="he-IL" altLang="he-IL" smtClean="0">
              <a:latin typeface="Times New Roman" panose="02020603050405020304" pitchFamily="18" charset="0"/>
            </a:endParaRPr>
          </a:p>
          <a:p>
            <a:r>
              <a:rPr lang="he-IL" altLang="he-IL" smtClean="0">
                <a:latin typeface="Times New Roman" panose="02020603050405020304" pitchFamily="18" charset="0"/>
              </a:rPr>
              <a:t>יכול להיות טוב לסיכום</a:t>
            </a:r>
          </a:p>
        </p:txBody>
      </p:sp>
      <p:sp>
        <p:nvSpPr>
          <p:cNvPr id="129028" name="מציין מיקום של מספר שקופית 3"/>
          <p:cNvSpPr>
            <a:spLocks noGrp="1"/>
          </p:cNvSpPr>
          <p:nvPr>
            <p:ph type="sldNum" sz="quarter" idx="5"/>
          </p:nvPr>
        </p:nvSpPr>
        <p:spPr>
          <a:xfrm>
            <a:off x="3994150" y="8831263"/>
            <a:ext cx="3054350" cy="465137"/>
          </a:xfrm>
          <a:prstGeom prst="rect">
            <a:avLst/>
          </a:prstGeom>
          <a:noFill/>
        </p:spPr>
        <p:txBody>
          <a:bodyPr/>
          <a:lstStyle>
            <a:lvl1pPr defTabSz="933450">
              <a:defRPr sz="1600">
                <a:solidFill>
                  <a:schemeClr val="tx1"/>
                </a:solidFill>
                <a:latin typeface="Tahoma" panose="020B0604030504040204" pitchFamily="34" charset="0"/>
                <a:ea typeface="MS PGothic" panose="020B0600070205080204" pitchFamily="34" charset="-128"/>
              </a:defRPr>
            </a:lvl1pPr>
            <a:lvl2pPr marL="742950" indent="-285750" defTabSz="933450">
              <a:defRPr sz="1600">
                <a:solidFill>
                  <a:schemeClr val="tx1"/>
                </a:solidFill>
                <a:latin typeface="Tahoma" panose="020B0604030504040204" pitchFamily="34" charset="0"/>
                <a:ea typeface="MS PGothic" panose="020B0600070205080204" pitchFamily="34" charset="-128"/>
              </a:defRPr>
            </a:lvl2pPr>
            <a:lvl3pPr marL="1143000" indent="-228600" defTabSz="933450">
              <a:defRPr sz="1600">
                <a:solidFill>
                  <a:schemeClr val="tx1"/>
                </a:solidFill>
                <a:latin typeface="Tahoma" panose="020B0604030504040204" pitchFamily="34" charset="0"/>
                <a:ea typeface="MS PGothic" panose="020B0600070205080204" pitchFamily="34" charset="-128"/>
              </a:defRPr>
            </a:lvl3pPr>
            <a:lvl4pPr marL="1600200" indent="-228600" defTabSz="933450">
              <a:defRPr sz="1600">
                <a:solidFill>
                  <a:schemeClr val="tx1"/>
                </a:solidFill>
                <a:latin typeface="Tahoma" panose="020B0604030504040204" pitchFamily="34" charset="0"/>
                <a:ea typeface="MS PGothic" panose="020B0600070205080204" pitchFamily="34" charset="-128"/>
              </a:defRPr>
            </a:lvl4pPr>
            <a:lvl5pPr marL="2057400" indent="-228600" defTabSz="933450">
              <a:defRPr sz="1600">
                <a:solidFill>
                  <a:schemeClr val="tx1"/>
                </a:solidFill>
                <a:latin typeface="Tahoma" panose="020B0604030504040204" pitchFamily="34" charset="0"/>
                <a:ea typeface="MS PGothic" panose="020B0600070205080204" pitchFamily="34" charset="-128"/>
              </a:defRPr>
            </a:lvl5pPr>
            <a:lvl6pPr marL="25146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l" defTabSz="933450"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fld id="{9CB96788-90F9-44E2-8216-66929923EF16}" type="slidenum">
              <a:rPr lang="en-US" altLang="he-IL" sz="1200" smtClean="0">
                <a:latin typeface="Times New Roman" panose="02020603050405020304" pitchFamily="18" charset="0"/>
              </a:rPr>
              <a:pPr/>
              <a:t>150</a:t>
            </a:fld>
            <a:endParaRPr lang="en-US" altLang="he-IL" sz="1200" smtClean="0">
              <a:latin typeface="Times New Roman" panose="02020603050405020304" pitchFamily="18" charset="0"/>
            </a:endParaRPr>
          </a:p>
        </p:txBody>
      </p:sp>
    </p:spTree>
    <p:extLst>
      <p:ext uri="{BB962C8B-B14F-4D97-AF65-F5344CB8AC3E}">
        <p14:creationId xmlns:p14="http://schemas.microsoft.com/office/powerpoint/2010/main" val="36692124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אריאל</a:t>
            </a:r>
            <a:r>
              <a:rPr lang="he-IL" baseline="0" smtClean="0"/>
              <a:t> בוקר</a:t>
            </a:r>
            <a:endParaRPr/>
          </a:p>
        </p:txBody>
      </p:sp>
    </p:spTree>
    <p:extLst>
      <p:ext uri="{BB962C8B-B14F-4D97-AF65-F5344CB8AC3E}">
        <p14:creationId xmlns:p14="http://schemas.microsoft.com/office/powerpoint/2010/main" val="3822510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r>
              <a:rPr lang="he-IL" dirty="0" smtClean="0"/>
              <a:t>להכין מסמך וורד</a:t>
            </a:r>
            <a:r>
              <a:rPr lang="he-IL" baseline="0" dirty="0" smtClean="0"/>
              <a:t> עם הכל</a:t>
            </a:r>
          </a:p>
          <a:p>
            <a:endParaRPr lang="he-IL" baseline="0" dirty="0" smtClean="0"/>
          </a:p>
          <a:p>
            <a:r>
              <a:rPr lang="he-IL" baseline="0" smtClean="0"/>
              <a:t>אריאל ערב – סעיף ב</a:t>
            </a:r>
            <a:endParaRPr lang="he-IL" dirty="0"/>
          </a:p>
        </p:txBody>
      </p:sp>
    </p:spTree>
    <p:extLst>
      <p:ext uri="{BB962C8B-B14F-4D97-AF65-F5344CB8AC3E}">
        <p14:creationId xmlns:p14="http://schemas.microsoft.com/office/powerpoint/2010/main" val="3297956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457200" lvl="2" indent="-457200" algn="r" rtl="1">
              <a:buAutoNum type="arabicParenR"/>
              <a:defRPr/>
            </a:pPr>
            <a:r>
              <a:rPr lang="he-IL" dirty="0" smtClean="0">
                <a:solidFill>
                  <a:srgbClr val="002060"/>
                </a:solidFill>
              </a:rPr>
              <a:t>תהליך תקין.</a:t>
            </a:r>
          </a:p>
        </p:txBody>
      </p:sp>
    </p:spTree>
    <p:extLst>
      <p:ext uri="{BB962C8B-B14F-4D97-AF65-F5344CB8AC3E}">
        <p14:creationId xmlns:p14="http://schemas.microsoft.com/office/powerpoint/2010/main" val="10081950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0" lvl="2" indent="0" algn="r" rtl="1">
              <a:buNone/>
              <a:defRPr/>
            </a:pPr>
            <a:r>
              <a:rPr lang="en-US" dirty="0" err="1" smtClean="0">
                <a:solidFill>
                  <a:srgbClr val="002060"/>
                </a:solidFill>
              </a:rPr>
              <a:t>Ack</a:t>
            </a:r>
            <a:r>
              <a:rPr lang="he-IL" dirty="0" smtClean="0">
                <a:solidFill>
                  <a:srgbClr val="002060"/>
                </a:solidFill>
              </a:rPr>
              <a:t> הולך לאיבוד וחבילות אחרות מגיעות -&gt; </a:t>
            </a:r>
            <a:r>
              <a:rPr lang="en-US" dirty="0" smtClean="0">
                <a:solidFill>
                  <a:srgbClr val="002060"/>
                </a:solidFill>
              </a:rPr>
              <a:t>cumulative </a:t>
            </a:r>
            <a:r>
              <a:rPr lang="en-US" dirty="0" err="1" smtClean="0">
                <a:solidFill>
                  <a:srgbClr val="002060"/>
                </a:solidFill>
              </a:rPr>
              <a:t>ack</a:t>
            </a:r>
            <a:endParaRPr lang="he-IL" dirty="0" smtClean="0">
              <a:solidFill>
                <a:srgbClr val="002060"/>
              </a:solidFill>
            </a:endParaRPr>
          </a:p>
          <a:p>
            <a:pPr marL="0" lvl="2" indent="0" algn="r" rtl="1">
              <a:buNone/>
              <a:defRPr/>
            </a:pPr>
            <a:endParaRPr lang="he-IL" dirty="0" smtClean="0">
              <a:solidFill>
                <a:srgbClr val="002060"/>
              </a:solidFill>
            </a:endParaRPr>
          </a:p>
          <a:p>
            <a:pPr marL="0" lvl="2" indent="0" algn="r" rtl="1">
              <a:buNone/>
              <a:defRPr/>
            </a:pPr>
            <a:r>
              <a:rPr lang="he-IL" dirty="0" smtClean="0">
                <a:solidFill>
                  <a:srgbClr val="002060"/>
                </a:solidFill>
              </a:rPr>
              <a:t>ציור</a:t>
            </a:r>
            <a:r>
              <a:rPr lang="he-IL" baseline="0" dirty="0" smtClean="0">
                <a:solidFill>
                  <a:srgbClr val="002060"/>
                </a:solidFill>
              </a:rPr>
              <a:t> נכון</a:t>
            </a:r>
            <a:endParaRPr lang="he-IL" dirty="0" smtClean="0">
              <a:solidFill>
                <a:srgbClr val="002060"/>
              </a:solidFill>
            </a:endParaRPr>
          </a:p>
        </p:txBody>
      </p:sp>
    </p:spTree>
    <p:extLst>
      <p:ext uri="{BB962C8B-B14F-4D97-AF65-F5344CB8AC3E}">
        <p14:creationId xmlns:p14="http://schemas.microsoft.com/office/powerpoint/2010/main" val="6488678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0" marR="0" lvl="2" indent="0" algn="r" defTabSz="914400" rtl="1" eaLnBrk="1" fontAlgn="auto" latinLnBrk="0" hangingPunct="1">
              <a:lnSpc>
                <a:spcPct val="100000"/>
              </a:lnSpc>
              <a:spcBef>
                <a:spcPts val="0"/>
              </a:spcBef>
              <a:spcAft>
                <a:spcPts val="0"/>
              </a:spcAft>
              <a:buClrTx/>
              <a:buSzTx/>
              <a:buFontTx/>
              <a:buNone/>
              <a:tabLst/>
              <a:defRPr/>
            </a:pPr>
            <a:r>
              <a:rPr lang="he-IL" dirty="0" smtClean="0">
                <a:solidFill>
                  <a:srgbClr val="002060"/>
                </a:solidFill>
              </a:rPr>
              <a:t>מספר הודעות מגיעות ליעד אך ה-</a:t>
            </a:r>
            <a:r>
              <a:rPr lang="en-US" dirty="0" err="1" smtClean="0">
                <a:solidFill>
                  <a:srgbClr val="002060"/>
                </a:solidFill>
              </a:rPr>
              <a:t>acks</a:t>
            </a:r>
            <a:r>
              <a:rPr lang="he-IL" dirty="0" smtClean="0">
                <a:solidFill>
                  <a:srgbClr val="002060"/>
                </a:solidFill>
              </a:rPr>
              <a:t> נופלים -&gt; </a:t>
            </a:r>
            <a:r>
              <a:rPr lang="en-US" dirty="0" smtClean="0">
                <a:solidFill>
                  <a:srgbClr val="002060"/>
                </a:solidFill>
              </a:rPr>
              <a:t>timeout</a:t>
            </a:r>
            <a:endParaRPr lang="he-IL" dirty="0" smtClean="0">
              <a:solidFill>
                <a:srgbClr val="002060"/>
              </a:solidFill>
            </a:endParaRPr>
          </a:p>
          <a:p>
            <a:pPr marL="0" marR="0" lvl="2" indent="0" algn="r" defTabSz="914400" rtl="1" eaLnBrk="1" fontAlgn="auto" latinLnBrk="0" hangingPunct="1">
              <a:lnSpc>
                <a:spcPct val="100000"/>
              </a:lnSpc>
              <a:spcBef>
                <a:spcPts val="0"/>
              </a:spcBef>
              <a:spcAft>
                <a:spcPts val="0"/>
              </a:spcAft>
              <a:buClrTx/>
              <a:buSzTx/>
              <a:buFontTx/>
              <a:buNone/>
              <a:tabLst/>
              <a:defRPr/>
            </a:pPr>
            <a:endParaRPr lang="he-IL" dirty="0" smtClean="0">
              <a:solidFill>
                <a:srgbClr val="002060"/>
              </a:solidFill>
            </a:endParaRPr>
          </a:p>
          <a:p>
            <a:pPr marL="0" marR="0" lvl="2" indent="0" algn="r" defTabSz="914400" rtl="1" eaLnBrk="1" fontAlgn="auto" latinLnBrk="0" hangingPunct="1">
              <a:lnSpc>
                <a:spcPct val="100000"/>
              </a:lnSpc>
              <a:spcBef>
                <a:spcPts val="0"/>
              </a:spcBef>
              <a:spcAft>
                <a:spcPts val="0"/>
              </a:spcAft>
              <a:buClrTx/>
              <a:buSzTx/>
              <a:buFontTx/>
              <a:buNone/>
              <a:tabLst/>
              <a:defRPr/>
            </a:pPr>
            <a:r>
              <a:rPr lang="he-IL" dirty="0" smtClean="0">
                <a:solidFill>
                  <a:srgbClr val="002060"/>
                </a:solidFill>
              </a:rPr>
              <a:t>ציור לא נכון</a:t>
            </a:r>
          </a:p>
          <a:p>
            <a:pPr marL="0" lvl="2" indent="0" algn="r" rtl="1">
              <a:buNone/>
              <a:defRPr/>
            </a:pPr>
            <a:endParaRPr lang="he-IL" dirty="0" smtClean="0">
              <a:solidFill>
                <a:srgbClr val="002060"/>
              </a:solidFill>
            </a:endParaRPr>
          </a:p>
        </p:txBody>
      </p:sp>
    </p:spTree>
    <p:extLst>
      <p:ext uri="{BB962C8B-B14F-4D97-AF65-F5344CB8AC3E}">
        <p14:creationId xmlns:p14="http://schemas.microsoft.com/office/powerpoint/2010/main" val="2037648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457200" lvl="2" indent="-457200" algn="r" rtl="1">
              <a:buFont typeface="Georgia"/>
              <a:buAutoNum type="arabicParenR"/>
              <a:defRPr/>
            </a:pPr>
            <a:r>
              <a:rPr lang="en-US" dirty="0" smtClean="0">
                <a:solidFill>
                  <a:srgbClr val="002060"/>
                </a:solidFill>
              </a:rPr>
              <a:t>Timeout</a:t>
            </a:r>
            <a:r>
              <a:rPr lang="he-IL" dirty="0" smtClean="0">
                <a:solidFill>
                  <a:srgbClr val="002060"/>
                </a:solidFill>
              </a:rPr>
              <a:t> קצר יחסית ל</a:t>
            </a:r>
            <a:r>
              <a:rPr lang="en-US" dirty="0" smtClean="0">
                <a:solidFill>
                  <a:srgbClr val="002060"/>
                </a:solidFill>
              </a:rPr>
              <a:t>RTT</a:t>
            </a:r>
            <a:r>
              <a:rPr lang="he-IL" dirty="0" smtClean="0">
                <a:solidFill>
                  <a:srgbClr val="002060"/>
                </a:solidFill>
              </a:rPr>
              <a:t> – </a:t>
            </a:r>
            <a:r>
              <a:rPr lang="en-US" dirty="0" smtClean="0">
                <a:solidFill>
                  <a:srgbClr val="002060"/>
                </a:solidFill>
              </a:rPr>
              <a:t>premature time out</a:t>
            </a:r>
            <a:endParaRPr lang="he-IL" dirty="0" smtClean="0">
              <a:solidFill>
                <a:srgbClr val="002060"/>
              </a:solidFill>
            </a:endParaRPr>
          </a:p>
          <a:p>
            <a:pPr marL="457200" lvl="2" indent="-457200" algn="r" rtl="1">
              <a:buFont typeface="Georgia"/>
              <a:buAutoNum type="arabicParenR"/>
              <a:defRPr/>
            </a:pPr>
            <a:endParaRPr lang="he-IL" dirty="0" smtClean="0">
              <a:solidFill>
                <a:srgbClr val="002060"/>
              </a:solidFill>
            </a:endParaRPr>
          </a:p>
          <a:p>
            <a:pPr marL="457200" lvl="2" indent="-457200" algn="r" rtl="1">
              <a:buFont typeface="Georgia"/>
              <a:buAutoNum type="arabicParenR"/>
              <a:defRPr/>
            </a:pPr>
            <a:r>
              <a:rPr lang="he-IL" dirty="0" smtClean="0">
                <a:solidFill>
                  <a:srgbClr val="002060"/>
                </a:solidFill>
              </a:rPr>
              <a:t>אפשר לצייר</a:t>
            </a:r>
            <a:r>
              <a:rPr lang="he-IL" baseline="0" dirty="0" smtClean="0">
                <a:solidFill>
                  <a:srgbClr val="002060"/>
                </a:solidFill>
              </a:rPr>
              <a:t> אחרת</a:t>
            </a:r>
            <a:endParaRPr lang="he-IL" dirty="0" smtClean="0">
              <a:solidFill>
                <a:srgbClr val="002060"/>
              </a:solidFill>
            </a:endParaRPr>
          </a:p>
          <a:p>
            <a:pPr marL="0" lvl="2" indent="0" algn="r" rtl="1">
              <a:buNone/>
              <a:defRPr/>
            </a:pPr>
            <a:endParaRPr lang="he-IL" dirty="0" smtClean="0">
              <a:solidFill>
                <a:srgbClr val="002060"/>
              </a:solidFill>
            </a:endParaRPr>
          </a:p>
        </p:txBody>
      </p:sp>
    </p:spTree>
    <p:extLst>
      <p:ext uri="{BB962C8B-B14F-4D97-AF65-F5344CB8AC3E}">
        <p14:creationId xmlns:p14="http://schemas.microsoft.com/office/powerpoint/2010/main" val="3970996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43000" y="685800"/>
            <a:ext cx="4572000" cy="3429000"/>
          </a:xfrm>
        </p:spPr>
      </p:sp>
      <p:sp>
        <p:nvSpPr>
          <p:cNvPr id="3" name="מציין מיקום של הערות 2"/>
          <p:cNvSpPr>
            <a:spLocks noGrp="1"/>
          </p:cNvSpPr>
          <p:nvPr>
            <p:ph type="body" idx="1"/>
          </p:nvPr>
        </p:nvSpPr>
        <p:spPr/>
        <p:txBody>
          <a:bodyPr/>
          <a:lstStyle/>
          <a:p>
            <a:pPr marL="457200" lvl="2" indent="-457200" algn="r" rtl="1">
              <a:buAutoNum type="arabicParenR"/>
              <a:defRPr/>
            </a:pPr>
            <a:r>
              <a:rPr lang="he-IL" dirty="0" smtClean="0">
                <a:solidFill>
                  <a:srgbClr val="002060"/>
                </a:solidFill>
              </a:rPr>
              <a:t>הודעה הולכת לאיבוד אך ההודעות אחרי מגיעות -&gt; </a:t>
            </a:r>
            <a:r>
              <a:rPr lang="en-US" dirty="0" smtClean="0">
                <a:solidFill>
                  <a:srgbClr val="002060"/>
                </a:solidFill>
              </a:rPr>
              <a:t>duplicate </a:t>
            </a:r>
            <a:r>
              <a:rPr lang="en-US" dirty="0" err="1" smtClean="0">
                <a:solidFill>
                  <a:srgbClr val="002060"/>
                </a:solidFill>
              </a:rPr>
              <a:t>acks</a:t>
            </a:r>
            <a:endParaRPr lang="he-IL" dirty="0" smtClean="0">
              <a:solidFill>
                <a:srgbClr val="002060"/>
              </a:solidFill>
            </a:endParaRPr>
          </a:p>
          <a:p>
            <a:pPr marL="457200" lvl="2" indent="-457200" algn="r" rtl="1">
              <a:buAutoNum type="arabicParenR"/>
              <a:defRPr/>
            </a:pPr>
            <a:endParaRPr lang="he-IL" dirty="0" smtClean="0">
              <a:solidFill>
                <a:srgbClr val="002060"/>
              </a:solidFill>
            </a:endParaRPr>
          </a:p>
          <a:p>
            <a:pPr marL="457200" lvl="2" indent="-457200" algn="r" rtl="1">
              <a:buAutoNum type="arabicParenR"/>
              <a:defRPr/>
            </a:pPr>
            <a:r>
              <a:rPr lang="he-IL" dirty="0" smtClean="0">
                <a:solidFill>
                  <a:srgbClr val="002060"/>
                </a:solidFill>
              </a:rPr>
              <a:t>לא</a:t>
            </a:r>
            <a:r>
              <a:rPr lang="he-IL" baseline="0" dirty="0" smtClean="0">
                <a:solidFill>
                  <a:srgbClr val="002060"/>
                </a:solidFill>
              </a:rPr>
              <a:t> מושלם </a:t>
            </a:r>
            <a:r>
              <a:rPr lang="he-IL" baseline="0" smtClean="0">
                <a:solidFill>
                  <a:srgbClr val="002060"/>
                </a:solidFill>
              </a:rPr>
              <a:t>יש להוסיף הודעות</a:t>
            </a:r>
            <a:endParaRPr lang="he-IL" dirty="0" smtClean="0">
              <a:solidFill>
                <a:srgbClr val="002060"/>
              </a:solidFill>
            </a:endParaRPr>
          </a:p>
        </p:txBody>
      </p:sp>
    </p:spTree>
    <p:extLst>
      <p:ext uri="{BB962C8B-B14F-4D97-AF65-F5344CB8AC3E}">
        <p14:creationId xmlns:p14="http://schemas.microsoft.com/office/powerpoint/2010/main" val="27274606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he-IL" smtClean="0"/>
              <a:t>אוניברסיטה בוקר</a:t>
            </a:r>
            <a:endParaRPr/>
          </a:p>
        </p:txBody>
      </p:sp>
    </p:spTree>
    <p:extLst>
      <p:ext uri="{BB962C8B-B14F-4D97-AF65-F5344CB8AC3E}">
        <p14:creationId xmlns:p14="http://schemas.microsoft.com/office/powerpoint/2010/main" val="299383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https://www.youtube.com/watch?v=MSUBpAylQyc</a:t>
            </a:r>
            <a:endParaRPr lang="he-IL" dirty="0" smtClean="0"/>
          </a:p>
          <a:p>
            <a:endParaRPr lang="he-IL" dirty="0" smtClean="0"/>
          </a:p>
          <a:p>
            <a:r>
              <a:rPr lang="he-IL" dirty="0" smtClean="0"/>
              <a:t>לבנות שלוש מכונות + להראות להם את ה-</a:t>
            </a:r>
            <a:r>
              <a:rPr lang="en-US" smtClean="0"/>
              <a:t>Pcap</a:t>
            </a:r>
            <a:endParaRPr lang="en-US" dirty="0"/>
          </a:p>
        </p:txBody>
      </p:sp>
      <p:sp>
        <p:nvSpPr>
          <p:cNvPr id="4" name="Slide Number Placeholder 3"/>
          <p:cNvSpPr>
            <a:spLocks noGrp="1"/>
          </p:cNvSpPr>
          <p:nvPr>
            <p:ph type="sldNum" sz="quarter" idx="10"/>
          </p:nvPr>
        </p:nvSpPr>
        <p:spPr/>
        <p:txBody>
          <a:bodyPr/>
          <a:lstStyle/>
          <a:p>
            <a:fld id="{ED5813DC-4093-499E-A73F-7242A0C92742}" type="slidenum">
              <a:rPr lang="en-US" smtClean="0"/>
              <a:pPr/>
              <a:t>19</a:t>
            </a:fld>
            <a:endParaRPr lang="en-US"/>
          </a:p>
        </p:txBody>
      </p:sp>
    </p:spTree>
    <p:extLst>
      <p:ext uri="{BB962C8B-B14F-4D97-AF65-F5344CB8AC3E}">
        <p14:creationId xmlns:p14="http://schemas.microsoft.com/office/powerpoint/2010/main" val="7494560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r>
              <a:rPr lang="fr-FR" dirty="0" smtClean="0"/>
              <a:t>ajouter adresse </a:t>
            </a:r>
            <a:r>
              <a:rPr lang="fr-FR" dirty="0" err="1" smtClean="0"/>
              <a:t>ip</a:t>
            </a:r>
            <a:endParaRPr lang="fr-FR"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2C524EDF-7DD5-F849-9A65-C04E1A469AAC}" type="slidenum">
              <a:rPr lang="fr-FR" smtClean="0"/>
              <a:t>180</a:t>
            </a:fld>
            <a:endParaRPr lang="fr-FR"/>
          </a:p>
        </p:txBody>
      </p:sp>
    </p:spTree>
    <p:extLst>
      <p:ext uri="{BB962C8B-B14F-4D97-AF65-F5344CB8AC3E}">
        <p14:creationId xmlns:p14="http://schemas.microsoft.com/office/powerpoint/2010/main" val="2997283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6953CBBA-1D12-4622-A673-A2C249CC479D}" type="slidenum">
              <a:rPr lang="he-IL" smtClean="0"/>
              <a:t>199</a:t>
            </a:fld>
            <a:endParaRPr lang="he-IL"/>
          </a:p>
        </p:txBody>
      </p:sp>
    </p:spTree>
    <p:extLst>
      <p:ext uri="{BB962C8B-B14F-4D97-AF65-F5344CB8AC3E}">
        <p14:creationId xmlns:p14="http://schemas.microsoft.com/office/powerpoint/2010/main" val="3013912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6953CBBA-1D12-4622-A673-A2C249CC479D}" type="slidenum">
              <a:rPr lang="he-IL" smtClean="0"/>
              <a:t>200</a:t>
            </a:fld>
            <a:endParaRPr lang="he-IL"/>
          </a:p>
        </p:txBody>
      </p:sp>
    </p:spTree>
    <p:extLst>
      <p:ext uri="{BB962C8B-B14F-4D97-AF65-F5344CB8AC3E}">
        <p14:creationId xmlns:p14="http://schemas.microsoft.com/office/powerpoint/2010/main" val="3876864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Copied</a:t>
            </a:r>
            <a:r>
              <a:rPr lang="en-US" baseline="0" dirty="0" smtClean="0"/>
              <a:t> from </a:t>
            </a:r>
            <a:r>
              <a:rPr lang="en" b="1" i="1" dirty="0" smtClean="0"/>
              <a:t>Redefining Internet Transport</a:t>
            </a:r>
            <a:r>
              <a:rPr lang="en-US" b="1" i="1" dirty="0" smtClean="0"/>
              <a:t> </a:t>
            </a:r>
            <a:r>
              <a:rPr lang="en-US" b="0" i="0" dirty="0" smtClean="0"/>
              <a:t>Janna </a:t>
            </a:r>
            <a:r>
              <a:rPr lang="en-US" b="0" i="0" dirty="0" err="1" smtClean="0"/>
              <a:t>Iyengar</a:t>
            </a:r>
            <a:endParaRPr lang="en" b="1" i="1" dirty="0" smtClean="0"/>
          </a:p>
          <a:p>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205</a:t>
            </a:fld>
            <a:endParaRPr lang="en-US"/>
          </a:p>
        </p:txBody>
      </p:sp>
    </p:spTree>
    <p:extLst>
      <p:ext uri="{BB962C8B-B14F-4D97-AF65-F5344CB8AC3E}">
        <p14:creationId xmlns:p14="http://schemas.microsoft.com/office/powerpoint/2010/main" val="13620529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Copied</a:t>
            </a:r>
            <a:r>
              <a:rPr lang="en-US" baseline="0" dirty="0" smtClean="0"/>
              <a:t> from </a:t>
            </a:r>
            <a:r>
              <a:rPr lang="en" b="1" i="1" dirty="0" smtClean="0"/>
              <a:t>Redefining Internet Transport</a:t>
            </a:r>
            <a:r>
              <a:rPr lang="en-US" b="1" i="1" dirty="0" smtClean="0"/>
              <a:t> </a:t>
            </a:r>
            <a:r>
              <a:rPr lang="en-US" b="0" i="0" dirty="0" smtClean="0"/>
              <a:t>Janna </a:t>
            </a:r>
            <a:r>
              <a:rPr lang="en-US" b="0" i="0" dirty="0" err="1" smtClean="0"/>
              <a:t>Iyengar</a:t>
            </a:r>
            <a:endParaRPr lang="en" b="1" i="1" dirty="0" smtClean="0"/>
          </a:p>
          <a:p>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206</a:t>
            </a:fld>
            <a:endParaRPr lang="en-US"/>
          </a:p>
        </p:txBody>
      </p:sp>
    </p:spTree>
    <p:extLst>
      <p:ext uri="{BB962C8B-B14F-4D97-AF65-F5344CB8AC3E}">
        <p14:creationId xmlns:p14="http://schemas.microsoft.com/office/powerpoint/2010/main" val="1369430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Copied</a:t>
            </a:r>
            <a:r>
              <a:rPr lang="en-US" baseline="0" dirty="0" smtClean="0"/>
              <a:t> from </a:t>
            </a:r>
            <a:r>
              <a:rPr lang="en" b="1" i="1" dirty="0" smtClean="0"/>
              <a:t>Redefining Internet Transport</a:t>
            </a:r>
            <a:r>
              <a:rPr lang="en-US" b="1" i="1" dirty="0" smtClean="0"/>
              <a:t> </a:t>
            </a:r>
            <a:r>
              <a:rPr lang="en-US" b="0" i="0" dirty="0" smtClean="0"/>
              <a:t>Janna </a:t>
            </a:r>
            <a:r>
              <a:rPr lang="en-US" b="0" i="0" dirty="0" err="1" smtClean="0"/>
              <a:t>Iyengar</a:t>
            </a:r>
            <a:endParaRPr lang="en" b="1" i="1" dirty="0" smtClean="0"/>
          </a:p>
          <a:p>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207</a:t>
            </a:fld>
            <a:endParaRPr lang="en-US"/>
          </a:p>
        </p:txBody>
      </p:sp>
    </p:spTree>
    <p:extLst>
      <p:ext uri="{BB962C8B-B14F-4D97-AF65-F5344CB8AC3E}">
        <p14:creationId xmlns:p14="http://schemas.microsoft.com/office/powerpoint/2010/main" val="34349535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Copied</a:t>
            </a:r>
            <a:r>
              <a:rPr lang="en-US" baseline="0" dirty="0" smtClean="0"/>
              <a:t> from </a:t>
            </a:r>
            <a:r>
              <a:rPr lang="en" b="1" i="1" dirty="0" smtClean="0"/>
              <a:t>Redefining Internet Transport</a:t>
            </a:r>
            <a:r>
              <a:rPr lang="en-US" b="1" i="1" dirty="0" smtClean="0"/>
              <a:t> </a:t>
            </a:r>
            <a:r>
              <a:rPr lang="en-US" b="0" i="0" dirty="0" smtClean="0"/>
              <a:t>Janna </a:t>
            </a:r>
            <a:r>
              <a:rPr lang="en-US" b="0" i="0" dirty="0" err="1" smtClean="0"/>
              <a:t>Iyengar</a:t>
            </a:r>
            <a:endParaRPr lang="en" b="1" i="1" dirty="0" smtClean="0"/>
          </a:p>
          <a:p>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208</a:t>
            </a:fld>
            <a:endParaRPr lang="en-US"/>
          </a:p>
        </p:txBody>
      </p:sp>
    </p:spTree>
    <p:extLst>
      <p:ext uri="{BB962C8B-B14F-4D97-AF65-F5344CB8AC3E}">
        <p14:creationId xmlns:p14="http://schemas.microsoft.com/office/powerpoint/2010/main" val="9342833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 dirty="0" smtClean="0">
                <a:solidFill>
                  <a:schemeClr val="dk2"/>
                </a:solidFill>
              </a:rPr>
              <a:t>Runs in user-space</a:t>
            </a:r>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211</a:t>
            </a:fld>
            <a:endParaRPr lang="en-US"/>
          </a:p>
        </p:txBody>
      </p:sp>
    </p:spTree>
    <p:extLst>
      <p:ext uri="{BB962C8B-B14F-4D97-AF65-F5344CB8AC3E}">
        <p14:creationId xmlns:p14="http://schemas.microsoft.com/office/powerpoint/2010/main" val="10669440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Chart copied </a:t>
            </a:r>
            <a:r>
              <a:rPr lang="en-US" baseline="0" dirty="0" smtClean="0"/>
              <a:t>from </a:t>
            </a:r>
            <a:r>
              <a:rPr lang="en" b="1" i="1" dirty="0" smtClean="0"/>
              <a:t>Redefining Internet Transport</a:t>
            </a:r>
            <a:r>
              <a:rPr lang="en-US" b="1" i="1" dirty="0" smtClean="0"/>
              <a:t> </a:t>
            </a:r>
            <a:r>
              <a:rPr lang="en-US" b="0" i="0" dirty="0" smtClean="0"/>
              <a:t>Janna </a:t>
            </a:r>
            <a:r>
              <a:rPr lang="en-US" b="0" i="0" dirty="0" err="1" smtClean="0"/>
              <a:t>Iyengar</a:t>
            </a:r>
            <a:endParaRPr lang="en" b="1" i="1" dirty="0" smtClean="0"/>
          </a:p>
          <a:p>
            <a:endParaRPr lang="en-US" dirty="0"/>
          </a:p>
        </p:txBody>
      </p:sp>
      <p:sp>
        <p:nvSpPr>
          <p:cNvPr id="4" name="Slide Number Placeholder 3"/>
          <p:cNvSpPr>
            <a:spLocks noGrp="1"/>
          </p:cNvSpPr>
          <p:nvPr>
            <p:ph type="sldNum" sz="quarter" idx="10"/>
          </p:nvPr>
        </p:nvSpPr>
        <p:spPr/>
        <p:txBody>
          <a:bodyPr/>
          <a:lstStyle/>
          <a:p>
            <a:fld id="{9D4ED26B-49C5-ED43-B5F7-EDBB5F89BB10}" type="slidenum">
              <a:rPr lang="en-US" smtClean="0"/>
              <a:t>221</a:t>
            </a:fld>
            <a:endParaRPr lang="en-US"/>
          </a:p>
        </p:txBody>
      </p:sp>
    </p:spTree>
    <p:extLst>
      <p:ext uri="{BB962C8B-B14F-4D97-AF65-F5344CB8AC3E}">
        <p14:creationId xmlns:p14="http://schemas.microsoft.com/office/powerpoint/2010/main" val="4243449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2329190"/>
            <a:ext cx="7772400" cy="1650599"/>
          </a:xfrm>
          <a:prstGeom prst="rect">
            <a:avLst/>
          </a:prstGeom>
        </p:spPr>
        <p:txBody>
          <a:bodyPr lIns="91425" tIns="91425" rIns="91425" b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2" name="Shape 12"/>
          <p:cNvSpPr txBox="1">
            <a:spLocks noGrp="1"/>
          </p:cNvSpPr>
          <p:nvPr>
            <p:ph type="subTitle" idx="1"/>
          </p:nvPr>
        </p:nvSpPr>
        <p:spPr>
          <a:xfrm>
            <a:off x="685800" y="4124476"/>
            <a:ext cx="7772400" cy="888899"/>
          </a:xfrm>
          <a:prstGeom prst="rect">
            <a:avLst/>
          </a:prstGeom>
        </p:spPr>
        <p:txBody>
          <a:bodyPr lIns="91425" tIns="91425" rIns="91425" b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שקופית כותרת">
    <p:spTree>
      <p:nvGrpSpPr>
        <p:cNvPr id="1" name=""/>
        <p:cNvGrpSpPr/>
        <p:nvPr/>
      </p:nvGrpSpPr>
      <p:grpSpPr>
        <a:xfrm>
          <a:off x="0" y="0"/>
          <a:ext cx="0" cy="0"/>
          <a:chOff x="0" y="0"/>
          <a:chExt cx="0" cy="0"/>
        </a:xfrm>
      </p:grpSpPr>
      <p:grpSp>
        <p:nvGrpSpPr>
          <p:cNvPr id="2" name="Group 2"/>
          <p:cNvGrpSpPr>
            <a:grpSpLocks/>
          </p:cNvGrpSpPr>
          <p:nvPr/>
        </p:nvGrpSpPr>
        <p:grpSpPr bwMode="auto">
          <a:xfrm>
            <a:off x="4716463" y="5345113"/>
            <a:ext cx="4427537" cy="1512887"/>
            <a:chOff x="2971" y="3367"/>
            <a:chExt cx="2789" cy="953"/>
          </a:xfrm>
        </p:grpSpPr>
        <p:sp>
          <p:nvSpPr>
            <p:cNvPr id="3" name="Freeform 3"/>
            <p:cNvSpPr>
              <a:spLocks/>
            </p:cNvSpPr>
            <p:nvPr/>
          </p:nvSpPr>
          <p:spPr bwMode="ltGray">
            <a:xfrm>
              <a:off x="2971" y="3367"/>
              <a:ext cx="2789" cy="953"/>
            </a:xfrm>
            <a:custGeom>
              <a:avLst/>
              <a:gdLst>
                <a:gd name="T0" fmla="*/ 2804 w 2780"/>
                <a:gd name="T1" fmla="*/ 18 h 953"/>
                <a:gd name="T2" fmla="*/ 2714 w 2780"/>
                <a:gd name="T3" fmla="*/ 24 h 953"/>
                <a:gd name="T4" fmla="*/ 2647 w 2780"/>
                <a:gd name="T5" fmla="*/ 102 h 953"/>
                <a:gd name="T6" fmla="*/ 2543 w 2780"/>
                <a:gd name="T7" fmla="*/ 156 h 953"/>
                <a:gd name="T8" fmla="*/ 2537 w 2780"/>
                <a:gd name="T9" fmla="*/ 222 h 953"/>
                <a:gd name="T10" fmla="*/ 2519 w 2780"/>
                <a:gd name="T11" fmla="*/ 246 h 953"/>
                <a:gd name="T12" fmla="*/ 2501 w 2780"/>
                <a:gd name="T13" fmla="*/ 252 h 953"/>
                <a:gd name="T14" fmla="*/ 2429 w 2780"/>
                <a:gd name="T15" fmla="*/ 210 h 953"/>
                <a:gd name="T16" fmla="*/ 2288 w 2780"/>
                <a:gd name="T17" fmla="*/ 192 h 953"/>
                <a:gd name="T18" fmla="*/ 2264 w 2780"/>
                <a:gd name="T19" fmla="*/ 186 h 953"/>
                <a:gd name="T20" fmla="*/ 2246 w 2780"/>
                <a:gd name="T21" fmla="*/ 192 h 953"/>
                <a:gd name="T22" fmla="*/ 2174 w 2780"/>
                <a:gd name="T23" fmla="*/ 228 h 953"/>
                <a:gd name="T24" fmla="*/ 2138 w 2780"/>
                <a:gd name="T25" fmla="*/ 240 h 953"/>
                <a:gd name="T26" fmla="*/ 2114 w 2780"/>
                <a:gd name="T27" fmla="*/ 246 h 953"/>
                <a:gd name="T28" fmla="*/ 2102 w 2780"/>
                <a:gd name="T29" fmla="*/ 258 h 953"/>
                <a:gd name="T30" fmla="*/ 2102 w 2780"/>
                <a:gd name="T31" fmla="*/ 276 h 953"/>
                <a:gd name="T32" fmla="*/ 2079 w 2780"/>
                <a:gd name="T33" fmla="*/ 300 h 953"/>
                <a:gd name="T34" fmla="*/ 2061 w 2780"/>
                <a:gd name="T35" fmla="*/ 312 h 953"/>
                <a:gd name="T36" fmla="*/ 2049 w 2780"/>
                <a:gd name="T37" fmla="*/ 324 h 953"/>
                <a:gd name="T38" fmla="*/ 2037 w 2780"/>
                <a:gd name="T39" fmla="*/ 336 h 953"/>
                <a:gd name="T40" fmla="*/ 2003 w 2780"/>
                <a:gd name="T41" fmla="*/ 342 h 953"/>
                <a:gd name="T42" fmla="*/ 1937 w 2780"/>
                <a:gd name="T43" fmla="*/ 336 h 953"/>
                <a:gd name="T44" fmla="*/ 1901 w 2780"/>
                <a:gd name="T45" fmla="*/ 330 h 953"/>
                <a:gd name="T46" fmla="*/ 1889 w 2780"/>
                <a:gd name="T47" fmla="*/ 342 h 953"/>
                <a:gd name="T48" fmla="*/ 1877 w 2780"/>
                <a:gd name="T49" fmla="*/ 354 h 953"/>
                <a:gd name="T50" fmla="*/ 1847 w 2780"/>
                <a:gd name="T51" fmla="*/ 360 h 953"/>
                <a:gd name="T52" fmla="*/ 1788 w 2780"/>
                <a:gd name="T53" fmla="*/ 342 h 953"/>
                <a:gd name="T54" fmla="*/ 1764 w 2780"/>
                <a:gd name="T55" fmla="*/ 342 h 953"/>
                <a:gd name="T56" fmla="*/ 1740 w 2780"/>
                <a:gd name="T57" fmla="*/ 354 h 953"/>
                <a:gd name="T58" fmla="*/ 1676 w 2780"/>
                <a:gd name="T59" fmla="*/ 425 h 953"/>
                <a:gd name="T60" fmla="*/ 1634 w 2780"/>
                <a:gd name="T61" fmla="*/ 569 h 953"/>
                <a:gd name="T62" fmla="*/ 1634 w 2780"/>
                <a:gd name="T63" fmla="*/ 593 h 953"/>
                <a:gd name="T64" fmla="*/ 1640 w 2780"/>
                <a:gd name="T65" fmla="*/ 641 h 953"/>
                <a:gd name="T66" fmla="*/ 1658 w 2780"/>
                <a:gd name="T67" fmla="*/ 659 h 953"/>
                <a:gd name="T68" fmla="*/ 1652 w 2780"/>
                <a:gd name="T69" fmla="*/ 671 h 953"/>
                <a:gd name="T70" fmla="*/ 1640 w 2780"/>
                <a:gd name="T71" fmla="*/ 683 h 953"/>
                <a:gd name="T72" fmla="*/ 1562 w 2780"/>
                <a:gd name="T73" fmla="*/ 689 h 953"/>
                <a:gd name="T74" fmla="*/ 1485 w 2780"/>
                <a:gd name="T75" fmla="*/ 629 h 953"/>
                <a:gd name="T76" fmla="*/ 1349 w 2780"/>
                <a:gd name="T77" fmla="*/ 587 h 953"/>
                <a:gd name="T78" fmla="*/ 1200 w 2780"/>
                <a:gd name="T79" fmla="*/ 671 h 953"/>
                <a:gd name="T80" fmla="*/ 1028 w 2780"/>
                <a:gd name="T81" fmla="*/ 731 h 953"/>
                <a:gd name="T82" fmla="*/ 825 w 2780"/>
                <a:gd name="T83" fmla="*/ 743 h 953"/>
                <a:gd name="T84" fmla="*/ 636 w 2780"/>
                <a:gd name="T85" fmla="*/ 701 h 953"/>
                <a:gd name="T86" fmla="*/ 576 w 2780"/>
                <a:gd name="T87" fmla="*/ 695 h 953"/>
                <a:gd name="T88" fmla="*/ 564 w 2780"/>
                <a:gd name="T89" fmla="*/ 701 h 953"/>
                <a:gd name="T90" fmla="*/ 528 w 2780"/>
                <a:gd name="T91" fmla="*/ 731 h 953"/>
                <a:gd name="T92" fmla="*/ 440 w 2780"/>
                <a:gd name="T93" fmla="*/ 809 h 953"/>
                <a:gd name="T94" fmla="*/ 410 w 2780"/>
                <a:gd name="T95" fmla="*/ 821 h 953"/>
                <a:gd name="T96" fmla="*/ 386 w 2780"/>
                <a:gd name="T97" fmla="*/ 821 h 953"/>
                <a:gd name="T98" fmla="*/ 339 w 2780"/>
                <a:gd name="T99" fmla="*/ 827 h 953"/>
                <a:gd name="T100" fmla="*/ 213 w 2780"/>
                <a:gd name="T101" fmla="*/ 851 h 953"/>
                <a:gd name="T102" fmla="*/ 177 w 2780"/>
                <a:gd name="T103" fmla="*/ 857 h 953"/>
                <a:gd name="T104" fmla="*/ 125 w 2780"/>
                <a:gd name="T105" fmla="*/ 851 h 953"/>
                <a:gd name="T106" fmla="*/ 107 w 2780"/>
                <a:gd name="T107" fmla="*/ 857 h 953"/>
                <a:gd name="T108" fmla="*/ 101 w 2780"/>
                <a:gd name="T109" fmla="*/ 875 h 953"/>
                <a:gd name="T110" fmla="*/ 83 w 2780"/>
                <a:gd name="T111" fmla="*/ 887 h 953"/>
                <a:gd name="T112" fmla="*/ 48 w 2780"/>
                <a:gd name="T113" fmla="*/ 899 h 953"/>
                <a:gd name="T114" fmla="*/ 2816 w 2780"/>
                <a:gd name="T115" fmla="*/ 24 h 9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780" h="953">
                  <a:moveTo>
                    <a:pt x="2780" y="24"/>
                  </a:moveTo>
                  <a:lnTo>
                    <a:pt x="2774" y="24"/>
                  </a:lnTo>
                  <a:lnTo>
                    <a:pt x="2774" y="18"/>
                  </a:lnTo>
                  <a:lnTo>
                    <a:pt x="2768" y="18"/>
                  </a:lnTo>
                  <a:lnTo>
                    <a:pt x="2756" y="12"/>
                  </a:lnTo>
                  <a:lnTo>
                    <a:pt x="2738" y="6"/>
                  </a:lnTo>
                  <a:lnTo>
                    <a:pt x="2714" y="0"/>
                  </a:lnTo>
                  <a:lnTo>
                    <a:pt x="2678" y="24"/>
                  </a:lnTo>
                  <a:lnTo>
                    <a:pt x="2643" y="54"/>
                  </a:lnTo>
                  <a:lnTo>
                    <a:pt x="2619" y="90"/>
                  </a:lnTo>
                  <a:lnTo>
                    <a:pt x="2613" y="96"/>
                  </a:lnTo>
                  <a:lnTo>
                    <a:pt x="2613" y="102"/>
                  </a:lnTo>
                  <a:lnTo>
                    <a:pt x="2601" y="108"/>
                  </a:lnTo>
                  <a:lnTo>
                    <a:pt x="2583" y="120"/>
                  </a:lnTo>
                  <a:lnTo>
                    <a:pt x="2541" y="132"/>
                  </a:lnTo>
                  <a:lnTo>
                    <a:pt x="2511" y="156"/>
                  </a:lnTo>
                  <a:lnTo>
                    <a:pt x="2511" y="204"/>
                  </a:lnTo>
                  <a:lnTo>
                    <a:pt x="2511" y="210"/>
                  </a:lnTo>
                  <a:lnTo>
                    <a:pt x="2505" y="216"/>
                  </a:lnTo>
                  <a:lnTo>
                    <a:pt x="2505" y="222"/>
                  </a:lnTo>
                  <a:lnTo>
                    <a:pt x="2499" y="228"/>
                  </a:lnTo>
                  <a:lnTo>
                    <a:pt x="2499" y="240"/>
                  </a:lnTo>
                  <a:lnTo>
                    <a:pt x="2493" y="246"/>
                  </a:lnTo>
                  <a:lnTo>
                    <a:pt x="2487" y="246"/>
                  </a:lnTo>
                  <a:lnTo>
                    <a:pt x="2487" y="252"/>
                  </a:lnTo>
                  <a:lnTo>
                    <a:pt x="2481" y="252"/>
                  </a:lnTo>
                  <a:lnTo>
                    <a:pt x="2475" y="252"/>
                  </a:lnTo>
                  <a:lnTo>
                    <a:pt x="2469" y="252"/>
                  </a:lnTo>
                  <a:lnTo>
                    <a:pt x="2457" y="252"/>
                  </a:lnTo>
                  <a:lnTo>
                    <a:pt x="2439" y="258"/>
                  </a:lnTo>
                  <a:lnTo>
                    <a:pt x="2415" y="222"/>
                  </a:lnTo>
                  <a:lnTo>
                    <a:pt x="2397" y="210"/>
                  </a:lnTo>
                  <a:lnTo>
                    <a:pt x="2373" y="216"/>
                  </a:lnTo>
                  <a:lnTo>
                    <a:pt x="2332" y="216"/>
                  </a:lnTo>
                  <a:lnTo>
                    <a:pt x="2296" y="204"/>
                  </a:lnTo>
                  <a:lnTo>
                    <a:pt x="2260" y="192"/>
                  </a:lnTo>
                  <a:lnTo>
                    <a:pt x="2248" y="186"/>
                  </a:lnTo>
                  <a:lnTo>
                    <a:pt x="2242" y="186"/>
                  </a:lnTo>
                  <a:lnTo>
                    <a:pt x="2236" y="186"/>
                  </a:lnTo>
                  <a:lnTo>
                    <a:pt x="2230" y="186"/>
                  </a:lnTo>
                  <a:lnTo>
                    <a:pt x="2224" y="192"/>
                  </a:lnTo>
                  <a:lnTo>
                    <a:pt x="2218" y="192"/>
                  </a:lnTo>
                  <a:lnTo>
                    <a:pt x="2212" y="198"/>
                  </a:lnTo>
                  <a:lnTo>
                    <a:pt x="2194" y="204"/>
                  </a:lnTo>
                  <a:lnTo>
                    <a:pt x="2170" y="210"/>
                  </a:lnTo>
                  <a:lnTo>
                    <a:pt x="2146" y="228"/>
                  </a:lnTo>
                  <a:lnTo>
                    <a:pt x="2122" y="240"/>
                  </a:lnTo>
                  <a:lnTo>
                    <a:pt x="2116" y="240"/>
                  </a:lnTo>
                  <a:lnTo>
                    <a:pt x="2110" y="240"/>
                  </a:lnTo>
                  <a:lnTo>
                    <a:pt x="2104" y="240"/>
                  </a:lnTo>
                  <a:lnTo>
                    <a:pt x="2098" y="246"/>
                  </a:lnTo>
                  <a:lnTo>
                    <a:pt x="2092" y="246"/>
                  </a:lnTo>
                  <a:lnTo>
                    <a:pt x="2086" y="246"/>
                  </a:lnTo>
                  <a:lnTo>
                    <a:pt x="2080" y="252"/>
                  </a:lnTo>
                  <a:lnTo>
                    <a:pt x="2080" y="258"/>
                  </a:lnTo>
                  <a:lnTo>
                    <a:pt x="2074" y="258"/>
                  </a:lnTo>
                  <a:lnTo>
                    <a:pt x="2074" y="264"/>
                  </a:lnTo>
                  <a:lnTo>
                    <a:pt x="2074" y="270"/>
                  </a:lnTo>
                  <a:lnTo>
                    <a:pt x="2074" y="276"/>
                  </a:lnTo>
                  <a:lnTo>
                    <a:pt x="2069" y="288"/>
                  </a:lnTo>
                  <a:lnTo>
                    <a:pt x="2057" y="300"/>
                  </a:lnTo>
                  <a:lnTo>
                    <a:pt x="2051" y="300"/>
                  </a:lnTo>
                  <a:lnTo>
                    <a:pt x="2045" y="300"/>
                  </a:lnTo>
                  <a:lnTo>
                    <a:pt x="2039" y="306"/>
                  </a:lnTo>
                  <a:lnTo>
                    <a:pt x="2033" y="306"/>
                  </a:lnTo>
                  <a:lnTo>
                    <a:pt x="2033" y="312"/>
                  </a:lnTo>
                  <a:lnTo>
                    <a:pt x="2027" y="312"/>
                  </a:lnTo>
                  <a:lnTo>
                    <a:pt x="2027" y="318"/>
                  </a:lnTo>
                  <a:lnTo>
                    <a:pt x="2021" y="324"/>
                  </a:lnTo>
                  <a:lnTo>
                    <a:pt x="2015" y="330"/>
                  </a:lnTo>
                  <a:lnTo>
                    <a:pt x="2009" y="336"/>
                  </a:lnTo>
                  <a:lnTo>
                    <a:pt x="1997" y="336"/>
                  </a:lnTo>
                  <a:lnTo>
                    <a:pt x="1991" y="342"/>
                  </a:lnTo>
                  <a:lnTo>
                    <a:pt x="1985" y="342"/>
                  </a:lnTo>
                  <a:lnTo>
                    <a:pt x="1979" y="342"/>
                  </a:lnTo>
                  <a:lnTo>
                    <a:pt x="1961" y="336"/>
                  </a:lnTo>
                  <a:lnTo>
                    <a:pt x="1925" y="336"/>
                  </a:lnTo>
                  <a:lnTo>
                    <a:pt x="1919" y="336"/>
                  </a:lnTo>
                  <a:lnTo>
                    <a:pt x="1913" y="336"/>
                  </a:lnTo>
                  <a:lnTo>
                    <a:pt x="1895" y="330"/>
                  </a:lnTo>
                  <a:lnTo>
                    <a:pt x="1889" y="330"/>
                  </a:lnTo>
                  <a:lnTo>
                    <a:pt x="1883" y="330"/>
                  </a:lnTo>
                  <a:lnTo>
                    <a:pt x="1877" y="330"/>
                  </a:lnTo>
                  <a:lnTo>
                    <a:pt x="1871" y="336"/>
                  </a:lnTo>
                  <a:lnTo>
                    <a:pt x="1865" y="342"/>
                  </a:lnTo>
                  <a:lnTo>
                    <a:pt x="1859" y="348"/>
                  </a:lnTo>
                  <a:lnTo>
                    <a:pt x="1853" y="354"/>
                  </a:lnTo>
                  <a:lnTo>
                    <a:pt x="1847" y="354"/>
                  </a:lnTo>
                  <a:lnTo>
                    <a:pt x="1835" y="360"/>
                  </a:lnTo>
                  <a:lnTo>
                    <a:pt x="1829" y="360"/>
                  </a:lnTo>
                  <a:lnTo>
                    <a:pt x="1823" y="360"/>
                  </a:lnTo>
                  <a:lnTo>
                    <a:pt x="1817" y="360"/>
                  </a:lnTo>
                  <a:lnTo>
                    <a:pt x="1776" y="342"/>
                  </a:lnTo>
                  <a:lnTo>
                    <a:pt x="1770" y="342"/>
                  </a:lnTo>
                  <a:lnTo>
                    <a:pt x="1764" y="342"/>
                  </a:lnTo>
                  <a:lnTo>
                    <a:pt x="1758" y="342"/>
                  </a:lnTo>
                  <a:lnTo>
                    <a:pt x="1746" y="342"/>
                  </a:lnTo>
                  <a:lnTo>
                    <a:pt x="1740" y="342"/>
                  </a:lnTo>
                  <a:lnTo>
                    <a:pt x="1734" y="342"/>
                  </a:lnTo>
                  <a:lnTo>
                    <a:pt x="1728" y="348"/>
                  </a:lnTo>
                  <a:lnTo>
                    <a:pt x="1722" y="348"/>
                  </a:lnTo>
                  <a:lnTo>
                    <a:pt x="1716" y="354"/>
                  </a:lnTo>
                  <a:lnTo>
                    <a:pt x="1704" y="366"/>
                  </a:lnTo>
                  <a:lnTo>
                    <a:pt x="1698" y="378"/>
                  </a:lnTo>
                  <a:lnTo>
                    <a:pt x="1674" y="402"/>
                  </a:lnTo>
                  <a:lnTo>
                    <a:pt x="1656" y="425"/>
                  </a:lnTo>
                  <a:lnTo>
                    <a:pt x="1632" y="461"/>
                  </a:lnTo>
                  <a:lnTo>
                    <a:pt x="1614" y="509"/>
                  </a:lnTo>
                  <a:lnTo>
                    <a:pt x="1614" y="563"/>
                  </a:lnTo>
                  <a:lnTo>
                    <a:pt x="1614" y="569"/>
                  </a:lnTo>
                  <a:lnTo>
                    <a:pt x="1614" y="575"/>
                  </a:lnTo>
                  <a:lnTo>
                    <a:pt x="1614" y="581"/>
                  </a:lnTo>
                  <a:lnTo>
                    <a:pt x="1614" y="587"/>
                  </a:lnTo>
                  <a:lnTo>
                    <a:pt x="1614" y="593"/>
                  </a:lnTo>
                  <a:lnTo>
                    <a:pt x="1614" y="599"/>
                  </a:lnTo>
                  <a:lnTo>
                    <a:pt x="1614" y="605"/>
                  </a:lnTo>
                  <a:lnTo>
                    <a:pt x="1614" y="617"/>
                  </a:lnTo>
                  <a:lnTo>
                    <a:pt x="1620" y="641"/>
                  </a:lnTo>
                  <a:lnTo>
                    <a:pt x="1626" y="641"/>
                  </a:lnTo>
                  <a:lnTo>
                    <a:pt x="1632" y="647"/>
                  </a:lnTo>
                  <a:lnTo>
                    <a:pt x="1632" y="659"/>
                  </a:lnTo>
                  <a:lnTo>
                    <a:pt x="1638" y="659"/>
                  </a:lnTo>
                  <a:lnTo>
                    <a:pt x="1638" y="665"/>
                  </a:lnTo>
                  <a:lnTo>
                    <a:pt x="1638" y="671"/>
                  </a:lnTo>
                  <a:lnTo>
                    <a:pt x="1632" y="671"/>
                  </a:lnTo>
                  <a:lnTo>
                    <a:pt x="1632" y="677"/>
                  </a:lnTo>
                  <a:lnTo>
                    <a:pt x="1626" y="677"/>
                  </a:lnTo>
                  <a:lnTo>
                    <a:pt x="1620" y="683"/>
                  </a:lnTo>
                  <a:lnTo>
                    <a:pt x="1596" y="689"/>
                  </a:lnTo>
                  <a:lnTo>
                    <a:pt x="1572" y="689"/>
                  </a:lnTo>
                  <a:lnTo>
                    <a:pt x="1548" y="689"/>
                  </a:lnTo>
                  <a:lnTo>
                    <a:pt x="1542" y="689"/>
                  </a:lnTo>
                  <a:lnTo>
                    <a:pt x="1536" y="689"/>
                  </a:lnTo>
                  <a:lnTo>
                    <a:pt x="1518" y="683"/>
                  </a:lnTo>
                  <a:lnTo>
                    <a:pt x="1495" y="671"/>
                  </a:lnTo>
                  <a:lnTo>
                    <a:pt x="1465" y="629"/>
                  </a:lnTo>
                  <a:lnTo>
                    <a:pt x="1435" y="599"/>
                  </a:lnTo>
                  <a:lnTo>
                    <a:pt x="1405" y="581"/>
                  </a:lnTo>
                  <a:lnTo>
                    <a:pt x="1375" y="563"/>
                  </a:lnTo>
                  <a:lnTo>
                    <a:pt x="1333" y="587"/>
                  </a:lnTo>
                  <a:lnTo>
                    <a:pt x="1303" y="653"/>
                  </a:lnTo>
                  <a:lnTo>
                    <a:pt x="1261" y="665"/>
                  </a:lnTo>
                  <a:lnTo>
                    <a:pt x="1219" y="653"/>
                  </a:lnTo>
                  <a:lnTo>
                    <a:pt x="1184" y="671"/>
                  </a:lnTo>
                  <a:lnTo>
                    <a:pt x="1136" y="671"/>
                  </a:lnTo>
                  <a:lnTo>
                    <a:pt x="1106" y="671"/>
                  </a:lnTo>
                  <a:lnTo>
                    <a:pt x="1076" y="707"/>
                  </a:lnTo>
                  <a:lnTo>
                    <a:pt x="1016" y="731"/>
                  </a:lnTo>
                  <a:lnTo>
                    <a:pt x="944" y="761"/>
                  </a:lnTo>
                  <a:lnTo>
                    <a:pt x="921" y="773"/>
                  </a:lnTo>
                  <a:lnTo>
                    <a:pt x="867" y="773"/>
                  </a:lnTo>
                  <a:lnTo>
                    <a:pt x="813" y="743"/>
                  </a:lnTo>
                  <a:lnTo>
                    <a:pt x="783" y="719"/>
                  </a:lnTo>
                  <a:lnTo>
                    <a:pt x="741" y="713"/>
                  </a:lnTo>
                  <a:lnTo>
                    <a:pt x="693" y="701"/>
                  </a:lnTo>
                  <a:lnTo>
                    <a:pt x="628" y="701"/>
                  </a:lnTo>
                  <a:lnTo>
                    <a:pt x="616" y="701"/>
                  </a:lnTo>
                  <a:lnTo>
                    <a:pt x="598" y="695"/>
                  </a:lnTo>
                  <a:lnTo>
                    <a:pt x="580" y="695"/>
                  </a:lnTo>
                  <a:lnTo>
                    <a:pt x="568" y="695"/>
                  </a:lnTo>
                  <a:lnTo>
                    <a:pt x="562" y="701"/>
                  </a:lnTo>
                  <a:lnTo>
                    <a:pt x="556" y="701"/>
                  </a:lnTo>
                  <a:lnTo>
                    <a:pt x="550" y="707"/>
                  </a:lnTo>
                  <a:lnTo>
                    <a:pt x="544" y="713"/>
                  </a:lnTo>
                  <a:lnTo>
                    <a:pt x="520" y="731"/>
                  </a:lnTo>
                  <a:lnTo>
                    <a:pt x="496" y="749"/>
                  </a:lnTo>
                  <a:lnTo>
                    <a:pt x="460" y="785"/>
                  </a:lnTo>
                  <a:lnTo>
                    <a:pt x="454" y="791"/>
                  </a:lnTo>
                  <a:lnTo>
                    <a:pt x="436" y="809"/>
                  </a:lnTo>
                  <a:lnTo>
                    <a:pt x="424" y="815"/>
                  </a:lnTo>
                  <a:lnTo>
                    <a:pt x="418" y="821"/>
                  </a:lnTo>
                  <a:lnTo>
                    <a:pt x="412" y="821"/>
                  </a:lnTo>
                  <a:lnTo>
                    <a:pt x="406" y="821"/>
                  </a:lnTo>
                  <a:lnTo>
                    <a:pt x="400" y="821"/>
                  </a:lnTo>
                  <a:lnTo>
                    <a:pt x="394" y="821"/>
                  </a:lnTo>
                  <a:lnTo>
                    <a:pt x="388" y="821"/>
                  </a:lnTo>
                  <a:lnTo>
                    <a:pt x="382" y="821"/>
                  </a:lnTo>
                  <a:lnTo>
                    <a:pt x="370" y="821"/>
                  </a:lnTo>
                  <a:lnTo>
                    <a:pt x="358" y="821"/>
                  </a:lnTo>
                  <a:lnTo>
                    <a:pt x="352" y="821"/>
                  </a:lnTo>
                  <a:lnTo>
                    <a:pt x="335" y="827"/>
                  </a:lnTo>
                  <a:lnTo>
                    <a:pt x="329" y="827"/>
                  </a:lnTo>
                  <a:lnTo>
                    <a:pt x="233" y="839"/>
                  </a:lnTo>
                  <a:lnTo>
                    <a:pt x="227" y="845"/>
                  </a:lnTo>
                  <a:lnTo>
                    <a:pt x="209" y="851"/>
                  </a:lnTo>
                  <a:lnTo>
                    <a:pt x="197" y="851"/>
                  </a:lnTo>
                  <a:lnTo>
                    <a:pt x="185" y="857"/>
                  </a:lnTo>
                  <a:lnTo>
                    <a:pt x="179" y="857"/>
                  </a:lnTo>
                  <a:lnTo>
                    <a:pt x="173" y="857"/>
                  </a:lnTo>
                  <a:lnTo>
                    <a:pt x="167" y="857"/>
                  </a:lnTo>
                  <a:lnTo>
                    <a:pt x="149" y="851"/>
                  </a:lnTo>
                  <a:lnTo>
                    <a:pt x="137" y="851"/>
                  </a:lnTo>
                  <a:lnTo>
                    <a:pt x="125" y="851"/>
                  </a:lnTo>
                  <a:lnTo>
                    <a:pt x="119" y="857"/>
                  </a:lnTo>
                  <a:lnTo>
                    <a:pt x="113" y="857"/>
                  </a:lnTo>
                  <a:lnTo>
                    <a:pt x="107" y="857"/>
                  </a:lnTo>
                  <a:lnTo>
                    <a:pt x="101" y="863"/>
                  </a:lnTo>
                  <a:lnTo>
                    <a:pt x="101" y="869"/>
                  </a:lnTo>
                  <a:lnTo>
                    <a:pt x="101" y="875"/>
                  </a:lnTo>
                  <a:lnTo>
                    <a:pt x="95" y="875"/>
                  </a:lnTo>
                  <a:lnTo>
                    <a:pt x="95" y="881"/>
                  </a:lnTo>
                  <a:lnTo>
                    <a:pt x="89" y="881"/>
                  </a:lnTo>
                  <a:lnTo>
                    <a:pt x="83" y="887"/>
                  </a:lnTo>
                  <a:lnTo>
                    <a:pt x="77" y="887"/>
                  </a:lnTo>
                  <a:lnTo>
                    <a:pt x="60" y="893"/>
                  </a:lnTo>
                  <a:lnTo>
                    <a:pt x="54" y="899"/>
                  </a:lnTo>
                  <a:lnTo>
                    <a:pt x="48" y="899"/>
                  </a:lnTo>
                  <a:lnTo>
                    <a:pt x="48" y="905"/>
                  </a:lnTo>
                  <a:lnTo>
                    <a:pt x="0" y="953"/>
                  </a:lnTo>
                  <a:lnTo>
                    <a:pt x="2780" y="953"/>
                  </a:lnTo>
                  <a:lnTo>
                    <a:pt x="2780" y="24"/>
                  </a:lnTo>
                </a:path>
              </a:pathLst>
            </a:custGeom>
            <a:gradFill rotWithShape="0">
              <a:gsLst>
                <a:gs pos="0">
                  <a:schemeClr val="bg1"/>
                </a:gs>
                <a:gs pos="100000">
                  <a:schemeClr val="bg2"/>
                </a:gs>
              </a:gsLst>
              <a:lin ang="2700000" scaled="1"/>
            </a:gradFill>
            <a:ln w="9525">
              <a:noFill/>
              <a:prstDash val="solid"/>
              <a:round/>
              <a:headEnd/>
              <a:tailEnd/>
            </a:ln>
          </p:spPr>
          <p:txBody>
            <a:bodyPr/>
            <a:lstStyle/>
            <a:p>
              <a:endParaRPr lang="he-IL"/>
            </a:p>
          </p:txBody>
        </p:sp>
        <p:sp>
          <p:nvSpPr>
            <p:cNvPr id="4" name="Freeform 4"/>
            <p:cNvSpPr>
              <a:spLocks/>
            </p:cNvSpPr>
            <p:nvPr/>
          </p:nvSpPr>
          <p:spPr bwMode="ltGray">
            <a:xfrm>
              <a:off x="4602" y="4014"/>
              <a:ext cx="12" cy="18"/>
            </a:xfrm>
            <a:custGeom>
              <a:avLst/>
              <a:gdLst/>
              <a:ahLst/>
              <a:cxnLst>
                <a:cxn ang="0">
                  <a:pos x="12" y="18"/>
                </a:cxn>
                <a:cxn ang="0">
                  <a:pos x="12" y="12"/>
                </a:cxn>
                <a:cxn ang="0">
                  <a:pos x="6" y="6"/>
                </a:cxn>
                <a:cxn ang="0">
                  <a:pos x="6" y="6"/>
                </a:cxn>
                <a:cxn ang="0">
                  <a:pos x="0" y="0"/>
                </a:cxn>
                <a:cxn ang="0">
                  <a:pos x="12" y="18"/>
                </a:cxn>
                <a:cxn ang="0">
                  <a:pos x="12" y="18"/>
                </a:cxn>
                <a:cxn ang="0">
                  <a:pos x="12" y="18"/>
                </a:cxn>
              </a:cxnLst>
              <a:rect l="0" t="0" r="r" b="b"/>
              <a:pathLst>
                <a:path w="12" h="18">
                  <a:moveTo>
                    <a:pt x="12" y="18"/>
                  </a:moveTo>
                  <a:lnTo>
                    <a:pt x="12" y="12"/>
                  </a:lnTo>
                  <a:lnTo>
                    <a:pt x="6" y="6"/>
                  </a:lnTo>
                  <a:lnTo>
                    <a:pt x="6" y="6"/>
                  </a:lnTo>
                  <a:lnTo>
                    <a:pt x="0" y="0"/>
                  </a:lnTo>
                  <a:lnTo>
                    <a:pt x="12" y="18"/>
                  </a:lnTo>
                  <a:lnTo>
                    <a:pt x="12" y="18"/>
                  </a:lnTo>
                  <a:lnTo>
                    <a:pt x="12" y="18"/>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5" name="Freeform 5"/>
            <p:cNvSpPr>
              <a:spLocks/>
            </p:cNvSpPr>
            <p:nvPr/>
          </p:nvSpPr>
          <p:spPr bwMode="ltGray">
            <a:xfrm>
              <a:off x="4596" y="3996"/>
              <a:ext cx="6" cy="18"/>
            </a:xfrm>
            <a:custGeom>
              <a:avLst/>
              <a:gdLst/>
              <a:ahLst/>
              <a:cxnLst>
                <a:cxn ang="0">
                  <a:pos x="0" y="12"/>
                </a:cxn>
                <a:cxn ang="0">
                  <a:pos x="6" y="18"/>
                </a:cxn>
                <a:cxn ang="0">
                  <a:pos x="0" y="0"/>
                </a:cxn>
                <a:cxn ang="0">
                  <a:pos x="0" y="12"/>
                </a:cxn>
                <a:cxn ang="0">
                  <a:pos x="0" y="12"/>
                </a:cxn>
                <a:cxn ang="0">
                  <a:pos x="0" y="12"/>
                </a:cxn>
              </a:cxnLst>
              <a:rect l="0" t="0" r="r" b="b"/>
              <a:pathLst>
                <a:path w="6" h="18">
                  <a:moveTo>
                    <a:pt x="0" y="12"/>
                  </a:moveTo>
                  <a:lnTo>
                    <a:pt x="6" y="18"/>
                  </a:lnTo>
                  <a:lnTo>
                    <a:pt x="0" y="0"/>
                  </a:lnTo>
                  <a:lnTo>
                    <a:pt x="0" y="12"/>
                  </a:lnTo>
                  <a:lnTo>
                    <a:pt x="0" y="12"/>
                  </a:lnTo>
                  <a:lnTo>
                    <a:pt x="0"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6" name="Freeform 6"/>
            <p:cNvSpPr>
              <a:spLocks/>
            </p:cNvSpPr>
            <p:nvPr/>
          </p:nvSpPr>
          <p:spPr bwMode="ltGray">
            <a:xfrm>
              <a:off x="5180" y="3577"/>
              <a:ext cx="304" cy="741"/>
            </a:xfrm>
            <a:custGeom>
              <a:avLst/>
              <a:gdLst/>
              <a:ahLst/>
              <a:cxnLst>
                <a:cxn ang="0">
                  <a:pos x="280" y="42"/>
                </a:cxn>
                <a:cxn ang="0">
                  <a:pos x="274" y="42"/>
                </a:cxn>
                <a:cxn ang="0">
                  <a:pos x="268" y="42"/>
                </a:cxn>
                <a:cxn ang="0">
                  <a:pos x="256" y="42"/>
                </a:cxn>
                <a:cxn ang="0">
                  <a:pos x="238" y="48"/>
                </a:cxn>
                <a:cxn ang="0">
                  <a:pos x="214" y="12"/>
                </a:cxn>
                <a:cxn ang="0">
                  <a:pos x="196" y="0"/>
                </a:cxn>
                <a:cxn ang="0">
                  <a:pos x="196" y="0"/>
                </a:cxn>
                <a:cxn ang="0">
                  <a:pos x="164" y="167"/>
                </a:cxn>
                <a:cxn ang="0">
                  <a:pos x="144" y="217"/>
                </a:cxn>
                <a:cxn ang="0">
                  <a:pos x="110" y="281"/>
                </a:cxn>
                <a:cxn ang="0">
                  <a:pos x="96" y="327"/>
                </a:cxn>
                <a:cxn ang="0">
                  <a:pos x="124" y="405"/>
                </a:cxn>
                <a:cxn ang="0">
                  <a:pos x="100" y="463"/>
                </a:cxn>
                <a:cxn ang="0">
                  <a:pos x="68" y="503"/>
                </a:cxn>
                <a:cxn ang="0">
                  <a:pos x="30" y="539"/>
                </a:cxn>
                <a:cxn ang="0">
                  <a:pos x="24" y="613"/>
                </a:cxn>
                <a:cxn ang="0">
                  <a:pos x="0" y="741"/>
                </a:cxn>
                <a:cxn ang="0">
                  <a:pos x="202" y="741"/>
                </a:cxn>
                <a:cxn ang="0">
                  <a:pos x="180" y="639"/>
                </a:cxn>
                <a:cxn ang="0">
                  <a:pos x="192" y="589"/>
                </a:cxn>
                <a:cxn ang="0">
                  <a:pos x="178" y="539"/>
                </a:cxn>
                <a:cxn ang="0">
                  <a:pos x="190" y="499"/>
                </a:cxn>
                <a:cxn ang="0">
                  <a:pos x="184" y="465"/>
                </a:cxn>
                <a:cxn ang="0">
                  <a:pos x="192" y="391"/>
                </a:cxn>
                <a:cxn ang="0">
                  <a:pos x="216" y="313"/>
                </a:cxn>
                <a:cxn ang="0">
                  <a:pos x="238" y="249"/>
                </a:cxn>
                <a:cxn ang="0">
                  <a:pos x="268" y="185"/>
                </a:cxn>
                <a:cxn ang="0">
                  <a:pos x="284" y="159"/>
                </a:cxn>
                <a:cxn ang="0">
                  <a:pos x="304" y="12"/>
                </a:cxn>
                <a:cxn ang="0">
                  <a:pos x="298" y="24"/>
                </a:cxn>
                <a:cxn ang="0">
                  <a:pos x="292" y="30"/>
                </a:cxn>
                <a:cxn ang="0">
                  <a:pos x="292" y="36"/>
                </a:cxn>
                <a:cxn ang="0">
                  <a:pos x="286" y="36"/>
                </a:cxn>
                <a:cxn ang="0">
                  <a:pos x="286" y="42"/>
                </a:cxn>
                <a:cxn ang="0">
                  <a:pos x="280" y="42"/>
                </a:cxn>
                <a:cxn ang="0">
                  <a:pos x="280" y="42"/>
                </a:cxn>
                <a:cxn ang="0">
                  <a:pos x="280" y="42"/>
                </a:cxn>
              </a:cxnLst>
              <a:rect l="0" t="0" r="r" b="b"/>
              <a:pathLst>
                <a:path w="304" h="741">
                  <a:moveTo>
                    <a:pt x="280" y="42"/>
                  </a:moveTo>
                  <a:lnTo>
                    <a:pt x="274" y="42"/>
                  </a:lnTo>
                  <a:lnTo>
                    <a:pt x="268" y="42"/>
                  </a:lnTo>
                  <a:lnTo>
                    <a:pt x="256" y="42"/>
                  </a:lnTo>
                  <a:lnTo>
                    <a:pt x="238" y="48"/>
                  </a:lnTo>
                  <a:lnTo>
                    <a:pt x="214" y="12"/>
                  </a:lnTo>
                  <a:lnTo>
                    <a:pt x="196" y="0"/>
                  </a:lnTo>
                  <a:lnTo>
                    <a:pt x="196" y="0"/>
                  </a:lnTo>
                  <a:lnTo>
                    <a:pt x="164" y="167"/>
                  </a:lnTo>
                  <a:lnTo>
                    <a:pt x="144" y="217"/>
                  </a:lnTo>
                  <a:lnTo>
                    <a:pt x="110" y="281"/>
                  </a:lnTo>
                  <a:lnTo>
                    <a:pt x="96" y="327"/>
                  </a:lnTo>
                  <a:lnTo>
                    <a:pt x="124" y="405"/>
                  </a:lnTo>
                  <a:lnTo>
                    <a:pt x="100" y="463"/>
                  </a:lnTo>
                  <a:lnTo>
                    <a:pt x="68" y="503"/>
                  </a:lnTo>
                  <a:lnTo>
                    <a:pt x="30" y="539"/>
                  </a:lnTo>
                  <a:lnTo>
                    <a:pt x="24" y="613"/>
                  </a:lnTo>
                  <a:lnTo>
                    <a:pt x="0" y="741"/>
                  </a:lnTo>
                  <a:lnTo>
                    <a:pt x="202" y="741"/>
                  </a:lnTo>
                  <a:lnTo>
                    <a:pt x="180" y="639"/>
                  </a:lnTo>
                  <a:lnTo>
                    <a:pt x="192" y="589"/>
                  </a:lnTo>
                  <a:lnTo>
                    <a:pt x="178" y="539"/>
                  </a:lnTo>
                  <a:lnTo>
                    <a:pt x="190" y="499"/>
                  </a:lnTo>
                  <a:lnTo>
                    <a:pt x="184" y="465"/>
                  </a:lnTo>
                  <a:lnTo>
                    <a:pt x="192" y="391"/>
                  </a:lnTo>
                  <a:lnTo>
                    <a:pt x="216" y="313"/>
                  </a:lnTo>
                  <a:lnTo>
                    <a:pt x="238" y="249"/>
                  </a:lnTo>
                  <a:lnTo>
                    <a:pt x="268" y="185"/>
                  </a:lnTo>
                  <a:lnTo>
                    <a:pt x="284" y="159"/>
                  </a:lnTo>
                  <a:lnTo>
                    <a:pt x="304" y="12"/>
                  </a:lnTo>
                  <a:lnTo>
                    <a:pt x="298" y="24"/>
                  </a:lnTo>
                  <a:lnTo>
                    <a:pt x="292" y="30"/>
                  </a:lnTo>
                  <a:lnTo>
                    <a:pt x="292" y="36"/>
                  </a:lnTo>
                  <a:lnTo>
                    <a:pt x="286" y="36"/>
                  </a:lnTo>
                  <a:lnTo>
                    <a:pt x="286" y="42"/>
                  </a:lnTo>
                  <a:lnTo>
                    <a:pt x="280" y="42"/>
                  </a:lnTo>
                  <a:lnTo>
                    <a:pt x="280" y="42"/>
                  </a:lnTo>
                  <a:lnTo>
                    <a:pt x="280" y="4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7" name="Freeform 7"/>
            <p:cNvSpPr>
              <a:spLocks/>
            </p:cNvSpPr>
            <p:nvPr/>
          </p:nvSpPr>
          <p:spPr bwMode="ltGray">
            <a:xfrm>
              <a:off x="4918" y="3553"/>
              <a:ext cx="314" cy="767"/>
            </a:xfrm>
            <a:custGeom>
              <a:avLst/>
              <a:gdLst/>
              <a:ahLst/>
              <a:cxnLst>
                <a:cxn ang="0">
                  <a:pos x="284" y="6"/>
                </a:cxn>
                <a:cxn ang="0">
                  <a:pos x="278" y="6"/>
                </a:cxn>
                <a:cxn ang="0">
                  <a:pos x="272" y="12"/>
                </a:cxn>
                <a:cxn ang="0">
                  <a:pos x="254" y="18"/>
                </a:cxn>
                <a:cxn ang="0">
                  <a:pos x="230" y="24"/>
                </a:cxn>
                <a:cxn ang="0">
                  <a:pos x="206" y="42"/>
                </a:cxn>
                <a:cxn ang="0">
                  <a:pos x="188" y="48"/>
                </a:cxn>
                <a:cxn ang="0">
                  <a:pos x="176" y="54"/>
                </a:cxn>
                <a:cxn ang="0">
                  <a:pos x="170" y="54"/>
                </a:cxn>
                <a:cxn ang="0">
                  <a:pos x="150" y="169"/>
                </a:cxn>
                <a:cxn ang="0">
                  <a:pos x="110" y="225"/>
                </a:cxn>
                <a:cxn ang="0">
                  <a:pos x="54" y="383"/>
                </a:cxn>
                <a:cxn ang="0">
                  <a:pos x="82" y="555"/>
                </a:cxn>
                <a:cxn ang="0">
                  <a:pos x="40" y="679"/>
                </a:cxn>
                <a:cxn ang="0">
                  <a:pos x="0" y="767"/>
                </a:cxn>
                <a:cxn ang="0">
                  <a:pos x="108" y="767"/>
                </a:cxn>
                <a:cxn ang="0">
                  <a:pos x="120" y="611"/>
                </a:cxn>
                <a:cxn ang="0">
                  <a:pos x="148" y="499"/>
                </a:cxn>
                <a:cxn ang="0">
                  <a:pos x="160" y="367"/>
                </a:cxn>
                <a:cxn ang="0">
                  <a:pos x="218" y="327"/>
                </a:cxn>
                <a:cxn ang="0">
                  <a:pos x="238" y="221"/>
                </a:cxn>
                <a:cxn ang="0">
                  <a:pos x="296" y="135"/>
                </a:cxn>
                <a:cxn ang="0">
                  <a:pos x="314" y="0"/>
                </a:cxn>
                <a:cxn ang="0">
                  <a:pos x="302" y="0"/>
                </a:cxn>
                <a:cxn ang="0">
                  <a:pos x="296" y="0"/>
                </a:cxn>
                <a:cxn ang="0">
                  <a:pos x="290" y="0"/>
                </a:cxn>
                <a:cxn ang="0">
                  <a:pos x="284" y="6"/>
                </a:cxn>
                <a:cxn ang="0">
                  <a:pos x="284" y="6"/>
                </a:cxn>
                <a:cxn ang="0">
                  <a:pos x="284" y="6"/>
                </a:cxn>
                <a:cxn ang="0">
                  <a:pos x="284" y="6"/>
                </a:cxn>
              </a:cxnLst>
              <a:rect l="0" t="0" r="r" b="b"/>
              <a:pathLst>
                <a:path w="314" h="767">
                  <a:moveTo>
                    <a:pt x="284" y="6"/>
                  </a:moveTo>
                  <a:lnTo>
                    <a:pt x="278" y="6"/>
                  </a:lnTo>
                  <a:lnTo>
                    <a:pt x="272" y="12"/>
                  </a:lnTo>
                  <a:lnTo>
                    <a:pt x="254" y="18"/>
                  </a:lnTo>
                  <a:lnTo>
                    <a:pt x="230" y="24"/>
                  </a:lnTo>
                  <a:lnTo>
                    <a:pt x="206" y="42"/>
                  </a:lnTo>
                  <a:lnTo>
                    <a:pt x="188" y="48"/>
                  </a:lnTo>
                  <a:lnTo>
                    <a:pt x="176" y="54"/>
                  </a:lnTo>
                  <a:lnTo>
                    <a:pt x="170" y="54"/>
                  </a:lnTo>
                  <a:lnTo>
                    <a:pt x="150" y="169"/>
                  </a:lnTo>
                  <a:lnTo>
                    <a:pt x="110" y="225"/>
                  </a:lnTo>
                  <a:lnTo>
                    <a:pt x="54" y="383"/>
                  </a:lnTo>
                  <a:lnTo>
                    <a:pt x="82" y="555"/>
                  </a:lnTo>
                  <a:lnTo>
                    <a:pt x="40" y="679"/>
                  </a:lnTo>
                  <a:lnTo>
                    <a:pt x="0" y="767"/>
                  </a:lnTo>
                  <a:lnTo>
                    <a:pt x="108" y="767"/>
                  </a:lnTo>
                  <a:lnTo>
                    <a:pt x="120" y="611"/>
                  </a:lnTo>
                  <a:lnTo>
                    <a:pt x="148" y="499"/>
                  </a:lnTo>
                  <a:lnTo>
                    <a:pt x="160" y="367"/>
                  </a:lnTo>
                  <a:lnTo>
                    <a:pt x="218" y="327"/>
                  </a:lnTo>
                  <a:lnTo>
                    <a:pt x="238" y="221"/>
                  </a:lnTo>
                  <a:lnTo>
                    <a:pt x="296" y="135"/>
                  </a:lnTo>
                  <a:lnTo>
                    <a:pt x="314" y="0"/>
                  </a:lnTo>
                  <a:lnTo>
                    <a:pt x="302" y="0"/>
                  </a:lnTo>
                  <a:lnTo>
                    <a:pt x="296" y="0"/>
                  </a:lnTo>
                  <a:lnTo>
                    <a:pt x="290" y="0"/>
                  </a:lnTo>
                  <a:lnTo>
                    <a:pt x="284" y="6"/>
                  </a:lnTo>
                  <a:lnTo>
                    <a:pt x="284" y="6"/>
                  </a:lnTo>
                  <a:lnTo>
                    <a:pt x="284" y="6"/>
                  </a:lnTo>
                  <a:lnTo>
                    <a:pt x="284" y="6"/>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8" name="Freeform 8"/>
            <p:cNvSpPr>
              <a:spLocks/>
            </p:cNvSpPr>
            <p:nvPr/>
          </p:nvSpPr>
          <p:spPr bwMode="ltGray">
            <a:xfrm>
              <a:off x="4700" y="3697"/>
              <a:ext cx="275" cy="623"/>
            </a:xfrm>
            <a:custGeom>
              <a:avLst/>
              <a:gdLst/>
              <a:ahLst/>
              <a:cxnLst>
                <a:cxn ang="0">
                  <a:pos x="257" y="12"/>
                </a:cxn>
                <a:cxn ang="0">
                  <a:pos x="239" y="6"/>
                </a:cxn>
                <a:cxn ang="0">
                  <a:pos x="203" y="6"/>
                </a:cxn>
                <a:cxn ang="0">
                  <a:pos x="203" y="6"/>
                </a:cxn>
                <a:cxn ang="0">
                  <a:pos x="197" y="6"/>
                </a:cxn>
                <a:cxn ang="0">
                  <a:pos x="185" y="0"/>
                </a:cxn>
                <a:cxn ang="0">
                  <a:pos x="173" y="0"/>
                </a:cxn>
                <a:cxn ang="0">
                  <a:pos x="166" y="0"/>
                </a:cxn>
                <a:cxn ang="0">
                  <a:pos x="160" y="0"/>
                </a:cxn>
                <a:cxn ang="0">
                  <a:pos x="144" y="117"/>
                </a:cxn>
                <a:cxn ang="0">
                  <a:pos x="128" y="185"/>
                </a:cxn>
                <a:cxn ang="0">
                  <a:pos x="58" y="299"/>
                </a:cxn>
                <a:cxn ang="0">
                  <a:pos x="54" y="441"/>
                </a:cxn>
                <a:cxn ang="0">
                  <a:pos x="24" y="523"/>
                </a:cxn>
                <a:cxn ang="0">
                  <a:pos x="0" y="623"/>
                </a:cxn>
                <a:cxn ang="0">
                  <a:pos x="78" y="623"/>
                </a:cxn>
                <a:cxn ang="0">
                  <a:pos x="92" y="555"/>
                </a:cxn>
                <a:cxn ang="0">
                  <a:pos x="134" y="447"/>
                </a:cxn>
                <a:cxn ang="0">
                  <a:pos x="158" y="315"/>
                </a:cxn>
                <a:cxn ang="0">
                  <a:pos x="184" y="257"/>
                </a:cxn>
                <a:cxn ang="0">
                  <a:pos x="216" y="211"/>
                </a:cxn>
                <a:cxn ang="0">
                  <a:pos x="222" y="145"/>
                </a:cxn>
                <a:cxn ang="0">
                  <a:pos x="240" y="111"/>
                </a:cxn>
                <a:cxn ang="0">
                  <a:pos x="262" y="79"/>
                </a:cxn>
                <a:cxn ang="0">
                  <a:pos x="275" y="6"/>
                </a:cxn>
                <a:cxn ang="0">
                  <a:pos x="263" y="12"/>
                </a:cxn>
                <a:cxn ang="0">
                  <a:pos x="257" y="12"/>
                </a:cxn>
                <a:cxn ang="0">
                  <a:pos x="257" y="12"/>
                </a:cxn>
                <a:cxn ang="0">
                  <a:pos x="257" y="12"/>
                </a:cxn>
              </a:cxnLst>
              <a:rect l="0" t="0" r="r" b="b"/>
              <a:pathLst>
                <a:path w="275" h="623">
                  <a:moveTo>
                    <a:pt x="257" y="12"/>
                  </a:moveTo>
                  <a:lnTo>
                    <a:pt x="239" y="6"/>
                  </a:lnTo>
                  <a:lnTo>
                    <a:pt x="203" y="6"/>
                  </a:lnTo>
                  <a:lnTo>
                    <a:pt x="203" y="6"/>
                  </a:lnTo>
                  <a:lnTo>
                    <a:pt x="197" y="6"/>
                  </a:lnTo>
                  <a:lnTo>
                    <a:pt x="185" y="0"/>
                  </a:lnTo>
                  <a:lnTo>
                    <a:pt x="173" y="0"/>
                  </a:lnTo>
                  <a:lnTo>
                    <a:pt x="166" y="0"/>
                  </a:lnTo>
                  <a:lnTo>
                    <a:pt x="160" y="0"/>
                  </a:lnTo>
                  <a:lnTo>
                    <a:pt x="144" y="117"/>
                  </a:lnTo>
                  <a:lnTo>
                    <a:pt x="128" y="185"/>
                  </a:lnTo>
                  <a:lnTo>
                    <a:pt x="58" y="299"/>
                  </a:lnTo>
                  <a:lnTo>
                    <a:pt x="54" y="441"/>
                  </a:lnTo>
                  <a:lnTo>
                    <a:pt x="24" y="523"/>
                  </a:lnTo>
                  <a:lnTo>
                    <a:pt x="0" y="623"/>
                  </a:lnTo>
                  <a:lnTo>
                    <a:pt x="78" y="623"/>
                  </a:lnTo>
                  <a:lnTo>
                    <a:pt x="92" y="555"/>
                  </a:lnTo>
                  <a:lnTo>
                    <a:pt x="134" y="447"/>
                  </a:lnTo>
                  <a:lnTo>
                    <a:pt x="158" y="315"/>
                  </a:lnTo>
                  <a:lnTo>
                    <a:pt x="184" y="257"/>
                  </a:lnTo>
                  <a:lnTo>
                    <a:pt x="216" y="211"/>
                  </a:lnTo>
                  <a:lnTo>
                    <a:pt x="222" y="145"/>
                  </a:lnTo>
                  <a:lnTo>
                    <a:pt x="240" y="111"/>
                  </a:lnTo>
                  <a:lnTo>
                    <a:pt x="262" y="79"/>
                  </a:lnTo>
                  <a:lnTo>
                    <a:pt x="275" y="6"/>
                  </a:lnTo>
                  <a:lnTo>
                    <a:pt x="263" y="12"/>
                  </a:lnTo>
                  <a:lnTo>
                    <a:pt x="257" y="12"/>
                  </a:lnTo>
                  <a:lnTo>
                    <a:pt x="257" y="12"/>
                  </a:lnTo>
                  <a:lnTo>
                    <a:pt x="257"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9" name="Freeform 9"/>
            <p:cNvSpPr>
              <a:spLocks/>
            </p:cNvSpPr>
            <p:nvPr/>
          </p:nvSpPr>
          <p:spPr bwMode="ltGray">
            <a:xfrm>
              <a:off x="4522" y="3709"/>
              <a:ext cx="213" cy="611"/>
            </a:xfrm>
            <a:custGeom>
              <a:avLst/>
              <a:gdLst/>
              <a:ahLst/>
              <a:cxnLst>
                <a:cxn ang="0">
                  <a:pos x="171" y="12"/>
                </a:cxn>
                <a:cxn ang="0">
                  <a:pos x="159" y="24"/>
                </a:cxn>
                <a:cxn ang="0">
                  <a:pos x="153" y="36"/>
                </a:cxn>
                <a:cxn ang="0">
                  <a:pos x="128" y="60"/>
                </a:cxn>
                <a:cxn ang="0">
                  <a:pos x="110" y="83"/>
                </a:cxn>
                <a:cxn ang="0">
                  <a:pos x="86" y="119"/>
                </a:cxn>
                <a:cxn ang="0">
                  <a:pos x="68" y="167"/>
                </a:cxn>
                <a:cxn ang="0">
                  <a:pos x="68" y="221"/>
                </a:cxn>
                <a:cxn ang="0">
                  <a:pos x="68" y="227"/>
                </a:cxn>
                <a:cxn ang="0">
                  <a:pos x="68" y="233"/>
                </a:cxn>
                <a:cxn ang="0">
                  <a:pos x="68" y="239"/>
                </a:cxn>
                <a:cxn ang="0">
                  <a:pos x="68" y="245"/>
                </a:cxn>
                <a:cxn ang="0">
                  <a:pos x="68" y="251"/>
                </a:cxn>
                <a:cxn ang="0">
                  <a:pos x="68" y="251"/>
                </a:cxn>
                <a:cxn ang="0">
                  <a:pos x="68" y="257"/>
                </a:cxn>
                <a:cxn ang="0">
                  <a:pos x="68" y="269"/>
                </a:cxn>
                <a:cxn ang="0">
                  <a:pos x="74" y="287"/>
                </a:cxn>
                <a:cxn ang="0">
                  <a:pos x="80" y="305"/>
                </a:cxn>
                <a:cxn ang="0">
                  <a:pos x="86" y="311"/>
                </a:cxn>
                <a:cxn ang="0">
                  <a:pos x="86" y="311"/>
                </a:cxn>
                <a:cxn ang="0">
                  <a:pos x="92" y="317"/>
                </a:cxn>
                <a:cxn ang="0">
                  <a:pos x="92" y="323"/>
                </a:cxn>
                <a:cxn ang="0">
                  <a:pos x="92" y="323"/>
                </a:cxn>
                <a:cxn ang="0">
                  <a:pos x="24" y="437"/>
                </a:cxn>
                <a:cxn ang="0">
                  <a:pos x="18" y="471"/>
                </a:cxn>
                <a:cxn ang="0">
                  <a:pos x="0" y="547"/>
                </a:cxn>
                <a:cxn ang="0">
                  <a:pos x="50" y="611"/>
                </a:cxn>
                <a:cxn ang="0">
                  <a:pos x="114" y="611"/>
                </a:cxn>
                <a:cxn ang="0">
                  <a:pos x="104" y="555"/>
                </a:cxn>
                <a:cxn ang="0">
                  <a:pos x="120" y="515"/>
                </a:cxn>
                <a:cxn ang="0">
                  <a:pos x="150" y="449"/>
                </a:cxn>
                <a:cxn ang="0">
                  <a:pos x="166" y="377"/>
                </a:cxn>
                <a:cxn ang="0">
                  <a:pos x="156" y="295"/>
                </a:cxn>
                <a:cxn ang="0">
                  <a:pos x="170" y="203"/>
                </a:cxn>
                <a:cxn ang="0">
                  <a:pos x="212" y="95"/>
                </a:cxn>
                <a:cxn ang="0">
                  <a:pos x="213" y="0"/>
                </a:cxn>
                <a:cxn ang="0">
                  <a:pos x="207" y="0"/>
                </a:cxn>
                <a:cxn ang="0">
                  <a:pos x="201" y="0"/>
                </a:cxn>
                <a:cxn ang="0">
                  <a:pos x="195" y="0"/>
                </a:cxn>
                <a:cxn ang="0">
                  <a:pos x="189" y="0"/>
                </a:cxn>
                <a:cxn ang="0">
                  <a:pos x="183" y="6"/>
                </a:cxn>
                <a:cxn ang="0">
                  <a:pos x="177" y="6"/>
                </a:cxn>
                <a:cxn ang="0">
                  <a:pos x="171" y="12"/>
                </a:cxn>
                <a:cxn ang="0">
                  <a:pos x="171" y="12"/>
                </a:cxn>
                <a:cxn ang="0">
                  <a:pos x="171" y="12"/>
                </a:cxn>
              </a:cxnLst>
              <a:rect l="0" t="0" r="r" b="b"/>
              <a:pathLst>
                <a:path w="213" h="611">
                  <a:moveTo>
                    <a:pt x="171" y="12"/>
                  </a:moveTo>
                  <a:lnTo>
                    <a:pt x="159" y="24"/>
                  </a:lnTo>
                  <a:lnTo>
                    <a:pt x="153" y="36"/>
                  </a:lnTo>
                  <a:lnTo>
                    <a:pt x="128" y="60"/>
                  </a:lnTo>
                  <a:lnTo>
                    <a:pt x="110" y="83"/>
                  </a:lnTo>
                  <a:lnTo>
                    <a:pt x="86" y="119"/>
                  </a:lnTo>
                  <a:lnTo>
                    <a:pt x="68" y="167"/>
                  </a:lnTo>
                  <a:lnTo>
                    <a:pt x="68" y="221"/>
                  </a:lnTo>
                  <a:lnTo>
                    <a:pt x="68" y="227"/>
                  </a:lnTo>
                  <a:lnTo>
                    <a:pt x="68" y="233"/>
                  </a:lnTo>
                  <a:lnTo>
                    <a:pt x="68" y="239"/>
                  </a:lnTo>
                  <a:lnTo>
                    <a:pt x="68" y="245"/>
                  </a:lnTo>
                  <a:lnTo>
                    <a:pt x="68" y="251"/>
                  </a:lnTo>
                  <a:lnTo>
                    <a:pt x="68" y="251"/>
                  </a:lnTo>
                  <a:lnTo>
                    <a:pt x="68" y="257"/>
                  </a:lnTo>
                  <a:lnTo>
                    <a:pt x="68" y="269"/>
                  </a:lnTo>
                  <a:lnTo>
                    <a:pt x="74" y="287"/>
                  </a:lnTo>
                  <a:lnTo>
                    <a:pt x="80" y="305"/>
                  </a:lnTo>
                  <a:lnTo>
                    <a:pt x="86" y="311"/>
                  </a:lnTo>
                  <a:lnTo>
                    <a:pt x="86" y="311"/>
                  </a:lnTo>
                  <a:lnTo>
                    <a:pt x="92" y="317"/>
                  </a:lnTo>
                  <a:lnTo>
                    <a:pt x="92" y="323"/>
                  </a:lnTo>
                  <a:lnTo>
                    <a:pt x="92" y="323"/>
                  </a:lnTo>
                  <a:lnTo>
                    <a:pt x="24" y="437"/>
                  </a:lnTo>
                  <a:lnTo>
                    <a:pt x="18" y="471"/>
                  </a:lnTo>
                  <a:lnTo>
                    <a:pt x="0" y="547"/>
                  </a:lnTo>
                  <a:lnTo>
                    <a:pt x="50" y="611"/>
                  </a:lnTo>
                  <a:lnTo>
                    <a:pt x="114" y="611"/>
                  </a:lnTo>
                  <a:lnTo>
                    <a:pt x="104" y="555"/>
                  </a:lnTo>
                  <a:lnTo>
                    <a:pt x="120" y="515"/>
                  </a:lnTo>
                  <a:lnTo>
                    <a:pt x="150" y="449"/>
                  </a:lnTo>
                  <a:lnTo>
                    <a:pt x="166" y="377"/>
                  </a:lnTo>
                  <a:lnTo>
                    <a:pt x="156" y="295"/>
                  </a:lnTo>
                  <a:lnTo>
                    <a:pt x="170" y="203"/>
                  </a:lnTo>
                  <a:lnTo>
                    <a:pt x="212" y="95"/>
                  </a:lnTo>
                  <a:lnTo>
                    <a:pt x="213" y="0"/>
                  </a:lnTo>
                  <a:lnTo>
                    <a:pt x="207" y="0"/>
                  </a:lnTo>
                  <a:lnTo>
                    <a:pt x="201" y="0"/>
                  </a:lnTo>
                  <a:lnTo>
                    <a:pt x="195" y="0"/>
                  </a:lnTo>
                  <a:lnTo>
                    <a:pt x="189" y="0"/>
                  </a:lnTo>
                  <a:lnTo>
                    <a:pt x="183" y="6"/>
                  </a:lnTo>
                  <a:lnTo>
                    <a:pt x="177" y="6"/>
                  </a:lnTo>
                  <a:lnTo>
                    <a:pt x="171" y="12"/>
                  </a:lnTo>
                  <a:lnTo>
                    <a:pt x="171" y="12"/>
                  </a:lnTo>
                  <a:lnTo>
                    <a:pt x="171"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0" name="Freeform 10"/>
            <p:cNvSpPr>
              <a:spLocks/>
            </p:cNvSpPr>
            <p:nvPr/>
          </p:nvSpPr>
          <p:spPr bwMode="ltGray">
            <a:xfrm>
              <a:off x="4292" y="3936"/>
              <a:ext cx="167" cy="384"/>
            </a:xfrm>
            <a:custGeom>
              <a:avLst/>
              <a:gdLst/>
              <a:ahLst/>
              <a:cxnLst>
                <a:cxn ang="0">
                  <a:pos x="149" y="60"/>
                </a:cxn>
                <a:cxn ang="0">
                  <a:pos x="119" y="30"/>
                </a:cxn>
                <a:cxn ang="0">
                  <a:pos x="89" y="12"/>
                </a:cxn>
                <a:cxn ang="0">
                  <a:pos x="59" y="0"/>
                </a:cxn>
                <a:cxn ang="0">
                  <a:pos x="54" y="70"/>
                </a:cxn>
                <a:cxn ang="0">
                  <a:pos x="46" y="112"/>
                </a:cxn>
                <a:cxn ang="0">
                  <a:pos x="52" y="168"/>
                </a:cxn>
                <a:cxn ang="0">
                  <a:pos x="24" y="194"/>
                </a:cxn>
                <a:cxn ang="0">
                  <a:pos x="16" y="258"/>
                </a:cxn>
                <a:cxn ang="0">
                  <a:pos x="2" y="300"/>
                </a:cxn>
                <a:cxn ang="0">
                  <a:pos x="0" y="352"/>
                </a:cxn>
                <a:cxn ang="0">
                  <a:pos x="47" y="384"/>
                </a:cxn>
                <a:cxn ang="0">
                  <a:pos x="149" y="384"/>
                </a:cxn>
                <a:cxn ang="0">
                  <a:pos x="134" y="350"/>
                </a:cxn>
                <a:cxn ang="0">
                  <a:pos x="104" y="324"/>
                </a:cxn>
                <a:cxn ang="0">
                  <a:pos x="138" y="274"/>
                </a:cxn>
                <a:cxn ang="0">
                  <a:pos x="122" y="220"/>
                </a:cxn>
                <a:cxn ang="0">
                  <a:pos x="132" y="186"/>
                </a:cxn>
                <a:cxn ang="0">
                  <a:pos x="140" y="154"/>
                </a:cxn>
                <a:cxn ang="0">
                  <a:pos x="167" y="90"/>
                </a:cxn>
                <a:cxn ang="0">
                  <a:pos x="149" y="60"/>
                </a:cxn>
                <a:cxn ang="0">
                  <a:pos x="149" y="60"/>
                </a:cxn>
                <a:cxn ang="0">
                  <a:pos x="149" y="60"/>
                </a:cxn>
              </a:cxnLst>
              <a:rect l="0" t="0" r="r" b="b"/>
              <a:pathLst>
                <a:path w="167" h="384">
                  <a:moveTo>
                    <a:pt x="149" y="60"/>
                  </a:moveTo>
                  <a:lnTo>
                    <a:pt x="119" y="30"/>
                  </a:lnTo>
                  <a:lnTo>
                    <a:pt x="89" y="12"/>
                  </a:lnTo>
                  <a:lnTo>
                    <a:pt x="59" y="0"/>
                  </a:lnTo>
                  <a:lnTo>
                    <a:pt x="54" y="70"/>
                  </a:lnTo>
                  <a:lnTo>
                    <a:pt x="46" y="112"/>
                  </a:lnTo>
                  <a:lnTo>
                    <a:pt x="52" y="168"/>
                  </a:lnTo>
                  <a:lnTo>
                    <a:pt x="24" y="194"/>
                  </a:lnTo>
                  <a:lnTo>
                    <a:pt x="16" y="258"/>
                  </a:lnTo>
                  <a:lnTo>
                    <a:pt x="2" y="300"/>
                  </a:lnTo>
                  <a:lnTo>
                    <a:pt x="0" y="352"/>
                  </a:lnTo>
                  <a:lnTo>
                    <a:pt x="47" y="384"/>
                  </a:lnTo>
                  <a:lnTo>
                    <a:pt x="149" y="384"/>
                  </a:lnTo>
                  <a:lnTo>
                    <a:pt x="134" y="350"/>
                  </a:lnTo>
                  <a:lnTo>
                    <a:pt x="104" y="324"/>
                  </a:lnTo>
                  <a:lnTo>
                    <a:pt x="138" y="274"/>
                  </a:lnTo>
                  <a:lnTo>
                    <a:pt x="122" y="220"/>
                  </a:lnTo>
                  <a:lnTo>
                    <a:pt x="132" y="186"/>
                  </a:lnTo>
                  <a:lnTo>
                    <a:pt x="140" y="154"/>
                  </a:lnTo>
                  <a:lnTo>
                    <a:pt x="167" y="90"/>
                  </a:lnTo>
                  <a:lnTo>
                    <a:pt x="149" y="60"/>
                  </a:lnTo>
                  <a:lnTo>
                    <a:pt x="149" y="60"/>
                  </a:lnTo>
                  <a:lnTo>
                    <a:pt x="149" y="6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1" name="Freeform 11"/>
            <p:cNvSpPr>
              <a:spLocks/>
            </p:cNvSpPr>
            <p:nvPr/>
          </p:nvSpPr>
          <p:spPr bwMode="ltGray">
            <a:xfrm>
              <a:off x="4100" y="4020"/>
              <a:ext cx="166" cy="300"/>
            </a:xfrm>
            <a:custGeom>
              <a:avLst/>
              <a:gdLst/>
              <a:ahLst/>
              <a:cxnLst>
                <a:cxn ang="0">
                  <a:pos x="136" y="12"/>
                </a:cxn>
                <a:cxn ang="0">
                  <a:pos x="100" y="0"/>
                </a:cxn>
                <a:cxn ang="0">
                  <a:pos x="78" y="64"/>
                </a:cxn>
                <a:cxn ang="0">
                  <a:pos x="70" y="126"/>
                </a:cxn>
                <a:cxn ang="0">
                  <a:pos x="46" y="184"/>
                </a:cxn>
                <a:cxn ang="0">
                  <a:pos x="58" y="232"/>
                </a:cxn>
                <a:cxn ang="0">
                  <a:pos x="38" y="268"/>
                </a:cxn>
                <a:cxn ang="0">
                  <a:pos x="0" y="300"/>
                </a:cxn>
                <a:cxn ang="0">
                  <a:pos x="160" y="300"/>
                </a:cxn>
                <a:cxn ang="0">
                  <a:pos x="136" y="272"/>
                </a:cxn>
                <a:cxn ang="0">
                  <a:pos x="98" y="234"/>
                </a:cxn>
                <a:cxn ang="0">
                  <a:pos x="130" y="188"/>
                </a:cxn>
                <a:cxn ang="0">
                  <a:pos x="138" y="134"/>
                </a:cxn>
                <a:cxn ang="0">
                  <a:pos x="144" y="94"/>
                </a:cxn>
                <a:cxn ang="0">
                  <a:pos x="164" y="60"/>
                </a:cxn>
                <a:cxn ang="0">
                  <a:pos x="166" y="0"/>
                </a:cxn>
                <a:cxn ang="0">
                  <a:pos x="136" y="12"/>
                </a:cxn>
                <a:cxn ang="0">
                  <a:pos x="136" y="12"/>
                </a:cxn>
                <a:cxn ang="0">
                  <a:pos x="136" y="12"/>
                </a:cxn>
              </a:cxnLst>
              <a:rect l="0" t="0" r="r" b="b"/>
              <a:pathLst>
                <a:path w="166" h="300">
                  <a:moveTo>
                    <a:pt x="136" y="12"/>
                  </a:moveTo>
                  <a:lnTo>
                    <a:pt x="100" y="0"/>
                  </a:lnTo>
                  <a:lnTo>
                    <a:pt x="78" y="64"/>
                  </a:lnTo>
                  <a:lnTo>
                    <a:pt x="70" y="126"/>
                  </a:lnTo>
                  <a:lnTo>
                    <a:pt x="46" y="184"/>
                  </a:lnTo>
                  <a:lnTo>
                    <a:pt x="58" y="232"/>
                  </a:lnTo>
                  <a:lnTo>
                    <a:pt x="38" y="268"/>
                  </a:lnTo>
                  <a:lnTo>
                    <a:pt x="0" y="300"/>
                  </a:lnTo>
                  <a:lnTo>
                    <a:pt x="160" y="300"/>
                  </a:lnTo>
                  <a:lnTo>
                    <a:pt x="136" y="272"/>
                  </a:lnTo>
                  <a:lnTo>
                    <a:pt x="98" y="234"/>
                  </a:lnTo>
                  <a:lnTo>
                    <a:pt x="130" y="188"/>
                  </a:lnTo>
                  <a:lnTo>
                    <a:pt x="138" y="134"/>
                  </a:lnTo>
                  <a:lnTo>
                    <a:pt x="144" y="94"/>
                  </a:lnTo>
                  <a:lnTo>
                    <a:pt x="164" y="60"/>
                  </a:lnTo>
                  <a:lnTo>
                    <a:pt x="166" y="0"/>
                  </a:lnTo>
                  <a:lnTo>
                    <a:pt x="136" y="12"/>
                  </a:lnTo>
                  <a:lnTo>
                    <a:pt x="136" y="12"/>
                  </a:lnTo>
                  <a:lnTo>
                    <a:pt x="136"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2" name="Freeform 12"/>
            <p:cNvSpPr>
              <a:spLocks/>
            </p:cNvSpPr>
            <p:nvPr/>
          </p:nvSpPr>
          <p:spPr bwMode="ltGray">
            <a:xfrm>
              <a:off x="3910" y="4038"/>
              <a:ext cx="237" cy="282"/>
            </a:xfrm>
            <a:custGeom>
              <a:avLst/>
              <a:gdLst/>
              <a:ahLst/>
              <a:cxnLst>
                <a:cxn ang="0">
                  <a:pos x="201" y="0"/>
                </a:cxn>
                <a:cxn ang="0">
                  <a:pos x="183" y="0"/>
                </a:cxn>
                <a:cxn ang="0">
                  <a:pos x="158" y="50"/>
                </a:cxn>
                <a:cxn ang="0">
                  <a:pos x="148" y="92"/>
                </a:cxn>
                <a:cxn ang="0">
                  <a:pos x="120" y="144"/>
                </a:cxn>
                <a:cxn ang="0">
                  <a:pos x="82" y="182"/>
                </a:cxn>
                <a:cxn ang="0">
                  <a:pos x="60" y="232"/>
                </a:cxn>
                <a:cxn ang="0">
                  <a:pos x="0" y="282"/>
                </a:cxn>
                <a:cxn ang="0">
                  <a:pos x="128" y="282"/>
                </a:cxn>
                <a:cxn ang="0">
                  <a:pos x="154" y="254"/>
                </a:cxn>
                <a:cxn ang="0">
                  <a:pos x="158" y="196"/>
                </a:cxn>
                <a:cxn ang="0">
                  <a:pos x="188" y="148"/>
                </a:cxn>
                <a:cxn ang="0">
                  <a:pos x="196" y="70"/>
                </a:cxn>
                <a:cxn ang="0">
                  <a:pos x="237" y="0"/>
                </a:cxn>
                <a:cxn ang="0">
                  <a:pos x="201" y="0"/>
                </a:cxn>
                <a:cxn ang="0">
                  <a:pos x="201" y="0"/>
                </a:cxn>
                <a:cxn ang="0">
                  <a:pos x="201" y="0"/>
                </a:cxn>
              </a:cxnLst>
              <a:rect l="0" t="0" r="r" b="b"/>
              <a:pathLst>
                <a:path w="237" h="282">
                  <a:moveTo>
                    <a:pt x="201" y="0"/>
                  </a:moveTo>
                  <a:lnTo>
                    <a:pt x="183" y="0"/>
                  </a:lnTo>
                  <a:lnTo>
                    <a:pt x="158" y="50"/>
                  </a:lnTo>
                  <a:lnTo>
                    <a:pt x="148" y="92"/>
                  </a:lnTo>
                  <a:lnTo>
                    <a:pt x="120" y="144"/>
                  </a:lnTo>
                  <a:lnTo>
                    <a:pt x="82" y="182"/>
                  </a:lnTo>
                  <a:lnTo>
                    <a:pt x="60" y="232"/>
                  </a:lnTo>
                  <a:lnTo>
                    <a:pt x="0" y="282"/>
                  </a:lnTo>
                  <a:lnTo>
                    <a:pt x="128" y="282"/>
                  </a:lnTo>
                  <a:lnTo>
                    <a:pt x="154" y="254"/>
                  </a:lnTo>
                  <a:lnTo>
                    <a:pt x="158" y="196"/>
                  </a:lnTo>
                  <a:lnTo>
                    <a:pt x="188" y="148"/>
                  </a:lnTo>
                  <a:lnTo>
                    <a:pt x="196" y="70"/>
                  </a:lnTo>
                  <a:lnTo>
                    <a:pt x="237" y="0"/>
                  </a:lnTo>
                  <a:lnTo>
                    <a:pt x="201" y="0"/>
                  </a:lnTo>
                  <a:lnTo>
                    <a:pt x="201" y="0"/>
                  </a:lnTo>
                  <a:lnTo>
                    <a:pt x="20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3" name="Freeform 13"/>
            <p:cNvSpPr>
              <a:spLocks/>
            </p:cNvSpPr>
            <p:nvPr/>
          </p:nvSpPr>
          <p:spPr bwMode="ltGray">
            <a:xfrm>
              <a:off x="3674" y="4086"/>
              <a:ext cx="196" cy="234"/>
            </a:xfrm>
            <a:custGeom>
              <a:avLst/>
              <a:gdLst/>
              <a:ahLst/>
              <a:cxnLst>
                <a:cxn ang="0">
                  <a:pos x="167" y="54"/>
                </a:cxn>
                <a:cxn ang="0">
                  <a:pos x="113" y="24"/>
                </a:cxn>
                <a:cxn ang="0">
                  <a:pos x="83" y="0"/>
                </a:cxn>
                <a:cxn ang="0">
                  <a:pos x="80" y="62"/>
                </a:cxn>
                <a:cxn ang="0">
                  <a:pos x="58" y="100"/>
                </a:cxn>
                <a:cxn ang="0">
                  <a:pos x="54" y="160"/>
                </a:cxn>
                <a:cxn ang="0">
                  <a:pos x="36" y="202"/>
                </a:cxn>
                <a:cxn ang="0">
                  <a:pos x="0" y="234"/>
                </a:cxn>
                <a:cxn ang="0">
                  <a:pos x="146" y="234"/>
                </a:cxn>
                <a:cxn ang="0">
                  <a:pos x="170" y="198"/>
                </a:cxn>
                <a:cxn ang="0">
                  <a:pos x="158" y="138"/>
                </a:cxn>
                <a:cxn ang="0">
                  <a:pos x="196" y="100"/>
                </a:cxn>
                <a:cxn ang="0">
                  <a:pos x="191" y="54"/>
                </a:cxn>
                <a:cxn ang="0">
                  <a:pos x="167" y="54"/>
                </a:cxn>
                <a:cxn ang="0">
                  <a:pos x="167" y="54"/>
                </a:cxn>
                <a:cxn ang="0">
                  <a:pos x="167" y="54"/>
                </a:cxn>
              </a:cxnLst>
              <a:rect l="0" t="0" r="r" b="b"/>
              <a:pathLst>
                <a:path w="196" h="234">
                  <a:moveTo>
                    <a:pt x="167" y="54"/>
                  </a:moveTo>
                  <a:lnTo>
                    <a:pt x="113" y="24"/>
                  </a:lnTo>
                  <a:lnTo>
                    <a:pt x="83" y="0"/>
                  </a:lnTo>
                  <a:lnTo>
                    <a:pt x="80" y="62"/>
                  </a:lnTo>
                  <a:lnTo>
                    <a:pt x="58" y="100"/>
                  </a:lnTo>
                  <a:lnTo>
                    <a:pt x="54" y="160"/>
                  </a:lnTo>
                  <a:lnTo>
                    <a:pt x="36" y="202"/>
                  </a:lnTo>
                  <a:lnTo>
                    <a:pt x="0" y="234"/>
                  </a:lnTo>
                  <a:lnTo>
                    <a:pt x="146" y="234"/>
                  </a:lnTo>
                  <a:lnTo>
                    <a:pt x="170" y="198"/>
                  </a:lnTo>
                  <a:lnTo>
                    <a:pt x="158" y="138"/>
                  </a:lnTo>
                  <a:lnTo>
                    <a:pt x="196" y="100"/>
                  </a:lnTo>
                  <a:lnTo>
                    <a:pt x="191" y="54"/>
                  </a:lnTo>
                  <a:lnTo>
                    <a:pt x="167" y="54"/>
                  </a:lnTo>
                  <a:lnTo>
                    <a:pt x="167" y="54"/>
                  </a:lnTo>
                  <a:lnTo>
                    <a:pt x="167" y="5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4" name="Freeform 14"/>
            <p:cNvSpPr>
              <a:spLocks/>
            </p:cNvSpPr>
            <p:nvPr/>
          </p:nvSpPr>
          <p:spPr bwMode="ltGray">
            <a:xfrm>
              <a:off x="3476" y="4068"/>
              <a:ext cx="190" cy="252"/>
            </a:xfrm>
            <a:custGeom>
              <a:avLst/>
              <a:gdLst/>
              <a:ahLst/>
              <a:cxnLst>
                <a:cxn ang="0">
                  <a:pos x="190" y="0"/>
                </a:cxn>
                <a:cxn ang="0">
                  <a:pos x="166" y="0"/>
                </a:cxn>
                <a:cxn ang="0">
                  <a:pos x="158" y="38"/>
                </a:cxn>
                <a:cxn ang="0">
                  <a:pos x="138" y="120"/>
                </a:cxn>
                <a:cxn ang="0">
                  <a:pos x="94" y="180"/>
                </a:cxn>
                <a:cxn ang="0">
                  <a:pos x="62" y="234"/>
                </a:cxn>
                <a:cxn ang="0">
                  <a:pos x="0" y="252"/>
                </a:cxn>
                <a:cxn ang="0">
                  <a:pos x="128" y="252"/>
                </a:cxn>
                <a:cxn ang="0">
                  <a:pos x="142" y="188"/>
                </a:cxn>
                <a:cxn ang="0">
                  <a:pos x="186" y="90"/>
                </a:cxn>
                <a:cxn ang="0">
                  <a:pos x="190" y="38"/>
                </a:cxn>
                <a:cxn ang="0">
                  <a:pos x="190" y="0"/>
                </a:cxn>
                <a:cxn ang="0">
                  <a:pos x="190" y="0"/>
                </a:cxn>
                <a:cxn ang="0">
                  <a:pos x="190" y="0"/>
                </a:cxn>
                <a:cxn ang="0">
                  <a:pos x="190" y="0"/>
                </a:cxn>
              </a:cxnLst>
              <a:rect l="0" t="0" r="r" b="b"/>
              <a:pathLst>
                <a:path w="190" h="252">
                  <a:moveTo>
                    <a:pt x="190" y="0"/>
                  </a:moveTo>
                  <a:lnTo>
                    <a:pt x="166" y="0"/>
                  </a:lnTo>
                  <a:lnTo>
                    <a:pt x="158" y="38"/>
                  </a:lnTo>
                  <a:lnTo>
                    <a:pt x="138" y="120"/>
                  </a:lnTo>
                  <a:lnTo>
                    <a:pt x="94" y="180"/>
                  </a:lnTo>
                  <a:lnTo>
                    <a:pt x="62" y="234"/>
                  </a:lnTo>
                  <a:lnTo>
                    <a:pt x="0" y="252"/>
                  </a:lnTo>
                  <a:lnTo>
                    <a:pt x="128" y="252"/>
                  </a:lnTo>
                  <a:lnTo>
                    <a:pt x="142" y="188"/>
                  </a:lnTo>
                  <a:lnTo>
                    <a:pt x="186" y="90"/>
                  </a:lnTo>
                  <a:lnTo>
                    <a:pt x="190" y="38"/>
                  </a:lnTo>
                  <a:lnTo>
                    <a:pt x="190" y="0"/>
                  </a:lnTo>
                  <a:lnTo>
                    <a:pt x="190" y="0"/>
                  </a:lnTo>
                  <a:lnTo>
                    <a:pt x="190" y="0"/>
                  </a:lnTo>
                  <a:lnTo>
                    <a:pt x="190"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5" name="Freeform 15"/>
            <p:cNvSpPr>
              <a:spLocks/>
            </p:cNvSpPr>
            <p:nvPr/>
          </p:nvSpPr>
          <p:spPr bwMode="ltGray">
            <a:xfrm>
              <a:off x="3170" y="4188"/>
              <a:ext cx="230" cy="132"/>
            </a:xfrm>
            <a:custGeom>
              <a:avLst/>
              <a:gdLst/>
              <a:ahLst/>
              <a:cxnLst>
                <a:cxn ang="0">
                  <a:pos x="197" y="0"/>
                </a:cxn>
                <a:cxn ang="0">
                  <a:pos x="191" y="0"/>
                </a:cxn>
                <a:cxn ang="0">
                  <a:pos x="185" y="0"/>
                </a:cxn>
                <a:cxn ang="0">
                  <a:pos x="173" y="0"/>
                </a:cxn>
                <a:cxn ang="0">
                  <a:pos x="161" y="0"/>
                </a:cxn>
                <a:cxn ang="0">
                  <a:pos x="155" y="0"/>
                </a:cxn>
                <a:cxn ang="0">
                  <a:pos x="138" y="6"/>
                </a:cxn>
                <a:cxn ang="0">
                  <a:pos x="132" y="6"/>
                </a:cxn>
                <a:cxn ang="0">
                  <a:pos x="35" y="18"/>
                </a:cxn>
                <a:cxn ang="0">
                  <a:pos x="11" y="30"/>
                </a:cxn>
                <a:cxn ang="0">
                  <a:pos x="23" y="54"/>
                </a:cxn>
                <a:cxn ang="0">
                  <a:pos x="0" y="100"/>
                </a:cxn>
                <a:cxn ang="0">
                  <a:pos x="0" y="132"/>
                </a:cxn>
                <a:cxn ang="0">
                  <a:pos x="162" y="132"/>
                </a:cxn>
                <a:cxn ang="0">
                  <a:pos x="204" y="88"/>
                </a:cxn>
                <a:cxn ang="0">
                  <a:pos x="230" y="46"/>
                </a:cxn>
                <a:cxn ang="0">
                  <a:pos x="214" y="24"/>
                </a:cxn>
                <a:cxn ang="0">
                  <a:pos x="215" y="0"/>
                </a:cxn>
                <a:cxn ang="0">
                  <a:pos x="209" y="0"/>
                </a:cxn>
                <a:cxn ang="0">
                  <a:pos x="203" y="0"/>
                </a:cxn>
                <a:cxn ang="0">
                  <a:pos x="203" y="0"/>
                </a:cxn>
                <a:cxn ang="0">
                  <a:pos x="197" y="0"/>
                </a:cxn>
                <a:cxn ang="0">
                  <a:pos x="197" y="0"/>
                </a:cxn>
                <a:cxn ang="0">
                  <a:pos x="197" y="0"/>
                </a:cxn>
              </a:cxnLst>
              <a:rect l="0" t="0" r="r" b="b"/>
              <a:pathLst>
                <a:path w="230" h="132">
                  <a:moveTo>
                    <a:pt x="197" y="0"/>
                  </a:moveTo>
                  <a:lnTo>
                    <a:pt x="191" y="0"/>
                  </a:lnTo>
                  <a:lnTo>
                    <a:pt x="185" y="0"/>
                  </a:lnTo>
                  <a:lnTo>
                    <a:pt x="173" y="0"/>
                  </a:lnTo>
                  <a:lnTo>
                    <a:pt x="161" y="0"/>
                  </a:lnTo>
                  <a:lnTo>
                    <a:pt x="155" y="0"/>
                  </a:lnTo>
                  <a:lnTo>
                    <a:pt x="138" y="6"/>
                  </a:lnTo>
                  <a:lnTo>
                    <a:pt x="132" y="6"/>
                  </a:lnTo>
                  <a:lnTo>
                    <a:pt x="35" y="18"/>
                  </a:lnTo>
                  <a:lnTo>
                    <a:pt x="11" y="30"/>
                  </a:lnTo>
                  <a:lnTo>
                    <a:pt x="23" y="54"/>
                  </a:lnTo>
                  <a:lnTo>
                    <a:pt x="0" y="100"/>
                  </a:lnTo>
                  <a:lnTo>
                    <a:pt x="0" y="132"/>
                  </a:lnTo>
                  <a:lnTo>
                    <a:pt x="162" y="132"/>
                  </a:lnTo>
                  <a:lnTo>
                    <a:pt x="204" y="88"/>
                  </a:lnTo>
                  <a:lnTo>
                    <a:pt x="230" y="46"/>
                  </a:lnTo>
                  <a:lnTo>
                    <a:pt x="214" y="24"/>
                  </a:lnTo>
                  <a:lnTo>
                    <a:pt x="215" y="0"/>
                  </a:lnTo>
                  <a:lnTo>
                    <a:pt x="209" y="0"/>
                  </a:lnTo>
                  <a:lnTo>
                    <a:pt x="203" y="0"/>
                  </a:lnTo>
                  <a:lnTo>
                    <a:pt x="203" y="0"/>
                  </a:lnTo>
                  <a:lnTo>
                    <a:pt x="197" y="0"/>
                  </a:lnTo>
                  <a:lnTo>
                    <a:pt x="197" y="0"/>
                  </a:lnTo>
                  <a:lnTo>
                    <a:pt x="197"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6" name="Freeform 16"/>
            <p:cNvSpPr>
              <a:spLocks/>
            </p:cNvSpPr>
            <p:nvPr/>
          </p:nvSpPr>
          <p:spPr bwMode="ltGray">
            <a:xfrm>
              <a:off x="3044" y="4218"/>
              <a:ext cx="89" cy="102"/>
            </a:xfrm>
            <a:custGeom>
              <a:avLst/>
              <a:gdLst/>
              <a:ahLst/>
              <a:cxnLst>
                <a:cxn ang="0">
                  <a:pos x="71" y="0"/>
                </a:cxn>
                <a:cxn ang="0">
                  <a:pos x="66" y="48"/>
                </a:cxn>
                <a:cxn ang="0">
                  <a:pos x="30" y="72"/>
                </a:cxn>
                <a:cxn ang="0">
                  <a:pos x="0" y="102"/>
                </a:cxn>
                <a:cxn ang="0">
                  <a:pos x="66" y="102"/>
                </a:cxn>
                <a:cxn ang="0">
                  <a:pos x="88" y="56"/>
                </a:cxn>
                <a:cxn ang="0">
                  <a:pos x="89" y="6"/>
                </a:cxn>
                <a:cxn ang="0">
                  <a:pos x="71" y="0"/>
                </a:cxn>
                <a:cxn ang="0">
                  <a:pos x="71" y="0"/>
                </a:cxn>
                <a:cxn ang="0">
                  <a:pos x="71" y="0"/>
                </a:cxn>
              </a:cxnLst>
              <a:rect l="0" t="0" r="r" b="b"/>
              <a:pathLst>
                <a:path w="89" h="102">
                  <a:moveTo>
                    <a:pt x="71" y="0"/>
                  </a:moveTo>
                  <a:lnTo>
                    <a:pt x="66" y="48"/>
                  </a:lnTo>
                  <a:lnTo>
                    <a:pt x="30" y="72"/>
                  </a:lnTo>
                  <a:lnTo>
                    <a:pt x="0" y="102"/>
                  </a:lnTo>
                  <a:lnTo>
                    <a:pt x="66" y="102"/>
                  </a:lnTo>
                  <a:lnTo>
                    <a:pt x="88" y="56"/>
                  </a:lnTo>
                  <a:lnTo>
                    <a:pt x="89" y="6"/>
                  </a:lnTo>
                  <a:lnTo>
                    <a:pt x="71" y="0"/>
                  </a:lnTo>
                  <a:lnTo>
                    <a:pt x="71" y="0"/>
                  </a:lnTo>
                  <a:lnTo>
                    <a:pt x="7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sp>
          <p:nvSpPr>
            <p:cNvPr id="17" name="Freeform 17"/>
            <p:cNvSpPr>
              <a:spLocks/>
            </p:cNvSpPr>
            <p:nvPr/>
          </p:nvSpPr>
          <p:spPr bwMode="ltGray">
            <a:xfrm>
              <a:off x="5482" y="3367"/>
              <a:ext cx="278" cy="953"/>
            </a:xfrm>
            <a:custGeom>
              <a:avLst/>
              <a:gdLst/>
              <a:ahLst/>
              <a:cxnLst>
                <a:cxn ang="0">
                  <a:pos x="278" y="24"/>
                </a:cxn>
                <a:cxn ang="0">
                  <a:pos x="272" y="24"/>
                </a:cxn>
                <a:cxn ang="0">
                  <a:pos x="272" y="18"/>
                </a:cxn>
                <a:cxn ang="0">
                  <a:pos x="266" y="18"/>
                </a:cxn>
                <a:cxn ang="0">
                  <a:pos x="254" y="12"/>
                </a:cxn>
                <a:cxn ang="0">
                  <a:pos x="236" y="6"/>
                </a:cxn>
                <a:cxn ang="0">
                  <a:pos x="212" y="0"/>
                </a:cxn>
                <a:cxn ang="0">
                  <a:pos x="206" y="6"/>
                </a:cxn>
                <a:cxn ang="0">
                  <a:pos x="198" y="129"/>
                </a:cxn>
                <a:cxn ang="0">
                  <a:pos x="184" y="209"/>
                </a:cxn>
                <a:cxn ang="0">
                  <a:pos x="182" y="249"/>
                </a:cxn>
                <a:cxn ang="0">
                  <a:pos x="200" y="339"/>
                </a:cxn>
                <a:cxn ang="0">
                  <a:pos x="186" y="481"/>
                </a:cxn>
                <a:cxn ang="0">
                  <a:pos x="176" y="521"/>
                </a:cxn>
                <a:cxn ang="0">
                  <a:pos x="156" y="601"/>
                </a:cxn>
                <a:cxn ang="0">
                  <a:pos x="172" y="681"/>
                </a:cxn>
                <a:cxn ang="0">
                  <a:pos x="138" y="765"/>
                </a:cxn>
                <a:cxn ang="0">
                  <a:pos x="96" y="847"/>
                </a:cxn>
                <a:cxn ang="0">
                  <a:pos x="50" y="899"/>
                </a:cxn>
                <a:cxn ang="0">
                  <a:pos x="0" y="953"/>
                </a:cxn>
                <a:cxn ang="0">
                  <a:pos x="278" y="953"/>
                </a:cxn>
                <a:cxn ang="0">
                  <a:pos x="278" y="24"/>
                </a:cxn>
                <a:cxn ang="0">
                  <a:pos x="278" y="24"/>
                </a:cxn>
                <a:cxn ang="0">
                  <a:pos x="278" y="24"/>
                </a:cxn>
              </a:cxnLst>
              <a:rect l="0" t="0" r="r" b="b"/>
              <a:pathLst>
                <a:path w="278" h="953">
                  <a:moveTo>
                    <a:pt x="278" y="24"/>
                  </a:moveTo>
                  <a:lnTo>
                    <a:pt x="272" y="24"/>
                  </a:lnTo>
                  <a:lnTo>
                    <a:pt x="272" y="18"/>
                  </a:lnTo>
                  <a:lnTo>
                    <a:pt x="266" y="18"/>
                  </a:lnTo>
                  <a:lnTo>
                    <a:pt x="254" y="12"/>
                  </a:lnTo>
                  <a:lnTo>
                    <a:pt x="236" y="6"/>
                  </a:lnTo>
                  <a:lnTo>
                    <a:pt x="212" y="0"/>
                  </a:lnTo>
                  <a:lnTo>
                    <a:pt x="206" y="6"/>
                  </a:lnTo>
                  <a:lnTo>
                    <a:pt x="198" y="129"/>
                  </a:lnTo>
                  <a:lnTo>
                    <a:pt x="184" y="209"/>
                  </a:lnTo>
                  <a:lnTo>
                    <a:pt x="182" y="249"/>
                  </a:lnTo>
                  <a:lnTo>
                    <a:pt x="200" y="339"/>
                  </a:lnTo>
                  <a:lnTo>
                    <a:pt x="186" y="481"/>
                  </a:lnTo>
                  <a:lnTo>
                    <a:pt x="176" y="521"/>
                  </a:lnTo>
                  <a:lnTo>
                    <a:pt x="156" y="601"/>
                  </a:lnTo>
                  <a:lnTo>
                    <a:pt x="172" y="681"/>
                  </a:lnTo>
                  <a:lnTo>
                    <a:pt x="138" y="765"/>
                  </a:lnTo>
                  <a:lnTo>
                    <a:pt x="96" y="847"/>
                  </a:lnTo>
                  <a:lnTo>
                    <a:pt x="50" y="899"/>
                  </a:lnTo>
                  <a:lnTo>
                    <a:pt x="0" y="953"/>
                  </a:lnTo>
                  <a:lnTo>
                    <a:pt x="278" y="953"/>
                  </a:lnTo>
                  <a:lnTo>
                    <a:pt x="278" y="24"/>
                  </a:lnTo>
                  <a:lnTo>
                    <a:pt x="278" y="24"/>
                  </a:lnTo>
                  <a:lnTo>
                    <a:pt x="278" y="2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pPr>
                <a:defRPr/>
              </a:pPr>
              <a:endParaRPr lang="he-IL"/>
            </a:p>
          </p:txBody>
        </p:sp>
      </p:grpSp>
      <p:sp>
        <p:nvSpPr>
          <p:cNvPr id="18" name="Rectangle 21"/>
          <p:cNvSpPr>
            <a:spLocks noGrp="1" noChangeArrowheads="1"/>
          </p:cNvSpPr>
          <p:nvPr>
            <p:ph type="ftr" sz="quarter" idx="10"/>
          </p:nvPr>
        </p:nvSpPr>
        <p:spPr>
          <a:xfrm>
            <a:off x="5576888" y="6467475"/>
            <a:ext cx="2895600" cy="287338"/>
          </a:xfrm>
          <a:prstGeom prst="rect">
            <a:avLst/>
          </a:prstGeom>
        </p:spPr>
        <p:txBody>
          <a:bodyPr/>
          <a:lstStyle>
            <a:lvl1pPr>
              <a:defRPr/>
            </a:lvl1pPr>
          </a:lstStyle>
          <a:p>
            <a:pPr>
              <a:defRPr/>
            </a:pPr>
            <a:r>
              <a:rPr lang="he-IL"/>
              <a:t>אלגוריתמים 2 - תרגול</a:t>
            </a:r>
            <a:endParaRPr lang="en-US"/>
          </a:p>
        </p:txBody>
      </p:sp>
      <p:sp>
        <p:nvSpPr>
          <p:cNvPr id="19" name="Rectangle 22"/>
          <p:cNvSpPr>
            <a:spLocks noGrp="1" noChangeArrowheads="1"/>
          </p:cNvSpPr>
          <p:nvPr>
            <p:ph type="sldNum" sz="quarter" idx="11"/>
          </p:nvPr>
        </p:nvSpPr>
        <p:spPr>
          <a:xfrm>
            <a:off x="-1588" y="6570663"/>
            <a:ext cx="504826" cy="287337"/>
          </a:xfrm>
          <a:prstGeom prst="rect">
            <a:avLst/>
          </a:prstGeom>
        </p:spPr>
        <p:txBody>
          <a:bodyPr anchor="b"/>
          <a:lstStyle>
            <a:lvl1pPr algn="r">
              <a:defRPr>
                <a:effectLst>
                  <a:outerShdw blurRad="38100" dist="38100" dir="2700000" algn="tl">
                    <a:srgbClr val="C0C0C0"/>
                  </a:outerShdw>
                </a:effectLst>
              </a:defRPr>
            </a:lvl1pPr>
          </a:lstStyle>
          <a:p>
            <a:fld id="{8E4B175E-F12A-435A-8B4F-C784F757170C}" type="slidenum">
              <a:rPr lang="he-IL"/>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5572125" y="6486525"/>
            <a:ext cx="2895600" cy="457200"/>
          </a:xfrm>
          <a:prstGeom prst="rect">
            <a:avLst/>
          </a:prstGeom>
          <a:ln/>
        </p:spPr>
        <p:txBody>
          <a:bodyPr/>
          <a:lstStyle>
            <a:lvl1pPr>
              <a:defRPr/>
            </a:lvl1pPr>
          </a:lstStyle>
          <a:p>
            <a:pPr>
              <a:defRPr/>
            </a:pPr>
            <a:r>
              <a:rPr lang="en-US"/>
              <a:t>Data Link Layer</a:t>
            </a:r>
          </a:p>
        </p:txBody>
      </p:sp>
      <p:sp>
        <p:nvSpPr>
          <p:cNvPr id="7" name="Slide Number Placeholder 6"/>
          <p:cNvSpPr>
            <a:spLocks noGrp="1" noChangeArrowheads="1"/>
          </p:cNvSpPr>
          <p:nvPr>
            <p:ph type="sldNum" sz="quarter" idx="12"/>
          </p:nvPr>
        </p:nvSpPr>
        <p:spPr>
          <a:xfrm>
            <a:off x="8181975" y="6486525"/>
            <a:ext cx="676275" cy="457200"/>
          </a:xfrm>
          <a:prstGeom prst="rect">
            <a:avLst/>
          </a:prstGeom>
          <a:ln/>
        </p:spPr>
        <p:txBody>
          <a:bodyPr/>
          <a:lstStyle>
            <a:lvl1pPr>
              <a:defRPr/>
            </a:lvl1pPr>
          </a:lstStyle>
          <a:p>
            <a:pPr>
              <a:defRPr/>
            </a:pPr>
            <a:r>
              <a:rPr lang="en-US"/>
              <a:t>5-</a:t>
            </a:r>
            <a:fld id="{4B0B3868-378B-4F7E-98D5-BFD4FDB269CA}" type="slidenum">
              <a:rPr lang="en-US"/>
              <a:pPr>
                <a:defRPr/>
              </a:pPr>
              <a:t>‹#›</a:t>
            </a:fld>
            <a:endParaRPr lang="en-US"/>
          </a:p>
        </p:txBody>
      </p:sp>
    </p:spTree>
    <p:extLst>
      <p:ext uri="{BB962C8B-B14F-4D97-AF65-F5344CB8AC3E}">
        <p14:creationId xmlns:p14="http://schemas.microsoft.com/office/powerpoint/2010/main" val="130269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p:nvPr/>
        </p:nvSpPr>
        <p:spPr>
          <a:xfrm rot="10800000" flipH="1">
            <a:off x="0" y="1550999"/>
            <a:ext cx="9144000" cy="53070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8" name="Shape 28"/>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9" name="Shape 29"/>
          <p:cNvSpPr txBox="1">
            <a:spLocks noGrp="1"/>
          </p:cNvSpPr>
          <p:nvPr>
            <p:ph type="title"/>
          </p:nvPr>
        </p:nvSpPr>
        <p:spPr>
          <a:xfrm>
            <a:off x="457200" y="274637"/>
            <a:ext cx="8229600" cy="11430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35" name="Shape 35"/>
          <p:cNvSpPr txBox="1">
            <a:spLocks noGrp="1"/>
          </p:cNvSpPr>
          <p:nvPr>
            <p:ph type="body" idx="1"/>
          </p:nvPr>
        </p:nvSpPr>
        <p:spPr>
          <a:xfrm>
            <a:off x="457200" y="5895635"/>
            <a:ext cx="8229600" cy="673800"/>
          </a:xfrm>
          <a:prstGeom prst="rect">
            <a:avLst/>
          </a:prstGeom>
        </p:spPr>
        <p:txBody>
          <a:bodyPr lIns="91425" tIns="91425" rIns="91425" bIns="91425" anchor="ctr" anchorCtr="0"/>
          <a:lstStyle>
            <a:lvl1pPr>
              <a:spcBef>
                <a:spcPts val="0"/>
              </a:spcBef>
              <a:buClr>
                <a:schemeClr val="dk2"/>
              </a:buClr>
              <a:buSzPct val="100000"/>
              <a:buNone/>
              <a:defRPr sz="2400" i="1">
                <a:solidFill>
                  <a:schemeClr val="dk2"/>
                </a:solidFill>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0" name="Shape 40"/>
          <p:cNvSpPr txBox="1">
            <a:spLocks noGrp="1"/>
          </p:cNvSpPr>
          <p:nvPr>
            <p:ph type="body" idx="1"/>
          </p:nvPr>
        </p:nvSpPr>
        <p:spPr>
          <a:xfrm>
            <a:off x="533400" y="1611312"/>
            <a:ext cx="7772400" cy="4648199"/>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533400" y="228600"/>
            <a:ext cx="77724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47" name="Shape 47"/>
          <p:cNvSpPr txBox="1">
            <a:spLocks noGrp="1"/>
          </p:cNvSpPr>
          <p:nvPr>
            <p:ph type="body" idx="1"/>
          </p:nvPr>
        </p:nvSpPr>
        <p:spPr>
          <a:xfrm>
            <a:off x="533400" y="1611312"/>
            <a:ext cx="3809999" cy="4648199"/>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8" name="Shape 48"/>
          <p:cNvSpPr txBox="1">
            <a:spLocks noGrp="1"/>
          </p:cNvSpPr>
          <p:nvPr>
            <p:ph type="body" idx="2"/>
          </p:nvPr>
        </p:nvSpPr>
        <p:spPr>
          <a:xfrm>
            <a:off x="4495800" y="16113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
        <p:nvSpPr>
          <p:cNvPr id="49" name="Shape 49"/>
          <p:cNvSpPr txBox="1">
            <a:spLocks noGrp="1"/>
          </p:cNvSpPr>
          <p:nvPr>
            <p:ph type="body" idx="3"/>
          </p:nvPr>
        </p:nvSpPr>
        <p:spPr>
          <a:xfrm>
            <a:off x="4495800" y="4011612"/>
            <a:ext cx="3809999" cy="2247900"/>
          </a:xfrm>
          <a:prstGeom prst="rect">
            <a:avLst/>
          </a:prstGeom>
          <a:noFill/>
          <a:ln>
            <a:noFill/>
          </a:ln>
        </p:spPr>
        <p:txBody>
          <a:bodyPr lIns="91425" tIns="91425" rIns="91425" bIns="91425" anchor="t" anchorCtr="0"/>
          <a:lstStyle>
            <a:lvl1pPr marL="342900" indent="-227330" algn="l" rtl="0">
              <a:lnSpc>
                <a:spcPct val="85000"/>
              </a:lnSpc>
              <a:spcBef>
                <a:spcPts val="560"/>
              </a:spcBef>
              <a:spcAft>
                <a:spcPts val="0"/>
              </a:spcAft>
              <a:buClr>
                <a:srgbClr val="000099"/>
              </a:buClr>
              <a:buFont typeface="Noto Symbol"/>
              <a:buChar char="❖"/>
              <a:defRPr/>
            </a:lvl1pPr>
            <a:lvl2pPr marL="742950" indent="-133350" algn="l" rtl="0">
              <a:lnSpc>
                <a:spcPct val="85000"/>
              </a:lnSpc>
              <a:spcBef>
                <a:spcPts val="480"/>
              </a:spcBef>
              <a:spcAft>
                <a:spcPts val="0"/>
              </a:spcAft>
              <a:buClr>
                <a:srgbClr val="000099"/>
              </a:buClr>
              <a:buFont typeface="Noto Symbol"/>
              <a:buChar char="▪"/>
              <a:defRPr/>
            </a:lvl2pPr>
            <a:lvl3pPr marL="1143000" indent="-101600" algn="l" rtl="0">
              <a:spcBef>
                <a:spcPts val="400"/>
              </a:spcBef>
              <a:spcAft>
                <a:spcPts val="0"/>
              </a:spcAft>
              <a:buClr>
                <a:schemeClr val="dk1"/>
              </a:buClr>
              <a:buFont typeface="Comic Sans MS"/>
              <a:buChar char="•"/>
              <a:defRPr/>
            </a:lvl3pPr>
            <a:lvl4pPr marL="1600200" indent="-101600" algn="l" rtl="0">
              <a:spcBef>
                <a:spcPts val="400"/>
              </a:spcBef>
              <a:spcAft>
                <a:spcPts val="0"/>
              </a:spcAft>
              <a:buClr>
                <a:schemeClr val="dk1"/>
              </a:buClr>
              <a:buFont typeface="Times New Roman"/>
              <a:buChar char="–"/>
              <a:defRPr/>
            </a:lvl4pPr>
            <a:lvl5pPr marL="2057400" indent="-101600" algn="l" rtl="0">
              <a:spcBef>
                <a:spcPts val="400"/>
              </a:spcBef>
              <a:spcAft>
                <a:spcPts val="0"/>
              </a:spcAft>
              <a:buClr>
                <a:schemeClr val="dk1"/>
              </a:buClr>
              <a:buFont typeface="Times New Roman"/>
              <a:buChar char="»"/>
              <a:defRPr/>
            </a:lvl5pPr>
            <a:lvl6pPr marL="2514600" indent="-101600" algn="l" rtl="0">
              <a:spcBef>
                <a:spcPts val="400"/>
              </a:spcBef>
              <a:spcAft>
                <a:spcPts val="0"/>
              </a:spcAft>
              <a:buClr>
                <a:schemeClr val="dk1"/>
              </a:buClr>
              <a:buFont typeface="Times New Roman"/>
              <a:buChar char="»"/>
              <a:defRPr/>
            </a:lvl6pPr>
            <a:lvl7pPr marL="2971800" indent="-101600" algn="l" rtl="0">
              <a:spcBef>
                <a:spcPts val="400"/>
              </a:spcBef>
              <a:spcAft>
                <a:spcPts val="0"/>
              </a:spcAft>
              <a:buClr>
                <a:schemeClr val="dk1"/>
              </a:buClr>
              <a:buFont typeface="Times New Roman"/>
              <a:buChar char="»"/>
              <a:defRPr/>
            </a:lvl7pPr>
            <a:lvl8pPr marL="3429000" indent="-101600" algn="l" rtl="0">
              <a:spcBef>
                <a:spcPts val="400"/>
              </a:spcBef>
              <a:spcAft>
                <a:spcPts val="0"/>
              </a:spcAft>
              <a:buClr>
                <a:schemeClr val="dk1"/>
              </a:buClr>
              <a:buFont typeface="Times New Roman"/>
              <a:buChar char="»"/>
              <a:defRPr/>
            </a:lvl8pPr>
            <a:lvl9pPr marL="3886200" indent="-101600" algn="l" rtl="0">
              <a:spcBef>
                <a:spcPts val="400"/>
              </a:spcBef>
              <a:spcAft>
                <a:spcPts val="0"/>
              </a:spcAft>
              <a:buClr>
                <a:schemeClr val="dk1"/>
              </a:buClr>
              <a:buFont typeface="Times New Roman"/>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AC7B699F-74F1-4B47-9534-083F998045A6}" type="datetime1">
              <a:rPr lang="en-US"/>
              <a:pPr>
                <a:defRPr/>
              </a:pPr>
              <a:t>11/27/2017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738E0893-EEF7-48E9-9CC8-280E44556D2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fld id="{4F4492BB-DCD1-40D5-A47F-58C7DED2A82B}" type="datetime1">
              <a:rPr lang="en-US"/>
              <a:pPr>
                <a:defRPr/>
              </a:pPr>
              <a:t>11/27/2017</a:t>
            </a:fld>
            <a:endParaRPr lang="en-US"/>
          </a:p>
        </p:txBody>
      </p:sp>
      <p:sp>
        <p:nvSpPr>
          <p:cNvPr id="6" name="Rectangle 7"/>
          <p:cNvSpPr>
            <a:spLocks noGrp="1" noChangeArrowheads="1"/>
          </p:cNvSpPr>
          <p:nvPr>
            <p:ph type="ftr" sz="quarter" idx="11"/>
          </p:nvPr>
        </p:nvSpPr>
        <p:spPr>
          <a:xfrm>
            <a:off x="5576888" y="6467475"/>
            <a:ext cx="2895600" cy="287338"/>
          </a:xfrm>
          <a:prstGeom prst="rect">
            <a:avLst/>
          </a:prstGeom>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r>
              <a:rPr lang="en-US"/>
              <a:t>2-</a:t>
            </a:r>
            <a:fld id="{D26FFB2E-BFCD-4E21-A1BC-DFE78552D000}" type="slidenum">
              <a:rPr lang="en-US"/>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dk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70" r:id="rId8"/>
    <p:sldLayoutId id="2147483671" r:id="rId9"/>
    <p:sldLayoutId id="2147483674" r:id="rId10"/>
    <p:sldLayoutId id="2147483675" r:id="rId11"/>
  </p:sldLayoutIdLst>
  <p:timing>
    <p:tnLst>
      <p:par>
        <p:cTn id="1" dur="indefinite" restart="never" nodeType="tmRoot"/>
      </p:par>
    </p:tnLst>
  </p:timing>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dvir@colman.ac.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5.wmf"/><Relationship Id="rId4" Type="http://schemas.openxmlformats.org/officeDocument/2006/relationships/oleObject" Target="../embeddings/oleObject5.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tags" Target="../tags/tag77.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tags" Target="../tags/tag76.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png"/><Relationship Id="rId5" Type="http://schemas.openxmlformats.org/officeDocument/2006/relationships/image" Target="../media/image72.wmf"/><Relationship Id="rId4" Type="http://schemas.openxmlformats.org/officeDocument/2006/relationships/oleObject" Target="../embeddings/oleObject6.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4.wmf"/><Relationship Id="rId4" Type="http://schemas.openxmlformats.org/officeDocument/2006/relationships/oleObject" Target="../embeddings/oleObject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5.wmf"/><Relationship Id="rId4" Type="http://schemas.openxmlformats.org/officeDocument/2006/relationships/oleObject" Target="../embeddings/oleObject8.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6.wmf"/><Relationship Id="rId4" Type="http://schemas.openxmlformats.org/officeDocument/2006/relationships/oleObject" Target="../embeddings/oleObject9.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tags" Target="../tags/tag95.xml"/><Relationship Id="rId3" Type="http://schemas.openxmlformats.org/officeDocument/2006/relationships/tags" Target="../tags/tag80.xml"/><Relationship Id="rId21" Type="http://schemas.openxmlformats.org/officeDocument/2006/relationships/tags" Target="../tags/tag98.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20" Type="http://schemas.openxmlformats.org/officeDocument/2006/relationships/tags" Target="../tags/tag97.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slideLayout" Target="../slideLayouts/slideLayout2.xml"/><Relationship Id="rId5" Type="http://schemas.openxmlformats.org/officeDocument/2006/relationships/tags" Target="../tags/tag82.xml"/><Relationship Id="rId15" Type="http://schemas.openxmlformats.org/officeDocument/2006/relationships/tags" Target="../tags/tag92.xml"/><Relationship Id="rId23" Type="http://schemas.openxmlformats.org/officeDocument/2006/relationships/tags" Target="../tags/tag100.xml"/><Relationship Id="rId10" Type="http://schemas.openxmlformats.org/officeDocument/2006/relationships/tags" Target="../tags/tag87.xml"/><Relationship Id="rId19" Type="http://schemas.openxmlformats.org/officeDocument/2006/relationships/tags" Target="../tags/tag96.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tags" Target="../tags/tag99.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tags" Target="../tags/tag126.xml"/><Relationship Id="rId3" Type="http://schemas.openxmlformats.org/officeDocument/2006/relationships/tags" Target="../tags/tag103.xml"/><Relationship Id="rId21" Type="http://schemas.openxmlformats.org/officeDocument/2006/relationships/tags" Target="../tags/tag121.xml"/><Relationship Id="rId34" Type="http://schemas.openxmlformats.org/officeDocument/2006/relationships/tags" Target="../tags/tag134.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tags" Target="../tags/tag125.xml"/><Relationship Id="rId33" Type="http://schemas.openxmlformats.org/officeDocument/2006/relationships/tags" Target="../tags/tag133.xml"/><Relationship Id="rId38" Type="http://schemas.openxmlformats.org/officeDocument/2006/relationships/slideLayout" Target="../slideLayouts/slideLayout2.xml"/><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tags" Target="../tags/tag120.xml"/><Relationship Id="rId29" Type="http://schemas.openxmlformats.org/officeDocument/2006/relationships/tags" Target="../tags/tag129.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24" Type="http://schemas.openxmlformats.org/officeDocument/2006/relationships/tags" Target="../tags/tag124.xml"/><Relationship Id="rId32" Type="http://schemas.openxmlformats.org/officeDocument/2006/relationships/tags" Target="../tags/tag132.xml"/><Relationship Id="rId37" Type="http://schemas.openxmlformats.org/officeDocument/2006/relationships/tags" Target="../tags/tag137.xml"/><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tags" Target="../tags/tag136.xml"/><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tags" Target="../tags/tag131.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tags" Target="../tags/tag127.xml"/><Relationship Id="rId30" Type="http://schemas.openxmlformats.org/officeDocument/2006/relationships/tags" Target="../tags/tag130.xml"/><Relationship Id="rId35" Type="http://schemas.openxmlformats.org/officeDocument/2006/relationships/tags" Target="../tags/tag135.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3" Type="http://schemas.openxmlformats.org/officeDocument/2006/relationships/tags" Target="../tags/tag140.xml"/><Relationship Id="rId21" Type="http://schemas.openxmlformats.org/officeDocument/2006/relationships/tags" Target="../tags/tag158.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10" Type="http://schemas.openxmlformats.org/officeDocument/2006/relationships/tags" Target="../tags/tag147.xml"/><Relationship Id="rId19" Type="http://schemas.openxmlformats.org/officeDocument/2006/relationships/tags" Target="../tags/tag15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3" Type="http://schemas.openxmlformats.org/officeDocument/2006/relationships/tags" Target="../tags/tag161.xml"/><Relationship Id="rId21" Type="http://schemas.openxmlformats.org/officeDocument/2006/relationships/tags" Target="../tags/tag179.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slideLayout" Target="../slideLayouts/slideLayout2.xml"/><Relationship Id="rId10" Type="http://schemas.openxmlformats.org/officeDocument/2006/relationships/tags" Target="../tags/tag168.xml"/><Relationship Id="rId19" Type="http://schemas.openxmlformats.org/officeDocument/2006/relationships/tags" Target="../tags/tag177.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www.youtube.com/watch?feature=endscreen&amp;v=_sxeFJRVSXw&amp;NR=1" TargetMode="External"/><Relationship Id="rId2" Type="http://schemas.openxmlformats.org/officeDocument/2006/relationships/hyperlink" Target="http://www.youtube.com/watch?v=KSJu5FqwEMM&amp;feature=related" TargetMode="External"/><Relationship Id="rId1" Type="http://schemas.openxmlformats.org/officeDocument/2006/relationships/slideLayout" Target="../slideLayouts/slideLayout2.xml"/><Relationship Id="rId5" Type="http://schemas.openxmlformats.org/officeDocument/2006/relationships/hyperlink" Target="http://www.youtube.com/watch?v=yT8SkFyRRrI" TargetMode="External"/><Relationship Id="rId4" Type="http://schemas.openxmlformats.org/officeDocument/2006/relationships/hyperlink" Target="http://www.youtube.com/watch?feature=endscreen&amp;v=Wcjxpmh7C4U&amp;NR=1"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sip:Alice@ariel.ac.il" TargetMode="External"/><Relationship Id="rId2" Type="http://schemas.openxmlformats.org/officeDocument/2006/relationships/hyperlink" Target="sip:robert@Ghotit.com" TargetMode="External"/><Relationship Id="rId1" Type="http://schemas.openxmlformats.org/officeDocument/2006/relationships/slideLayout" Target="../slideLayouts/slideLayout2.xml"/><Relationship Id="rId4" Type="http://schemas.openxmlformats.org/officeDocument/2006/relationships/hyperlink" Target="mailto:12341234@10.0.1.15"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7.png"/></Relationships>
</file>

<file path=ppt/slides/_rels/slide168.xml.rels><?xml version="1.0" encoding="UTF-8" standalone="yes"?>
<Relationships xmlns="http://schemas.openxmlformats.org/package/2006/relationships"><Relationship Id="rId2" Type="http://schemas.openxmlformats.org/officeDocument/2006/relationships/slide" Target="slide16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8.png"/></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98.png"/></Relationships>
</file>

<file path=ppt/slides/_rels/slide1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jpe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jpeg"/><Relationship Id="rId9" Type="http://schemas.openxmlformats.org/officeDocument/2006/relationships/image" Target="../media/image10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10.jpeg"/></Relationships>
</file>

<file path=ppt/slides/_rels/slide18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1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8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8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s://tools.ietf.org/html/rfc7540"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s://tools.ietf.org/html/rfc7540#section-4.1" TargetMode="External"/><Relationship Id="rId2" Type="http://schemas.openxmlformats.org/officeDocument/2006/relationships/hyperlink" Target="https://www.w3.org/Protocols/rfc2616/rfc2616-sec4.html#sec4.4" TargetMode="External"/><Relationship Id="rId1" Type="http://schemas.openxmlformats.org/officeDocument/2006/relationships/slideLayout" Target="../slideLayouts/slideLayout2.xml"/><Relationship Id="rId4" Type="http://schemas.openxmlformats.org/officeDocument/2006/relationships/hyperlink" Target="https://bugs.wireshark.org/bugzilla/show_bug.cgi?id=9042"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BREACH_(security_exploit)" TargetMode="External"/><Relationship Id="rId2" Type="http://schemas.openxmlformats.org/officeDocument/2006/relationships/hyperlink" Target="https://en.wikipedia.org/wiki/CRIME_(security_exploit)"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hyperlink" Target="https://tools.ietf.org/html/rfc754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tools.ietf.org/html/rfc7540#section-9.2"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s://tools.ietf.org/html/draft-tsvwg-quic-protocol-02"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tags" Target="../tags/tag198.xml"/><Relationship Id="rId3" Type="http://schemas.openxmlformats.org/officeDocument/2006/relationships/tags" Target="../tags/tag183.xml"/><Relationship Id="rId21" Type="http://schemas.openxmlformats.org/officeDocument/2006/relationships/slideLayout" Target="../slideLayouts/slideLayout2.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tags" Target="../tags/tag200.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tags" Target="../tags/tag195.xml"/><Relationship Id="rId10" Type="http://schemas.openxmlformats.org/officeDocument/2006/relationships/tags" Target="../tags/tag190.xml"/><Relationship Id="rId19" Type="http://schemas.openxmlformats.org/officeDocument/2006/relationships/tags" Target="../tags/tag199.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s>
</file>

<file path=ppt/slides/_rels/slide69.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3" Type="http://schemas.openxmlformats.org/officeDocument/2006/relationships/tags" Target="../tags/tag203.xml"/><Relationship Id="rId21" Type="http://schemas.openxmlformats.org/officeDocument/2006/relationships/slideLayout" Target="../slideLayouts/slideLayout2.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tags" Target="../tags/tag220.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tags" Target="../tags/tag215.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tags" Target="../tags/tag233.xml"/><Relationship Id="rId18" Type="http://schemas.openxmlformats.org/officeDocument/2006/relationships/tags" Target="../tags/tag238.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slideLayout" Target="../slideLayouts/slideLayout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5" Type="http://schemas.openxmlformats.org/officeDocument/2006/relationships/tags" Target="../tags/tag235.xml"/><Relationship Id="rId10" Type="http://schemas.openxmlformats.org/officeDocument/2006/relationships/tags" Target="../tags/tag230.xml"/><Relationship Id="rId19" Type="http://schemas.openxmlformats.org/officeDocument/2006/relationships/tags" Target="../tags/tag239.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s>
</file>

<file path=ppt/slides/_rels/slide7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slideLayout" Target="../slideLayouts/slideLayout2.xml"/><Relationship Id="rId5" Type="http://schemas.openxmlformats.org/officeDocument/2006/relationships/tags" Target="../tags/tag244.xml"/><Relationship Id="rId4" Type="http://schemas.openxmlformats.org/officeDocument/2006/relationships/tags" Target="../tags/tag243.xml"/></Relationships>
</file>

<file path=ppt/slides/_rels/slide72.xml.rels><?xml version="1.0" encoding="UTF-8" standalone="yes"?>
<Relationships xmlns="http://schemas.openxmlformats.org/package/2006/relationships"><Relationship Id="rId3" Type="http://schemas.openxmlformats.org/officeDocument/2006/relationships/tags" Target="../tags/tag247.xml"/><Relationship Id="rId7" Type="http://schemas.openxmlformats.org/officeDocument/2006/relationships/notesSlide" Target="../notesSlides/notesSlide36.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slideLayout" Target="../slideLayouts/slideLayout2.xml"/><Relationship Id="rId5" Type="http://schemas.openxmlformats.org/officeDocument/2006/relationships/tags" Target="../tags/tag249.xml"/><Relationship Id="rId4" Type="http://schemas.openxmlformats.org/officeDocument/2006/relationships/tags" Target="../tags/tag248.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1.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6.wmf"/><Relationship Id="rId4" Type="http://schemas.openxmlformats.org/officeDocument/2006/relationships/oleObject" Target="../embeddings/oleObject4.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685800" y="2329190"/>
            <a:ext cx="7772400" cy="1650599"/>
          </a:xfrm>
          <a:prstGeom prst="rect">
            <a:avLst/>
          </a:prstGeom>
        </p:spPr>
        <p:txBody>
          <a:bodyPr lIns="91425" tIns="91425" rIns="91425" bIns="91425" anchor="b" anchorCtr="0">
            <a:noAutofit/>
          </a:bodyPr>
          <a:lstStyle/>
          <a:p>
            <a:pPr rtl="1">
              <a:spcBef>
                <a:spcPts val="0"/>
              </a:spcBef>
              <a:buNone/>
            </a:pPr>
            <a:r>
              <a:rPr lang="en" dirty="0"/>
              <a:t>רשתות תקשורת מחשבים</a:t>
            </a:r>
          </a:p>
          <a:p>
            <a:pPr rtl="1">
              <a:spcBef>
                <a:spcPts val="0"/>
              </a:spcBef>
              <a:buNone/>
            </a:pPr>
            <a:r>
              <a:rPr lang="he-IL" dirty="0" smtClean="0"/>
              <a:t>פרק </a:t>
            </a:r>
            <a:r>
              <a:rPr lang="en" dirty="0" smtClean="0"/>
              <a:t> 3</a:t>
            </a:r>
            <a:r>
              <a:rPr lang="he-IL" dirty="0" smtClean="0"/>
              <a:t> – שכבת התעבורה</a:t>
            </a:r>
            <a:endParaRPr lang="en" dirty="0"/>
          </a:p>
        </p:txBody>
      </p:sp>
      <p:sp>
        <p:nvSpPr>
          <p:cNvPr id="52" name="Shape 52"/>
          <p:cNvSpPr txBox="1">
            <a:spLocks noGrp="1"/>
          </p:cNvSpPr>
          <p:nvPr>
            <p:ph type="subTitle" idx="1"/>
          </p:nvPr>
        </p:nvSpPr>
        <p:spPr>
          <a:xfrm>
            <a:off x="685800" y="4124473"/>
            <a:ext cx="7772400" cy="2383800"/>
          </a:xfrm>
          <a:prstGeom prst="rect">
            <a:avLst/>
          </a:prstGeom>
        </p:spPr>
        <p:txBody>
          <a:bodyPr lIns="91425" tIns="91425" rIns="91425" bIns="91425" anchor="t" anchorCtr="0">
            <a:noAutofit/>
          </a:bodyPr>
          <a:lstStyle/>
          <a:p>
            <a:pPr rtl="1">
              <a:spcBef>
                <a:spcPts val="0"/>
              </a:spcBef>
              <a:buNone/>
            </a:pPr>
            <a:r>
              <a:rPr lang="en" b="1" dirty="0" smtClean="0"/>
              <a:t>עמית </a:t>
            </a:r>
            <a:r>
              <a:rPr lang="en" b="1" dirty="0"/>
              <a:t>דביר</a:t>
            </a:r>
          </a:p>
          <a:p>
            <a:pPr rtl="1">
              <a:spcBef>
                <a:spcPts val="0"/>
              </a:spcBef>
              <a:buNone/>
            </a:pPr>
            <a:r>
              <a:rPr lang="en-US" u="sng" dirty="0" smtClean="0">
                <a:solidFill>
                  <a:schemeClr val="hlink"/>
                </a:solidFill>
                <a:hlinkClick r:id="rId3"/>
              </a:rPr>
              <a:t>amitdv@ariel.ac.il</a:t>
            </a:r>
            <a:endParaRPr lang="en" u="sng" dirty="0">
              <a:solidFill>
                <a:schemeClr val="hlink"/>
              </a:solidFill>
              <a:hlinkClick r:id="rId3"/>
            </a:endParaRPr>
          </a:p>
          <a:p>
            <a:pPr rtl="1">
              <a:spcBef>
                <a:spcPts val="0"/>
              </a:spcBef>
              <a:buNone/>
            </a:pPr>
            <a:r>
              <a:rPr lang="he-IL" dirty="0" smtClean="0"/>
              <a:t>בניין סייבר 56.0.49</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2"/>
          <p:cNvSpPr>
            <a:spLocks noChangeArrowheads="1"/>
          </p:cNvSpPr>
          <p:nvPr>
            <p:custDataLst>
              <p:tags r:id="rId2"/>
            </p:custDataLst>
          </p:nvPr>
        </p:nvSpPr>
        <p:spPr bwMode="auto">
          <a:xfrm>
            <a:off x="80486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17411" name="Title 1"/>
          <p:cNvSpPr>
            <a:spLocks noGrp="1"/>
          </p:cNvSpPr>
          <p:nvPr>
            <p:ph type="title"/>
            <p:custDataLst>
              <p:tags r:id="rId3"/>
            </p:custDataLst>
          </p:nvPr>
        </p:nvSpPr>
        <p:spPr/>
        <p:txBody>
          <a:bodyPr/>
          <a:lstStyle/>
          <a:p>
            <a:r>
              <a:rPr lang="en-US" altLang="en-US" smtClean="0"/>
              <a:t>Transport layer multiplexing: TCP</a:t>
            </a:r>
          </a:p>
        </p:txBody>
      </p:sp>
      <p:sp>
        <p:nvSpPr>
          <p:cNvPr id="2" name="מציין מיקום טקסט 1"/>
          <p:cNvSpPr>
            <a:spLocks noGrp="1"/>
          </p:cNvSpPr>
          <p:nvPr>
            <p:ph type="body" idx="1"/>
          </p:nvPr>
        </p:nvSpPr>
        <p:spPr/>
        <p:txBody>
          <a:bodyPr/>
          <a:lstStyle/>
          <a:p>
            <a:endParaRPr lang="he-IL"/>
          </a:p>
        </p:txBody>
      </p:sp>
      <p:sp>
        <p:nvSpPr>
          <p:cNvPr id="5" name="Rectangle 4"/>
          <p:cNvSpPr/>
          <p:nvPr>
            <p:custDataLst>
              <p:tags r:id="rId4"/>
            </p:custDataLst>
          </p:nvPr>
        </p:nvSpPr>
        <p:spPr>
          <a:xfrm>
            <a:off x="6272213" y="204311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80</a:t>
            </a:r>
          </a:p>
        </p:txBody>
      </p:sp>
      <p:sp>
        <p:nvSpPr>
          <p:cNvPr id="6" name="Rectangle 5"/>
          <p:cNvSpPr/>
          <p:nvPr>
            <p:custDataLst>
              <p:tags r:id="rId5"/>
            </p:custDataLst>
          </p:nvPr>
        </p:nvSpPr>
        <p:spPr>
          <a:xfrm>
            <a:off x="8043863" y="1593850"/>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17414" name="Group 57"/>
          <p:cNvGrpSpPr>
            <a:grpSpLocks/>
          </p:cNvGrpSpPr>
          <p:nvPr>
            <p:custDataLst>
              <p:tags r:id="rId6"/>
            </p:custDataLst>
          </p:nvPr>
        </p:nvGrpSpPr>
        <p:grpSpPr bwMode="auto">
          <a:xfrm>
            <a:off x="7358063" y="1793875"/>
            <a:ext cx="685800" cy="312738"/>
            <a:chOff x="7358071" y="1850235"/>
            <a:chExt cx="685808" cy="314323"/>
          </a:xfrm>
        </p:grpSpPr>
        <p:cxnSp>
          <p:nvCxnSpPr>
            <p:cNvPr id="8" name="Straight Connector 7"/>
            <p:cNvCxnSpPr>
              <a:stCxn id="5" idx="3"/>
              <a:endCxn id="6" idx="1"/>
            </p:cNvCxnSpPr>
            <p:nvPr/>
          </p:nvCxnSpPr>
          <p:spPr>
            <a:xfrm flipV="1">
              <a:off x="7372358" y="2164558"/>
              <a:ext cx="671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441"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7"/>
            </p:custDataLst>
          </p:nvPr>
        </p:nvSpPr>
        <p:spPr>
          <a:xfrm>
            <a:off x="5980113" y="1257300"/>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416" name="TextBox 11"/>
          <p:cNvSpPr txBox="1">
            <a:spLocks noChangeArrowheads="1"/>
          </p:cNvSpPr>
          <p:nvPr>
            <p:custDataLst>
              <p:tags r:id="rId8"/>
            </p:custDataLst>
          </p:nvPr>
        </p:nvSpPr>
        <p:spPr bwMode="auto">
          <a:xfrm>
            <a:off x="6223000" y="1308100"/>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9"/>
            </p:custDataLst>
          </p:nvPr>
        </p:nvSpPr>
        <p:spPr>
          <a:xfrm>
            <a:off x="6272213" y="24431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10"/>
            </p:custDataLst>
          </p:nvPr>
        </p:nvSpPr>
        <p:spPr>
          <a:xfrm>
            <a:off x="6272213" y="27860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1"/>
            </p:custDataLst>
          </p:nvPr>
        </p:nvCxnSpPr>
        <p:spPr>
          <a:xfrm rot="5400000" flipH="1" flipV="1">
            <a:off x="6744493" y="2364582"/>
            <a:ext cx="1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2"/>
            </p:custDataLst>
          </p:nvPr>
        </p:nvCxnSpPr>
        <p:spPr>
          <a:xfrm rot="5400000" flipH="1" flipV="1">
            <a:off x="6773068" y="2736057"/>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3"/>
            </p:custDataLst>
          </p:nvPr>
        </p:nvSpPr>
        <p:spPr>
          <a:xfrm>
            <a:off x="5786438" y="1093788"/>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422" name="TextBox 50"/>
          <p:cNvSpPr txBox="1">
            <a:spLocks noChangeArrowheads="1"/>
          </p:cNvSpPr>
          <p:nvPr>
            <p:custDataLst>
              <p:tags r:id="rId14"/>
            </p:custDataLst>
          </p:nvPr>
        </p:nvSpPr>
        <p:spPr bwMode="auto">
          <a:xfrm>
            <a:off x="1709738" y="1303338"/>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17423" name="Group 60"/>
          <p:cNvGrpSpPr>
            <a:grpSpLocks/>
          </p:cNvGrpSpPr>
          <p:nvPr>
            <p:custDataLst>
              <p:tags r:id="rId15"/>
            </p:custDataLst>
          </p:nvPr>
        </p:nvGrpSpPr>
        <p:grpSpPr bwMode="auto">
          <a:xfrm>
            <a:off x="0" y="1106488"/>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browser</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3" name="Parallelogram 52"/>
          <p:cNvSpPr/>
          <p:nvPr>
            <p:custDataLst>
              <p:tags r:id="rId16"/>
            </p:custDataLst>
          </p:nvPr>
        </p:nvSpPr>
        <p:spPr>
          <a:xfrm>
            <a:off x="1368425" y="792163"/>
            <a:ext cx="1479550" cy="8429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communicate with 74.125.115.99 port 80</a:t>
            </a:r>
            <a:endParaRPr lang="en-US" dirty="0">
              <a:solidFill>
                <a:schemeClr val="tx1"/>
              </a:solidFill>
            </a:endParaRPr>
          </a:p>
        </p:txBody>
      </p:sp>
      <p:sp>
        <p:nvSpPr>
          <p:cNvPr id="57" name="Cloud Callout 56"/>
          <p:cNvSpPr/>
          <p:nvPr>
            <p:custDataLst>
              <p:tags r:id="rId17"/>
            </p:custDataLst>
          </p:nvPr>
        </p:nvSpPr>
        <p:spPr>
          <a:xfrm>
            <a:off x="1363663" y="355758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426" name="Rectangle 61"/>
          <p:cNvSpPr>
            <a:spLocks noChangeArrowheads="1"/>
          </p:cNvSpPr>
          <p:nvPr>
            <p:custDataLst>
              <p:tags r:id="rId18"/>
            </p:custDataLst>
          </p:nvPr>
        </p:nvSpPr>
        <p:spPr bwMode="auto">
          <a:xfrm>
            <a:off x="685641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sp>
        <p:nvSpPr>
          <p:cNvPr id="17427" name="Rectangle 68"/>
          <p:cNvSpPr>
            <a:spLocks noChangeArrowheads="1"/>
          </p:cNvSpPr>
          <p:nvPr>
            <p:custDataLst>
              <p:tags r:id="rId19"/>
            </p:custDataLst>
          </p:nvPr>
        </p:nvSpPr>
        <p:spPr bwMode="auto">
          <a:xfrm>
            <a:off x="0" y="57721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600"/>
              <a:t>An application is identified by the hosts IP addresses, transport protocol, and ports</a:t>
            </a:r>
          </a:p>
          <a:p>
            <a:pPr eaLnBrk="1" hangingPunct="1">
              <a:spcBef>
                <a:spcPct val="0"/>
              </a:spcBef>
            </a:pPr>
            <a:r>
              <a:rPr lang="en-US" altLang="en-US" sz="1600"/>
              <a:t>A TCP connection is identified by the pair of IPs, the pair of ports, and the transport protocol</a:t>
            </a:r>
          </a:p>
        </p:txBody>
      </p:sp>
      <p:sp>
        <p:nvSpPr>
          <p:cNvPr id="40" name="Rounded Rectangle 39"/>
          <p:cNvSpPr/>
          <p:nvPr>
            <p:custDataLst>
              <p:tags r:id="rId20"/>
            </p:custDataLst>
          </p:nvPr>
        </p:nvSpPr>
        <p:spPr>
          <a:xfrm>
            <a:off x="5146675" y="1993900"/>
            <a:ext cx="1528763" cy="7715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100" dirty="0" err="1">
                <a:solidFill>
                  <a:schemeClr val="tx1"/>
                </a:solidFill>
              </a:rPr>
              <a:t>Dest</a:t>
            </a:r>
            <a:r>
              <a:rPr lang="en-US" sz="1100" dirty="0">
                <a:solidFill>
                  <a:schemeClr val="tx1"/>
                </a:solidFill>
              </a:rPr>
              <a:t> IP: 128.174.13.63</a:t>
            </a:r>
          </a:p>
          <a:p>
            <a:pPr eaLnBrk="1" hangingPunct="1">
              <a:lnSpc>
                <a:spcPts val="1100"/>
              </a:lnSpc>
              <a:defRPr/>
            </a:pPr>
            <a:r>
              <a:rPr lang="en-US" sz="1100" dirty="0">
                <a:solidFill>
                  <a:schemeClr val="tx1"/>
                </a:solidFill>
              </a:rPr>
              <a:t>Source IP: 74.125.115.99</a:t>
            </a:r>
          </a:p>
          <a:p>
            <a:pPr eaLnBrk="1" hangingPunct="1">
              <a:lnSpc>
                <a:spcPts val="1100"/>
              </a:lnSpc>
              <a:defRPr/>
            </a:pPr>
            <a:r>
              <a:rPr lang="en-US" sz="1100" dirty="0" err="1">
                <a:solidFill>
                  <a:schemeClr val="tx1"/>
                </a:solidFill>
              </a:rPr>
              <a:t>Dest</a:t>
            </a:r>
            <a:r>
              <a:rPr lang="en-US" sz="1100" dirty="0">
                <a:solidFill>
                  <a:schemeClr val="tx1"/>
                </a:solidFill>
              </a:rPr>
              <a:t> port: 23421</a:t>
            </a:r>
          </a:p>
          <a:p>
            <a:pPr eaLnBrk="1" hangingPunct="1">
              <a:lnSpc>
                <a:spcPts val="1100"/>
              </a:lnSpc>
              <a:defRPr/>
            </a:pPr>
            <a:r>
              <a:rPr lang="en-US" sz="1100" dirty="0">
                <a:solidFill>
                  <a:schemeClr val="tx1"/>
                </a:solidFill>
              </a:rPr>
              <a:t>Source port:80</a:t>
            </a:r>
          </a:p>
        </p:txBody>
      </p:sp>
      <p:grpSp>
        <p:nvGrpSpPr>
          <p:cNvPr id="4" name="Group 58"/>
          <p:cNvGrpSpPr>
            <a:grpSpLocks/>
          </p:cNvGrpSpPr>
          <p:nvPr>
            <p:custDataLst>
              <p:tags r:id="rId21"/>
            </p:custDataLst>
          </p:nvPr>
        </p:nvGrpSpPr>
        <p:grpSpPr bwMode="auto">
          <a:xfrm>
            <a:off x="1108075" y="1908175"/>
            <a:ext cx="677863" cy="306388"/>
            <a:chOff x="1107287" y="1907394"/>
            <a:chExt cx="678669" cy="307169"/>
          </a:xfrm>
        </p:grpSpPr>
        <p:cxnSp>
          <p:nvCxnSpPr>
            <p:cNvPr id="42" name="Straight Connector 41"/>
            <p:cNvCxnSpPr/>
            <p:nvPr/>
          </p:nvCxnSpPr>
          <p:spPr>
            <a:xfrm flipV="1">
              <a:off x="1107287" y="2211380"/>
              <a:ext cx="678669" cy="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431" name="TextBox 39"/>
            <p:cNvSpPr txBox="1">
              <a:spLocks noChangeArrowheads="1"/>
            </p:cNvSpPr>
            <p:nvPr/>
          </p:nvSpPr>
          <p:spPr bwMode="auto">
            <a:xfrm>
              <a:off x="1107287" y="1907394"/>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Tree>
    <p:custDataLst>
      <p:tags r:id="rId1"/>
    </p:custDataLst>
    <p:extLst>
      <p:ext uri="{BB962C8B-B14F-4D97-AF65-F5344CB8AC3E}">
        <p14:creationId xmlns:p14="http://schemas.microsoft.com/office/powerpoint/2010/main" val="836382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053 -1.71217E-7 C 0.00105 0.02036 0.00122 0.04026 0.00348 0.06039 C 0.00469 0.10412 0.00504 0.13697 0.00417 0.18487 C 0.004 0.19181 0.00139 0.20014 -0.00173 0.205 C -0.00451 0.21657 -0.01388 0.23299 -0.02204 0.23623 C -0.02691 0.24132 -0.03142 0.24341 -0.03715 0.24526 C -0.04097 0.24942 -0.04687 0.24942 -0.05138 0.25081 C -0.07534 0.25821 -0.08993 0.2559 -0.11892 0.25636 C -0.13993 0.25891 -0.15885 0.27395 -0.17968 0.27765 C -0.19548 0.28367 -0.21215 0.28066 -0.22777 0.27557 C -0.23333 0.27372 -0.23871 0.27187 -0.24444 0.26978 C -0.24652 0.26886 -0.25104 0.2677 -0.25104 0.26793 C -0.25468 0.26377 -0.25729 0.2633 -0.26163 0.26215 C -0.26527 0.25868 -0.26944 0.25636 -0.27361 0.25428 C -0.27691 0.24919 -0.28541 0.24271 -0.2901 0.24086 C -0.29774 0.23184 -0.30659 0.22628 -0.31336 0.2161 C -0.31562 0.21286 -0.31684 0.20824 -0.31875 0.205 C -0.31979 0.20315 -0.32135 0.20222 -0.32239 0.20037 C -0.32621 0.19412 -0.32916 0.18649 -0.33298 0.18024 C -0.33541 0.17608 -0.33715 0.17492 -0.33906 0.17029 C -0.34218 0.16289 -0.34513 0.15525 -0.34947 0.14901 C -0.35034 0.14368 -0.35329 0.13744 -0.35538 0.13327 C -0.35677 0.13073 -0.35798 0.12795 -0.3592 0.12541 C -0.35972 0.12425 -0.36076 0.12217 -0.36076 0.1224 C -0.3618 0.11569 -0.36423 0.1106 -0.36527 0.10412 C -0.36545 0.10227 -0.36562 0.10042 -0.36597 0.09857 C -0.36649 0.09625 -0.36753 0.09186 -0.36753 0.09209 C -0.36979 0.04998 -0.36892 0.03401 -0.36892 -0.02476 " pathEditMode="relative" rAng="0" ptsTypes="fffffffffffffffffffffffffffA">
                                      <p:cBhvr>
                                        <p:cTn id="6" dur="2000" fill="hold"/>
                                        <p:tgtEl>
                                          <p:spTgt spid="40"/>
                                        </p:tgtEl>
                                        <p:attrNameLst>
                                          <p:attrName>ppt_x</p:attrName>
                                          <p:attrName>ppt_y</p:attrName>
                                        </p:attrNameLst>
                                      </p:cBhvr>
                                      <p:rCtr x="-18299" y="12934"/>
                                    </p:animMotion>
                                  </p:childTnLst>
                                </p:cTn>
                              </p:par>
                            </p:childTnLst>
                          </p:cTn>
                        </p:par>
                        <p:par>
                          <p:cTn id="7" fill="hold" nodeType="afterGroup">
                            <p:stCondLst>
                              <p:cond delay="20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TCP timers</a:t>
            </a:r>
            <a:endParaRPr lang="en-US" dirty="0"/>
          </a:p>
        </p:txBody>
      </p:sp>
      <p:sp>
        <p:nvSpPr>
          <p:cNvPr id="7" name="Content Placeholder 6"/>
          <p:cNvSpPr>
            <a:spLocks noGrp="1"/>
          </p:cNvSpPr>
          <p:nvPr>
            <p:ph type="body" idx="1"/>
          </p:nvPr>
        </p:nvSpPr>
        <p:spPr>
          <a:xfrm>
            <a:off x="462455" y="2870707"/>
            <a:ext cx="8229600" cy="3989040"/>
          </a:xfrm>
        </p:spPr>
        <p:txBody>
          <a:bodyPr>
            <a:normAutofit/>
          </a:bodyPr>
          <a:lstStyle/>
          <a:p>
            <a:r>
              <a:rPr lang="en-US" sz="2400" dirty="0" smtClean="0"/>
              <a:t> </a:t>
            </a:r>
            <a:r>
              <a:rPr lang="en-US" sz="2400" b="1" dirty="0" smtClean="0"/>
              <a:t>TIME-WAIT</a:t>
            </a:r>
            <a:r>
              <a:rPr lang="en-US" sz="2400" dirty="0" smtClean="0"/>
              <a:t> timer used during connection termination = 2MSL</a:t>
            </a:r>
          </a:p>
          <a:p>
            <a:r>
              <a:rPr lang="en-US" sz="2400" b="1" dirty="0" smtClean="0"/>
              <a:t>Keepalive timer</a:t>
            </a:r>
            <a:r>
              <a:rPr lang="en-US" sz="2400" dirty="0" smtClean="0"/>
              <a:t>: prevent long idle connection btw 2 TCPs. Usually 2 hours. Then sends probe segment. After 10 probes terminates the connection.</a:t>
            </a:r>
          </a:p>
          <a:p>
            <a:r>
              <a:rPr lang="en-US" sz="2400" b="1" dirty="0" smtClean="0"/>
              <a:t>Persistence timer</a:t>
            </a:r>
            <a:r>
              <a:rPr lang="en-US" sz="2400" dirty="0" smtClean="0"/>
              <a:t>: deals with </a:t>
            </a:r>
            <a:r>
              <a:rPr lang="en-US" sz="2400" b="1" dirty="0" smtClean="0"/>
              <a:t>deadlock</a:t>
            </a:r>
            <a:r>
              <a:rPr lang="en-US" sz="2400" dirty="0" smtClean="0"/>
              <a:t> created by Lost ACK. When persistence timer goes off send probe segment, contains only 1 byte. If not answered double the timer until threshold reaches (usually 60s). Then sends one probe every 60s until window reopened</a:t>
            </a:r>
            <a:endParaRPr lang="en-US" sz="2400" dirty="0"/>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99</a:t>
            </a:fld>
            <a:endParaRPr lang="en-US">
              <a:solidFill>
                <a:srgbClr val="000000"/>
              </a:solidFill>
            </a:endParaRPr>
          </a:p>
        </p:txBody>
      </p:sp>
      <p:pic>
        <p:nvPicPr>
          <p:cNvPr id="8" name="Picture 10"/>
          <p:cNvPicPr>
            <a:picLocks noChangeAspect="1" noChangeArrowheads="1"/>
          </p:cNvPicPr>
          <p:nvPr/>
        </p:nvPicPr>
        <p:blipFill>
          <a:blip r:embed="rId3" cstate="print"/>
          <a:stretch>
            <a:fillRect/>
          </a:stretch>
        </p:blipFill>
        <p:spPr bwMode="auto">
          <a:xfrm>
            <a:off x="611560" y="1435666"/>
            <a:ext cx="7772400" cy="1521860"/>
          </a:xfrm>
          <a:prstGeom prst="rect">
            <a:avLst/>
          </a:prstGeom>
          <a:noFill/>
          <a:ln w="9525">
            <a:noFill/>
            <a:miter lim="800000"/>
            <a:headEnd/>
            <a:tailEnd/>
          </a:ln>
          <a:effectLst/>
        </p:spPr>
      </p:pic>
    </p:spTree>
    <p:extLst>
      <p:ext uri="{BB962C8B-B14F-4D97-AF65-F5344CB8AC3E}">
        <p14:creationId xmlns:p14="http://schemas.microsoft.com/office/powerpoint/2010/main" val="25634121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Grp="1" noChangeArrowheads="1"/>
          </p:cNvSpPr>
          <p:nvPr>
            <p:ph type="title"/>
          </p:nvPr>
        </p:nvSpPr>
        <p:spPr/>
        <p:txBody>
          <a:bodyPr>
            <a:normAutofit/>
          </a:bodyPr>
          <a:lstStyle/>
          <a:p>
            <a:r>
              <a:rPr lang="en-US" sz="3200" dirty="0" smtClean="0"/>
              <a:t>How to set the retransmission timer ?</a:t>
            </a:r>
          </a:p>
        </p:txBody>
      </p:sp>
      <p:sp>
        <p:nvSpPr>
          <p:cNvPr id="105477" name="Rectangle 3"/>
          <p:cNvSpPr>
            <a:spLocks noGrp="1" noChangeArrowheads="1"/>
          </p:cNvSpPr>
          <p:nvPr>
            <p:ph type="body" idx="1"/>
          </p:nvPr>
        </p:nvSpPr>
        <p:spPr/>
        <p:txBody>
          <a:bodyPr/>
          <a:lstStyle/>
          <a:p>
            <a:pPr>
              <a:tabLst>
                <a:tab pos="4627563" algn="l"/>
                <a:tab pos="5661025" algn="l"/>
              </a:tabLst>
            </a:pPr>
            <a:r>
              <a:rPr lang="en-US" sz="2400" b="1" smtClean="0">
                <a:solidFill>
                  <a:srgbClr val="FF0000"/>
                </a:solidFill>
              </a:rPr>
              <a:t>Retransmission Timer:</a:t>
            </a:r>
          </a:p>
          <a:p>
            <a:pPr lvl="1">
              <a:tabLst>
                <a:tab pos="4627563" algn="l"/>
                <a:tab pos="5661025" algn="l"/>
              </a:tabLst>
            </a:pPr>
            <a:r>
              <a:rPr lang="en-US" sz="2000" smtClean="0"/>
              <a:t>The setting of the retransmission timer is </a:t>
            </a:r>
            <a:r>
              <a:rPr lang="en-US" sz="2000" u="sng" smtClean="0"/>
              <a:t>crucial</a:t>
            </a:r>
            <a:r>
              <a:rPr lang="en-US" sz="2000" smtClean="0"/>
              <a:t> for good performance of TCP</a:t>
            </a:r>
          </a:p>
          <a:p>
            <a:pPr lvl="1">
              <a:tabLst>
                <a:tab pos="4627563" algn="l"/>
                <a:tab pos="5661025" algn="l"/>
              </a:tabLst>
            </a:pPr>
            <a:r>
              <a:rPr lang="en-US" sz="2000" smtClean="0">
                <a:solidFill>
                  <a:srgbClr val="FF0000"/>
                </a:solidFill>
              </a:rPr>
              <a:t>Timeout value too small</a:t>
            </a:r>
            <a:r>
              <a:rPr lang="en-US" sz="2000" smtClean="0"/>
              <a:t> </a:t>
            </a:r>
            <a:r>
              <a:rPr lang="en-US" sz="2000" smtClean="0">
                <a:sym typeface="Wingdings" pitchFamily="2" charset="2"/>
              </a:rPr>
              <a:t></a:t>
            </a:r>
            <a:r>
              <a:rPr lang="en-US" sz="2000" smtClean="0"/>
              <a:t> 	results in unnecessary 	retransmissions</a:t>
            </a:r>
          </a:p>
          <a:p>
            <a:pPr lvl="1">
              <a:tabLst>
                <a:tab pos="4627563" algn="l"/>
                <a:tab pos="5661025" algn="l"/>
              </a:tabLst>
            </a:pPr>
            <a:r>
              <a:rPr lang="en-US" sz="2000" smtClean="0">
                <a:solidFill>
                  <a:srgbClr val="FF0000"/>
                </a:solidFill>
              </a:rPr>
              <a:t>Timeout value too large</a:t>
            </a:r>
            <a:r>
              <a:rPr lang="en-US" sz="2000" smtClean="0"/>
              <a:t> </a:t>
            </a:r>
            <a:r>
              <a:rPr lang="en-US" sz="2000" smtClean="0">
                <a:sym typeface="Wingdings" pitchFamily="2" charset="2"/>
              </a:rPr>
              <a:t></a:t>
            </a:r>
            <a:r>
              <a:rPr lang="en-US" sz="2000" smtClean="0"/>
              <a:t> 	long waiting time before 	a retransmission can be 	issued</a:t>
            </a:r>
          </a:p>
          <a:p>
            <a:pPr lvl="1">
              <a:tabLst>
                <a:tab pos="4627563" algn="l"/>
                <a:tab pos="5661025" algn="l"/>
              </a:tabLst>
            </a:pPr>
            <a:endParaRPr lang="en-US" sz="2000" smtClean="0"/>
          </a:p>
          <a:p>
            <a:pPr lvl="1">
              <a:tabLst>
                <a:tab pos="4627563" algn="l"/>
                <a:tab pos="5661025" algn="l"/>
              </a:tabLst>
            </a:pPr>
            <a:r>
              <a:rPr lang="en-US" sz="2000" smtClean="0"/>
              <a:t>A problem is that the delays in the network are not fixed</a:t>
            </a:r>
          </a:p>
          <a:p>
            <a:pPr lvl="1">
              <a:tabLst>
                <a:tab pos="4627563" algn="l"/>
                <a:tab pos="5661025" algn="l"/>
              </a:tabLst>
            </a:pPr>
            <a:r>
              <a:rPr lang="en-US" sz="2000" smtClean="0"/>
              <a:t>Therefore, the retransmission timers must be adaptive</a:t>
            </a:r>
          </a:p>
        </p:txBody>
      </p:sp>
      <p:sp>
        <p:nvSpPr>
          <p:cNvPr id="105474"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100</a:t>
            </a:fld>
            <a:endParaRPr lang="en-US">
              <a:solidFill>
                <a:srgbClr val="000000"/>
              </a:solidFill>
            </a:endParaRPr>
          </a:p>
        </p:txBody>
      </p:sp>
    </p:spTree>
    <p:extLst>
      <p:ext uri="{BB962C8B-B14F-4D97-AF65-F5344CB8AC3E}">
        <p14:creationId xmlns:p14="http://schemas.microsoft.com/office/powerpoint/2010/main" val="29653833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sz="3600" smtClean="0"/>
              <a:t>Setting the value of RTO: </a:t>
            </a:r>
          </a:p>
        </p:txBody>
      </p:sp>
      <p:sp>
        <p:nvSpPr>
          <p:cNvPr id="20486" name="Rectangle 3"/>
          <p:cNvSpPr>
            <a:spLocks noGrp="1" noChangeArrowheads="1"/>
          </p:cNvSpPr>
          <p:nvPr>
            <p:ph type="body" idx="1"/>
          </p:nvPr>
        </p:nvSpPr>
        <p:spPr/>
        <p:txBody>
          <a:bodyPr/>
          <a:lstStyle/>
          <a:p>
            <a:r>
              <a:rPr lang="en-US" sz="2400" smtClean="0"/>
              <a:t>The RTO value is set based on round-trip time (RTT) measurements that each TCP performs</a:t>
            </a:r>
          </a:p>
        </p:txBody>
      </p:sp>
      <p:sp>
        <p:nvSpPr>
          <p:cNvPr id="20483"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101</a:t>
            </a:fld>
            <a:endParaRPr lang="en-US">
              <a:solidFill>
                <a:srgbClr val="000000"/>
              </a:solidFill>
            </a:endParaRPr>
          </a:p>
        </p:txBody>
      </p:sp>
      <p:graphicFrame>
        <p:nvGraphicFramePr>
          <p:cNvPr id="20482" name="Object 4"/>
          <p:cNvGraphicFramePr>
            <a:graphicFrameLocks noChangeAspect="1"/>
          </p:cNvGraphicFramePr>
          <p:nvPr/>
        </p:nvGraphicFramePr>
        <p:xfrm>
          <a:off x="4265613" y="2714625"/>
          <a:ext cx="4686300" cy="3446463"/>
        </p:xfrm>
        <a:graphic>
          <a:graphicData uri="http://schemas.openxmlformats.org/presentationml/2006/ole">
            <mc:AlternateContent xmlns:mc="http://schemas.openxmlformats.org/markup-compatibility/2006">
              <mc:Choice xmlns:v="urn:schemas-microsoft-com:vml" Requires="v">
                <p:oleObj spid="_x0000_s160784" name="VISIO" r:id="rId4" imgW="7308360" imgH="5595120" progId="">
                  <p:embed/>
                </p:oleObj>
              </mc:Choice>
              <mc:Fallback>
                <p:oleObj name="VISIO" r:id="rId4" imgW="7308360" imgH="5595120" progId="">
                  <p:embed/>
                  <p:pic>
                    <p:nvPicPr>
                      <p:cNvPr id="2048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5613" y="2714625"/>
                        <a:ext cx="4686300" cy="3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Rectangle 5"/>
          <p:cNvSpPr>
            <a:spLocks noChangeArrowheads="1"/>
          </p:cNvSpPr>
          <p:nvPr/>
        </p:nvSpPr>
        <p:spPr bwMode="auto">
          <a:xfrm>
            <a:off x="228600" y="2362200"/>
            <a:ext cx="4038600" cy="4114800"/>
          </a:xfrm>
          <a:prstGeom prst="rect">
            <a:avLst/>
          </a:prstGeom>
          <a:noFill/>
          <a:ln w="9525">
            <a:noFill/>
            <a:miter lim="800000"/>
            <a:headEnd/>
            <a:tailEnd/>
          </a:ln>
        </p:spPr>
        <p:txBody>
          <a:bodyPr lIns="91433" tIns="45717" rIns="91433" bIns="45717"/>
          <a:lstStyle/>
          <a:p>
            <a:pPr eaLnBrk="0" fontAlgn="base" hangingPunct="0">
              <a:spcBef>
                <a:spcPct val="0"/>
              </a:spcBef>
              <a:spcAft>
                <a:spcPct val="0"/>
              </a:spcAft>
              <a:buFontTx/>
              <a:buChar char="•"/>
            </a:pPr>
            <a:r>
              <a:rPr lang="en-US" sz="2000">
                <a:solidFill>
                  <a:srgbClr val="000000"/>
                </a:solidFill>
                <a:latin typeface="Arial" pitchFamily="34" charset="0"/>
              </a:rPr>
              <a:t> Each TCP connection measures the time difference between the transmission of a segment and the receipt of the corresponding ACK</a:t>
            </a:r>
          </a:p>
          <a:p>
            <a:pPr eaLnBrk="0" fontAlgn="base" hangingPunct="0">
              <a:spcBef>
                <a:spcPct val="0"/>
              </a:spcBef>
              <a:spcAft>
                <a:spcPct val="0"/>
              </a:spcAft>
              <a:buFontTx/>
              <a:buChar char="•"/>
            </a:pPr>
            <a:endParaRPr lang="en-US" sz="2000">
              <a:solidFill>
                <a:srgbClr val="000000"/>
              </a:solidFill>
              <a:latin typeface="Arial" pitchFamily="34" charset="0"/>
            </a:endParaRPr>
          </a:p>
          <a:p>
            <a:pPr eaLnBrk="0" fontAlgn="base" hangingPunct="0">
              <a:spcBef>
                <a:spcPct val="0"/>
              </a:spcBef>
              <a:spcAft>
                <a:spcPct val="0"/>
              </a:spcAft>
              <a:buFontTx/>
              <a:buChar char="•"/>
            </a:pPr>
            <a:r>
              <a:rPr lang="en-US" sz="2000">
                <a:solidFill>
                  <a:srgbClr val="000000"/>
                </a:solidFill>
                <a:latin typeface="Arial" pitchFamily="34" charset="0"/>
              </a:rPr>
              <a:t> There is only one measurement ongoing at any time (i.e., measurements do not overlap)</a:t>
            </a:r>
          </a:p>
          <a:p>
            <a:pPr eaLnBrk="0" fontAlgn="base" hangingPunct="0">
              <a:spcBef>
                <a:spcPct val="0"/>
              </a:spcBef>
              <a:spcAft>
                <a:spcPct val="0"/>
              </a:spcAft>
              <a:buFontTx/>
              <a:buChar char="•"/>
            </a:pPr>
            <a:endParaRPr lang="en-US" sz="2000">
              <a:solidFill>
                <a:srgbClr val="000000"/>
              </a:solidFill>
              <a:latin typeface="Arial" pitchFamily="34" charset="0"/>
            </a:endParaRPr>
          </a:p>
          <a:p>
            <a:pPr eaLnBrk="0" fontAlgn="base" hangingPunct="0">
              <a:spcBef>
                <a:spcPct val="0"/>
              </a:spcBef>
              <a:spcAft>
                <a:spcPct val="0"/>
              </a:spcAft>
              <a:buFontTx/>
              <a:buChar char="•"/>
            </a:pPr>
            <a:r>
              <a:rPr lang="en-US" sz="2000">
                <a:solidFill>
                  <a:srgbClr val="000000"/>
                </a:solidFill>
                <a:latin typeface="Arial" pitchFamily="34" charset="0"/>
              </a:rPr>
              <a:t> Figure on the right shows three  RTT measurements</a:t>
            </a:r>
          </a:p>
        </p:txBody>
      </p:sp>
    </p:spTree>
    <p:extLst>
      <p:ext uri="{BB962C8B-B14F-4D97-AF65-F5344CB8AC3E}">
        <p14:creationId xmlns:p14="http://schemas.microsoft.com/office/powerpoint/2010/main" val="41566476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1026"/>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timeout</a:t>
            </a:r>
          </a:p>
        </p:txBody>
      </p:sp>
      <p:sp>
        <p:nvSpPr>
          <p:cNvPr id="62470" name="Rectangle 1027"/>
          <p:cNvSpPr>
            <a:spLocks noGrp="1" noChangeArrowheads="1"/>
          </p:cNvSpPr>
          <p:nvPr>
            <p:ph type="body" idx="1"/>
          </p:nvPr>
        </p:nvSpPr>
        <p:spPr>
          <a:xfrm>
            <a:off x="457200" y="1600200"/>
            <a:ext cx="4186808" cy="892696"/>
          </a:xfrm>
        </p:spPr>
        <p:txBody>
          <a:bodyPr/>
          <a:lstStyle/>
          <a:p>
            <a:pPr>
              <a:buFont typeface="Wingdings" charset="0"/>
              <a:buNone/>
              <a:defRPr/>
            </a:pPr>
            <a:r>
              <a:rPr lang="en-US" sz="2400" dirty="0" smtClean="0">
                <a:ea typeface="ＭＳ Ｐゴシック" charset="0"/>
                <a:cs typeface="+mn-cs"/>
              </a:rPr>
              <a:t>Q: How </a:t>
            </a:r>
            <a:r>
              <a:rPr lang="en-US" sz="2400" dirty="0">
                <a:ea typeface="ＭＳ Ｐゴシック" charset="0"/>
                <a:cs typeface="+mn-cs"/>
              </a:rPr>
              <a:t>to set TCP timeout </a:t>
            </a:r>
            <a:r>
              <a:rPr lang="en-US" sz="2400" dirty="0" smtClean="0">
                <a:ea typeface="ＭＳ Ｐゴシック" charset="0"/>
                <a:cs typeface="+mn-cs"/>
              </a:rPr>
              <a:t>value?</a:t>
            </a:r>
            <a:endParaRPr lang="en-US" sz="2400" dirty="0">
              <a:ea typeface="ＭＳ Ｐゴシック" charset="0"/>
              <a:cs typeface="+mn-cs"/>
            </a:endParaRPr>
          </a:p>
        </p:txBody>
      </p:sp>
      <p:sp>
        <p:nvSpPr>
          <p:cNvPr id="62471" name="Rectangle 1028"/>
          <p:cNvSpPr>
            <a:spLocks noGrp="1" noChangeArrowheads="1"/>
          </p:cNvSpPr>
          <p:nvPr>
            <p:ph type="body" sz="half" idx="4294967295"/>
          </p:nvPr>
        </p:nvSpPr>
        <p:spPr>
          <a:xfrm>
            <a:off x="5054385" y="1562059"/>
            <a:ext cx="4059237" cy="934988"/>
          </a:xfrm>
        </p:spPr>
        <p:txBody>
          <a:bodyPr/>
          <a:lstStyle/>
          <a:p>
            <a:pPr>
              <a:buFont typeface="Wingdings" pitchFamily="2" charset="2"/>
              <a:buNone/>
              <a:defRPr/>
            </a:pPr>
            <a:r>
              <a:rPr lang="en-US" sz="2400" dirty="0" smtClean="0"/>
              <a:t>RTT… I know how to calculate but estimate RTT?</a:t>
            </a:r>
          </a:p>
        </p:txBody>
      </p:sp>
      <p:sp>
        <p:nvSpPr>
          <p:cNvPr id="2" name="מלבן 1"/>
          <p:cNvSpPr/>
          <p:nvPr/>
        </p:nvSpPr>
        <p:spPr>
          <a:xfrm>
            <a:off x="482385" y="2675459"/>
            <a:ext cx="4572000" cy="461665"/>
          </a:xfrm>
          <a:prstGeom prst="rect">
            <a:avLst/>
          </a:prstGeom>
        </p:spPr>
        <p:txBody>
          <a:bodyPr>
            <a:spAutoFit/>
          </a:bodyPr>
          <a:lstStyle/>
          <a:p>
            <a:pPr>
              <a:defRPr/>
            </a:pPr>
            <a:r>
              <a:rPr lang="en-US" sz="2400" dirty="0" smtClean="0">
                <a:ea typeface="ＭＳ Ｐゴシック" charset="0"/>
              </a:rPr>
              <a:t>A: </a:t>
            </a:r>
            <a:r>
              <a:rPr lang="en-US" sz="2400" dirty="0">
                <a:solidFill>
                  <a:schemeClr val="dk1"/>
                </a:solidFill>
                <a:latin typeface="Georgia"/>
                <a:ea typeface="ＭＳ Ｐゴシック" charset="0"/>
                <a:cs typeface="+mn-cs"/>
                <a:sym typeface="Georgia"/>
              </a:rPr>
              <a:t>longer than RTT</a:t>
            </a:r>
          </a:p>
        </p:txBody>
      </p:sp>
      <p:sp>
        <p:nvSpPr>
          <p:cNvPr id="3" name="מלבן 2"/>
          <p:cNvSpPr/>
          <p:nvPr/>
        </p:nvSpPr>
        <p:spPr>
          <a:xfrm>
            <a:off x="482385" y="3712112"/>
            <a:ext cx="4572000" cy="461665"/>
          </a:xfrm>
          <a:prstGeom prst="rect">
            <a:avLst/>
          </a:prstGeom>
        </p:spPr>
        <p:txBody>
          <a:bodyPr>
            <a:spAutoFit/>
          </a:bodyPr>
          <a:lstStyle/>
          <a:p>
            <a:pPr lvl="1"/>
            <a:r>
              <a:rPr lang="en-US" sz="2400" dirty="0">
                <a:solidFill>
                  <a:schemeClr val="dk1"/>
                </a:solidFill>
                <a:latin typeface="Georgia"/>
                <a:ea typeface="ＭＳ Ｐゴシック" charset="0"/>
                <a:cs typeface="+mn-cs"/>
                <a:sym typeface="Georgia"/>
              </a:rPr>
              <a:t>but RTT </a:t>
            </a:r>
            <a:r>
              <a:rPr lang="en-US" sz="2400" dirty="0" smtClean="0">
                <a:solidFill>
                  <a:schemeClr val="dk1"/>
                </a:solidFill>
                <a:latin typeface="Georgia"/>
                <a:ea typeface="ＭＳ Ｐゴシック" charset="0"/>
                <a:cs typeface="+mn-cs"/>
                <a:sym typeface="Georgia"/>
              </a:rPr>
              <a:t>varies…..?</a:t>
            </a:r>
            <a:endParaRPr lang="en-US" sz="2400" dirty="0">
              <a:solidFill>
                <a:schemeClr val="dk1"/>
              </a:solidFill>
              <a:latin typeface="Georgia"/>
              <a:ea typeface="ＭＳ Ｐゴシック" charset="0"/>
              <a:cs typeface="+mn-cs"/>
              <a:sym typeface="Georgia"/>
            </a:endParaRPr>
          </a:p>
        </p:txBody>
      </p:sp>
      <p:sp>
        <p:nvSpPr>
          <p:cNvPr id="4" name="מלבן 3"/>
          <p:cNvSpPr/>
          <p:nvPr/>
        </p:nvSpPr>
        <p:spPr>
          <a:xfrm>
            <a:off x="512763" y="4748765"/>
            <a:ext cx="4572000" cy="1569660"/>
          </a:xfrm>
          <a:prstGeom prst="rect">
            <a:avLst/>
          </a:prstGeom>
        </p:spPr>
        <p:txBody>
          <a:bodyPr>
            <a:spAutoFit/>
          </a:bodyPr>
          <a:lstStyle/>
          <a:p>
            <a:pPr marL="342900" indent="-342900">
              <a:buFont typeface="Wingdings" panose="05000000000000000000" pitchFamily="2" charset="2"/>
              <a:buChar char="q"/>
            </a:pPr>
            <a:r>
              <a:rPr lang="en-US" sz="2400" dirty="0">
                <a:solidFill>
                  <a:schemeClr val="dk1"/>
                </a:solidFill>
                <a:latin typeface="Georgia"/>
                <a:ea typeface="ＭＳ Ｐゴシック" charset="0"/>
                <a:cs typeface="+mn-cs"/>
              </a:rPr>
              <a:t>too short: premature timeout, unnecessary </a:t>
            </a:r>
            <a:r>
              <a:rPr lang="en-US" sz="2400" dirty="0" smtClean="0">
                <a:solidFill>
                  <a:schemeClr val="dk1"/>
                </a:solidFill>
                <a:latin typeface="Georgia"/>
                <a:ea typeface="ＭＳ Ｐゴシック" charset="0"/>
                <a:cs typeface="+mn-cs"/>
              </a:rPr>
              <a:t>retransmissions</a:t>
            </a:r>
          </a:p>
          <a:p>
            <a:pPr marL="342900" indent="-342900">
              <a:buFont typeface="Wingdings" panose="05000000000000000000" pitchFamily="2" charset="2"/>
              <a:buChar char="q"/>
            </a:pPr>
            <a:r>
              <a:rPr lang="en-US" sz="2400" dirty="0" smtClean="0">
                <a:solidFill>
                  <a:schemeClr val="dk1"/>
                </a:solidFill>
                <a:latin typeface="Georgia"/>
                <a:ea typeface="ＭＳ Ｐゴシック" charset="0"/>
                <a:cs typeface="+mn-cs"/>
              </a:rPr>
              <a:t>too </a:t>
            </a:r>
            <a:r>
              <a:rPr lang="en-US" sz="2400" dirty="0">
                <a:solidFill>
                  <a:schemeClr val="dk1"/>
                </a:solidFill>
                <a:latin typeface="Georgia"/>
                <a:ea typeface="ＭＳ Ｐゴシック" charset="0"/>
                <a:cs typeface="+mn-cs"/>
              </a:rPr>
              <a:t>long: slow reaction to segment loss</a:t>
            </a:r>
          </a:p>
        </p:txBody>
      </p:sp>
      <p:sp>
        <p:nvSpPr>
          <p:cNvPr id="5" name="מלבן 4"/>
          <p:cNvSpPr/>
          <p:nvPr/>
        </p:nvSpPr>
        <p:spPr>
          <a:xfrm>
            <a:off x="5054385" y="2667571"/>
            <a:ext cx="4007227" cy="2308324"/>
          </a:xfrm>
          <a:prstGeom prst="rect">
            <a:avLst/>
          </a:prstGeom>
        </p:spPr>
        <p:txBody>
          <a:bodyPr wrap="square">
            <a:spAutoFit/>
          </a:bodyPr>
          <a:lstStyle/>
          <a:p>
            <a:pPr>
              <a:defRPr/>
            </a:pPr>
            <a:r>
              <a:rPr lang="en-US" sz="2400" b="1" dirty="0" err="1">
                <a:solidFill>
                  <a:srgbClr val="000099"/>
                </a:solidFill>
                <a:latin typeface="Courier New" pitchFamily="49" charset="0"/>
              </a:rPr>
              <a:t>SampleRTT</a:t>
            </a:r>
            <a:r>
              <a:rPr lang="en-US" sz="2400" dirty="0">
                <a:solidFill>
                  <a:srgbClr val="000099"/>
                </a:solidFill>
              </a:rPr>
              <a:t>:</a:t>
            </a:r>
            <a:r>
              <a:rPr lang="en-US" sz="2400" dirty="0"/>
              <a:t> </a:t>
            </a:r>
            <a:r>
              <a:rPr lang="en-US" sz="2400" dirty="0">
                <a:solidFill>
                  <a:schemeClr val="dk1"/>
                </a:solidFill>
                <a:latin typeface="Georgia"/>
                <a:ea typeface="Georgia"/>
                <a:cs typeface="Georgia"/>
                <a:sym typeface="Georgia"/>
              </a:rPr>
              <a:t>measured time from segment transmission until ACK receipt ignore retransmissions</a:t>
            </a:r>
            <a:r>
              <a:rPr lang="en-US" sz="2400" dirty="0" smtClean="0">
                <a:solidFill>
                  <a:schemeClr val="dk1"/>
                </a:solidFill>
                <a:latin typeface="Georgia"/>
                <a:ea typeface="Georgia"/>
                <a:cs typeface="Georgia"/>
                <a:sym typeface="Georgia"/>
              </a:rPr>
              <a:t>.</a:t>
            </a:r>
          </a:p>
          <a:p>
            <a:pPr>
              <a:defRPr/>
            </a:pPr>
            <a:r>
              <a:rPr lang="en-US" sz="2400" dirty="0" smtClean="0">
                <a:solidFill>
                  <a:schemeClr val="dk1"/>
                </a:solidFill>
                <a:latin typeface="Georgia"/>
                <a:ea typeface="Georgia"/>
                <a:cs typeface="Georgia"/>
                <a:sym typeface="Georgia"/>
              </a:rPr>
              <a:t>Good…?</a:t>
            </a:r>
            <a:endParaRPr lang="en-US" sz="2400" dirty="0">
              <a:solidFill>
                <a:schemeClr val="dk1"/>
              </a:solidFill>
              <a:latin typeface="Georgia"/>
              <a:ea typeface="Georgia"/>
              <a:cs typeface="Georgia"/>
              <a:sym typeface="Georgia"/>
            </a:endParaRPr>
          </a:p>
          <a:p>
            <a:pPr>
              <a:defRPr/>
            </a:pPr>
            <a:endParaRPr lang="en-US" sz="2400" dirty="0"/>
          </a:p>
        </p:txBody>
      </p:sp>
      <p:sp>
        <p:nvSpPr>
          <p:cNvPr id="6" name="מלבן 5"/>
          <p:cNvSpPr/>
          <p:nvPr/>
        </p:nvSpPr>
        <p:spPr>
          <a:xfrm>
            <a:off x="5069429" y="4773130"/>
            <a:ext cx="4007517" cy="1938992"/>
          </a:xfrm>
          <a:prstGeom prst="rect">
            <a:avLst/>
          </a:prstGeom>
        </p:spPr>
        <p:txBody>
          <a:bodyPr wrap="square">
            <a:spAutoFit/>
          </a:bodyPr>
          <a:lstStyle/>
          <a:p>
            <a:pPr>
              <a:defRPr/>
            </a:pPr>
            <a:r>
              <a:rPr lang="en-US" sz="2400" dirty="0" err="1">
                <a:solidFill>
                  <a:schemeClr val="dk1"/>
                </a:solidFill>
                <a:latin typeface="Georgia"/>
                <a:ea typeface="Georgia"/>
                <a:cs typeface="Georgia"/>
              </a:rPr>
              <a:t>SampleRTT</a:t>
            </a:r>
            <a:r>
              <a:rPr lang="en-US" sz="2400" dirty="0">
                <a:solidFill>
                  <a:schemeClr val="dk1"/>
                </a:solidFill>
                <a:latin typeface="Georgia"/>
                <a:ea typeface="Georgia"/>
                <a:cs typeface="Georgia"/>
              </a:rPr>
              <a:t> will vary, want estimated RTT </a:t>
            </a:r>
            <a:r>
              <a:rPr lang="ja-JP" altLang="en-US" sz="2400" dirty="0">
                <a:solidFill>
                  <a:schemeClr val="dk1"/>
                </a:solidFill>
                <a:latin typeface="Georgia"/>
                <a:ea typeface="Georgia"/>
                <a:cs typeface="Georgia"/>
              </a:rPr>
              <a:t>“</a:t>
            </a:r>
            <a:r>
              <a:rPr lang="en-US" altLang="ja-JP" sz="2400" dirty="0">
                <a:solidFill>
                  <a:schemeClr val="dk1"/>
                </a:solidFill>
                <a:latin typeface="Georgia"/>
                <a:ea typeface="Georgia"/>
                <a:cs typeface="Georgia"/>
              </a:rPr>
              <a:t>smoother</a:t>
            </a:r>
            <a:r>
              <a:rPr lang="ja-JP" altLang="en-US" sz="2400" dirty="0">
                <a:solidFill>
                  <a:schemeClr val="dk1"/>
                </a:solidFill>
                <a:latin typeface="Georgia"/>
                <a:ea typeface="Georgia"/>
                <a:cs typeface="Georgia"/>
              </a:rPr>
              <a:t>”</a:t>
            </a:r>
            <a:endParaRPr lang="en-US" altLang="ja-JP" sz="2400" dirty="0">
              <a:solidFill>
                <a:schemeClr val="dk1"/>
              </a:solidFill>
              <a:latin typeface="Georgia"/>
              <a:ea typeface="Georgia"/>
              <a:cs typeface="Georgia"/>
            </a:endParaRPr>
          </a:p>
          <a:p>
            <a:pPr lvl="1">
              <a:defRPr/>
            </a:pPr>
            <a:r>
              <a:rPr lang="en-US" sz="2400" dirty="0">
                <a:solidFill>
                  <a:schemeClr val="dk1"/>
                </a:solidFill>
                <a:latin typeface="Georgia"/>
                <a:ea typeface="Georgia"/>
                <a:cs typeface="Georgia"/>
              </a:rPr>
              <a:t>average several recent measurements, not just current </a:t>
            </a:r>
            <a:r>
              <a:rPr lang="en-US" sz="2400" dirty="0" err="1">
                <a:solidFill>
                  <a:schemeClr val="dk1"/>
                </a:solidFill>
                <a:latin typeface="Georgia"/>
                <a:ea typeface="Georgia"/>
                <a:cs typeface="Georgia"/>
              </a:rPr>
              <a:t>SampleRTT</a:t>
            </a:r>
            <a:endParaRPr lang="en-US" sz="2400" dirty="0">
              <a:solidFill>
                <a:schemeClr val="dk1"/>
              </a:solidFill>
              <a:latin typeface="Georgia"/>
              <a:ea typeface="Georgia"/>
              <a:cs typeface="Georgia"/>
            </a:endParaRPr>
          </a:p>
        </p:txBody>
      </p:sp>
    </p:spTree>
    <p:extLst>
      <p:ext uri="{BB962C8B-B14F-4D97-AF65-F5344CB8AC3E}">
        <p14:creationId xmlns:p14="http://schemas.microsoft.com/office/powerpoint/2010/main" val="214586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2471">
                                            <p:txEl>
                                              <p:pRg st="0" end="0"/>
                                            </p:txEl>
                                          </p:spTgt>
                                        </p:tgtEl>
                                        <p:attrNameLst>
                                          <p:attrName>style.visibility</p:attrName>
                                        </p:attrNameLst>
                                      </p:cBhvr>
                                      <p:to>
                                        <p:strVal val="visible"/>
                                      </p:to>
                                    </p:set>
                                    <p:animEffect transition="in" filter="fade">
                                      <p:cBhvr>
                                        <p:cTn id="23" dur="1000"/>
                                        <p:tgtEl>
                                          <p:spTgt spid="62471">
                                            <p:txEl>
                                              <p:pRg st="0" end="0"/>
                                            </p:txEl>
                                          </p:spTgt>
                                        </p:tgtEl>
                                      </p:cBhvr>
                                    </p:animEffect>
                                    <p:anim calcmode="lin" valueType="num">
                                      <p:cBhvr>
                                        <p:cTn id="24" dur="1000" fill="hold"/>
                                        <p:tgtEl>
                                          <p:spTgt spid="62471">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2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build="p"/>
      <p:bldP spid="62471" grpId="0" build="p"/>
      <p:bldP spid="2" grpId="0"/>
      <p:bldP spid="3" grpId="0"/>
      <p:bldP spid="4" grpId="0"/>
      <p:bldP spid="5" grpId="0"/>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6" name="Rectangle 11"/>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a:t>
            </a:r>
            <a:r>
              <a:rPr lang="en-US" dirty="0" smtClean="0">
                <a:ea typeface="ＭＳ Ｐゴシック" charset="0"/>
                <a:cs typeface="+mj-cs"/>
              </a:rPr>
              <a:t> - estimate timeout phase 1</a:t>
            </a:r>
            <a:endParaRPr lang="en-US" dirty="0">
              <a:ea typeface="ＭＳ Ｐゴシック" charset="0"/>
              <a:cs typeface="+mj-cs"/>
            </a:endParaRPr>
          </a:p>
        </p:txBody>
      </p:sp>
      <p:grpSp>
        <p:nvGrpSpPr>
          <p:cNvPr id="46084" name="Group 14"/>
          <p:cNvGrpSpPr>
            <a:grpSpLocks/>
          </p:cNvGrpSpPr>
          <p:nvPr/>
        </p:nvGrpSpPr>
        <p:grpSpPr bwMode="auto">
          <a:xfrm>
            <a:off x="1708150" y="2565400"/>
            <a:ext cx="6272213" cy="3900488"/>
            <a:chOff x="782" y="1865"/>
            <a:chExt cx="3951" cy="2704"/>
          </a:xfrm>
        </p:grpSpPr>
        <p:pic>
          <p:nvPicPr>
            <p:cNvPr id="4609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8" name="Rectangle 13"/>
            <p:cNvSpPr>
              <a:spLocks noChangeArrowheads="1"/>
            </p:cNvSpPr>
            <p:nvPr/>
          </p:nvSpPr>
          <p:spPr bwMode="auto">
            <a:xfrm>
              <a:off x="2070" y="1926"/>
              <a:ext cx="1404" cy="1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3493" name="Text Box 3"/>
          <p:cNvSpPr txBox="1">
            <a:spLocks noChangeArrowheads="1"/>
          </p:cNvSpPr>
          <p:nvPr/>
        </p:nvSpPr>
        <p:spPr bwMode="auto">
          <a:xfrm>
            <a:off x="517800" y="1495307"/>
            <a:ext cx="75152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b="1" dirty="0" err="1" smtClean="0">
                <a:latin typeface="Courier New" charset="0"/>
              </a:rPr>
              <a:t>EstimatedRTT</a:t>
            </a:r>
            <a:r>
              <a:rPr lang="en-US" sz="2000" b="1" dirty="0" smtClean="0">
                <a:latin typeface="Courier New" charset="0"/>
              </a:rPr>
              <a:t> = (1- </a:t>
            </a:r>
            <a:r>
              <a:rPr lang="en-US" sz="2000" b="1" dirty="0" smtClean="0">
                <a:latin typeface="Courier New" charset="0"/>
                <a:sym typeface="Symbol" charset="0"/>
              </a:rPr>
              <a:t></a:t>
            </a:r>
            <a:r>
              <a:rPr lang="en-US" sz="2000" b="1" dirty="0" smtClean="0">
                <a:latin typeface="Courier New" charset="0"/>
              </a:rPr>
              <a:t>)*</a:t>
            </a:r>
            <a:r>
              <a:rPr lang="en-US" sz="2000" b="1" dirty="0" err="1" smtClean="0">
                <a:latin typeface="Courier New" charset="0"/>
              </a:rPr>
              <a:t>EstimatedRTT</a:t>
            </a:r>
            <a:r>
              <a:rPr lang="en-US" sz="2000" b="1" dirty="0" smtClean="0">
                <a:latin typeface="Courier New" charset="0"/>
              </a:rPr>
              <a:t> + </a:t>
            </a:r>
            <a:r>
              <a:rPr lang="en-US" sz="2000" b="1" dirty="0" smtClean="0">
                <a:latin typeface="Courier New" charset="0"/>
                <a:sym typeface="Symbol" charset="0"/>
              </a:rPr>
              <a:t></a:t>
            </a:r>
            <a:r>
              <a:rPr lang="en-US" sz="2000" b="1" dirty="0" smtClean="0">
                <a:latin typeface="Courier New" charset="0"/>
              </a:rPr>
              <a:t>*</a:t>
            </a:r>
            <a:r>
              <a:rPr lang="en-US" sz="2000" b="1" dirty="0" err="1" smtClean="0">
                <a:latin typeface="Courier New" charset="0"/>
              </a:rPr>
              <a:t>SampleRTT</a:t>
            </a:r>
            <a:endParaRPr lang="en-US" sz="2000" b="1" dirty="0" smtClean="0">
              <a:latin typeface="Courier New" charset="0"/>
            </a:endParaRPr>
          </a:p>
        </p:txBody>
      </p:sp>
      <p:sp>
        <p:nvSpPr>
          <p:cNvPr id="63494" name="Rectangle 4"/>
          <p:cNvSpPr>
            <a:spLocks noChangeArrowheads="1"/>
          </p:cNvSpPr>
          <p:nvPr/>
        </p:nvSpPr>
        <p:spPr bwMode="auto">
          <a:xfrm>
            <a:off x="508000" y="1920638"/>
            <a:ext cx="70675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75000"/>
              </a:lnSpc>
              <a:spcBef>
                <a:spcPct val="20000"/>
              </a:spcBef>
              <a:buClr>
                <a:srgbClr val="000099"/>
              </a:buClr>
              <a:buSzPct val="65000"/>
              <a:buFont typeface="Wingdings" panose="05000000000000000000" pitchFamily="2" charset="2"/>
              <a:buChar char="q"/>
              <a:defRPr/>
            </a:pPr>
            <a:r>
              <a:rPr lang="en-US" sz="2400" dirty="0">
                <a:latin typeface="Gill Sans MT" charset="0"/>
                <a:ea typeface="ＭＳ Ｐゴシック" charset="0"/>
              </a:rPr>
              <a:t>exponential weighted moving average</a:t>
            </a:r>
          </a:p>
          <a:p>
            <a:pPr marL="342900" indent="-342900">
              <a:lnSpc>
                <a:spcPct val="75000"/>
              </a:lnSpc>
              <a:spcBef>
                <a:spcPct val="20000"/>
              </a:spcBef>
              <a:buClr>
                <a:srgbClr val="000099"/>
              </a:buClr>
              <a:buSzPct val="65000"/>
              <a:buFont typeface="Wingdings" panose="05000000000000000000" pitchFamily="2" charset="2"/>
              <a:buChar char="q"/>
              <a:defRPr/>
            </a:pPr>
            <a:r>
              <a:rPr lang="en-US" sz="2400" dirty="0">
                <a:latin typeface="Gill Sans MT" charset="0"/>
                <a:ea typeface="ＭＳ Ｐゴシック" charset="0"/>
              </a:rPr>
              <a:t>influence of past sample decreases exponentially fast</a:t>
            </a:r>
          </a:p>
          <a:p>
            <a:pPr marL="342900" indent="-342900">
              <a:lnSpc>
                <a:spcPct val="75000"/>
              </a:lnSpc>
              <a:spcBef>
                <a:spcPct val="20000"/>
              </a:spcBef>
              <a:buClr>
                <a:srgbClr val="000099"/>
              </a:buClr>
              <a:buSzPct val="65000"/>
              <a:buFont typeface="Wingdings" panose="05000000000000000000" pitchFamily="2" charset="2"/>
              <a:buChar char="q"/>
              <a:defRPr/>
            </a:pPr>
            <a:r>
              <a:rPr lang="en-US" sz="2400" dirty="0">
                <a:latin typeface="Gill Sans MT" charset="0"/>
                <a:ea typeface="ＭＳ Ｐゴシック" charset="0"/>
              </a:rPr>
              <a:t>typical value: </a:t>
            </a:r>
            <a:r>
              <a:rPr lang="en-US" sz="2400" b="1" dirty="0">
                <a:latin typeface="Courier New" charset="0"/>
                <a:ea typeface="ＭＳ Ｐゴシック" charset="0"/>
                <a:sym typeface="Symbol" charset="0"/>
              </a:rPr>
              <a:t> =</a:t>
            </a:r>
            <a:r>
              <a:rPr lang="en-US" sz="2400" dirty="0">
                <a:latin typeface="Gill Sans MT" charset="0"/>
                <a:ea typeface="ＭＳ Ｐゴシック" charset="0"/>
              </a:rPr>
              <a:t> 0.125</a:t>
            </a:r>
          </a:p>
        </p:txBody>
      </p:sp>
      <p:sp>
        <p:nvSpPr>
          <p:cNvPr id="63497" name="Text Box 18"/>
          <p:cNvSpPr txBox="1">
            <a:spLocks noChangeArrowheads="1"/>
          </p:cNvSpPr>
          <p:nvPr/>
        </p:nvSpPr>
        <p:spPr bwMode="auto">
          <a:xfrm rot="10800000">
            <a:off x="1531938" y="3535363"/>
            <a:ext cx="428625" cy="1747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RTT (milliseconds)</a:t>
            </a:r>
          </a:p>
        </p:txBody>
      </p:sp>
      <p:sp>
        <p:nvSpPr>
          <p:cNvPr id="63498" name="Text Box 19"/>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RTT:</a:t>
            </a:r>
            <a:r>
              <a:rPr lang="en-US" sz="1400" smtClean="0">
                <a:solidFill>
                  <a:schemeClr val="bg1"/>
                </a:solidFill>
                <a:latin typeface="Arial" charset="0"/>
              </a:rPr>
              <a:t> </a:t>
            </a:r>
            <a:r>
              <a:rPr lang="en-US" sz="1400" smtClean="0">
                <a:latin typeface="Arial" charset="0"/>
              </a:rPr>
              <a:t>gaia.cs.umass.edu</a:t>
            </a:r>
            <a:r>
              <a:rPr lang="en-US" sz="1400" smtClean="0">
                <a:solidFill>
                  <a:schemeClr val="bg1"/>
                </a:solidFill>
                <a:latin typeface="Arial" charset="0"/>
              </a:rPr>
              <a:t> </a:t>
            </a:r>
            <a:r>
              <a:rPr lang="en-US" sz="1400" smtClean="0">
                <a:latin typeface="Arial" charset="0"/>
              </a:rPr>
              <a:t>to</a:t>
            </a:r>
            <a:r>
              <a:rPr lang="en-US" sz="1400" smtClean="0">
                <a:solidFill>
                  <a:schemeClr val="bg1"/>
                </a:solidFill>
                <a:latin typeface="Arial" charset="0"/>
              </a:rPr>
              <a:t> </a:t>
            </a:r>
            <a:r>
              <a:rPr lang="en-US" sz="1400" smtClean="0">
                <a:latin typeface="Arial" charset="0"/>
              </a:rPr>
              <a:t>fantasia.eurecom.fr</a:t>
            </a:r>
          </a:p>
        </p:txBody>
      </p:sp>
      <p:sp>
        <p:nvSpPr>
          <p:cNvPr id="63499" name="Text Box 20"/>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sampleRTT</a:t>
            </a:r>
          </a:p>
        </p:txBody>
      </p:sp>
      <p:sp>
        <p:nvSpPr>
          <p:cNvPr id="63500" name="Text Box 21"/>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EstimatedRTT</a:t>
            </a:r>
          </a:p>
        </p:txBody>
      </p:sp>
      <p:sp>
        <p:nvSpPr>
          <p:cNvPr id="63501" name="AutoShape 22"/>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3502" name="AutoShape 23"/>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3503" name="Rectangle 24"/>
          <p:cNvSpPr>
            <a:spLocks noChangeArrowheads="1"/>
          </p:cNvSpPr>
          <p:nvPr/>
        </p:nvSpPr>
        <p:spPr bwMode="auto">
          <a:xfrm>
            <a:off x="4108450" y="6389688"/>
            <a:ext cx="1863725" cy="468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46096" name="Group 15"/>
          <p:cNvGrpSpPr>
            <a:grpSpLocks/>
          </p:cNvGrpSpPr>
          <p:nvPr/>
        </p:nvGrpSpPr>
        <p:grpSpPr bwMode="auto">
          <a:xfrm>
            <a:off x="4041775" y="6386513"/>
            <a:ext cx="1512888" cy="336550"/>
            <a:chOff x="2343" y="3645"/>
            <a:chExt cx="953" cy="212"/>
          </a:xfrm>
        </p:grpSpPr>
        <p:sp>
          <p:nvSpPr>
            <p:cNvPr id="63505" name="Rectangle 16"/>
            <p:cNvSpPr>
              <a:spLocks noChangeArrowheads="1"/>
            </p:cNvSpPr>
            <p:nvPr/>
          </p:nvSpPr>
          <p:spPr bwMode="auto">
            <a:xfrm>
              <a:off x="2592" y="3695"/>
              <a:ext cx="527" cy="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3506" name="Text Box 17"/>
            <p:cNvSpPr txBox="1">
              <a:spLocks noChangeArrowheads="1"/>
            </p:cNvSpPr>
            <p:nvPr/>
          </p:nvSpPr>
          <p:spPr bwMode="auto">
            <a:xfrm>
              <a:off x="2343" y="3645"/>
              <a:ext cx="95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time (seconds)</a:t>
              </a:r>
            </a:p>
          </p:txBody>
        </p:sp>
      </p:grpSp>
    </p:spTree>
    <p:extLst>
      <p:ext uri="{BB962C8B-B14F-4D97-AF65-F5344CB8AC3E}">
        <p14:creationId xmlns:p14="http://schemas.microsoft.com/office/powerpoint/2010/main" val="349758562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Rectangle 11"/>
          <p:cNvSpPr>
            <a:spLocks noGrp="1" noChangeArrowheads="1"/>
          </p:cNvSpPr>
          <p:nvPr>
            <p:ph type="title"/>
          </p:nvPr>
        </p:nvSpPr>
        <p:spPr/>
        <p:txBody>
          <a:bodyPr/>
          <a:lstStyle/>
          <a:p>
            <a:pPr>
              <a:defRPr/>
            </a:pPr>
            <a:r>
              <a:rPr lang="en-US" dirty="0" smtClean="0">
                <a:ea typeface="ＭＳ Ｐゴシック" charset="0"/>
              </a:rPr>
              <a:t>TCP  - estimate timeout phase 2</a:t>
            </a:r>
            <a:endParaRPr lang="en-US" dirty="0">
              <a:ea typeface="ＭＳ Ｐゴシック" charset="0"/>
              <a:cs typeface="+mj-cs"/>
            </a:endParaRPr>
          </a:p>
        </p:txBody>
      </p:sp>
      <p:sp>
        <p:nvSpPr>
          <p:cNvPr id="64516" name="Rectangle 5"/>
          <p:cNvSpPr>
            <a:spLocks noGrp="1" noChangeArrowheads="1"/>
          </p:cNvSpPr>
          <p:nvPr>
            <p:ph type="body" idx="1"/>
          </p:nvPr>
        </p:nvSpPr>
        <p:spPr/>
        <p:txBody>
          <a:bodyPr/>
          <a:lstStyle/>
          <a:p>
            <a:pPr>
              <a:lnSpc>
                <a:spcPct val="90000"/>
              </a:lnSpc>
              <a:defRPr/>
            </a:pPr>
            <a:r>
              <a:rPr lang="en-US" dirty="0" smtClean="0">
                <a:solidFill>
                  <a:srgbClr val="000099"/>
                </a:solidFill>
              </a:rPr>
              <a:t>timeout interval:</a:t>
            </a:r>
            <a:r>
              <a:rPr lang="en-US" sz="2400" b="1" dirty="0" smtClean="0">
                <a:latin typeface="Courier New" pitchFamily="49" charset="0"/>
              </a:rPr>
              <a:t> </a:t>
            </a:r>
            <a:r>
              <a:rPr lang="en-US" sz="2400" b="1" dirty="0" err="1" smtClean="0">
                <a:latin typeface="Courier New" pitchFamily="49" charset="0"/>
              </a:rPr>
              <a:t>EstimatedRTT</a:t>
            </a:r>
            <a:r>
              <a:rPr lang="en-US" sz="2400" dirty="0" smtClean="0"/>
              <a:t> plus </a:t>
            </a:r>
            <a:r>
              <a:rPr lang="ja-JP" altLang="en-US" sz="2400" dirty="0" smtClean="0"/>
              <a:t>“</a:t>
            </a:r>
            <a:r>
              <a:rPr lang="en-US" altLang="ja-JP" sz="2400" dirty="0" smtClean="0"/>
              <a:t>safety margin</a:t>
            </a:r>
            <a:r>
              <a:rPr lang="ja-JP" altLang="en-US" sz="2400" dirty="0" smtClean="0"/>
              <a:t>”</a:t>
            </a:r>
            <a:endParaRPr lang="en-US" altLang="ja-JP" sz="2400" dirty="0" smtClean="0"/>
          </a:p>
          <a:p>
            <a:pPr lvl="1">
              <a:lnSpc>
                <a:spcPct val="90000"/>
              </a:lnSpc>
              <a:defRPr/>
            </a:pPr>
            <a:r>
              <a:rPr lang="en-US" sz="2000" dirty="0" smtClean="0"/>
              <a:t>large variation in </a:t>
            </a:r>
            <a:r>
              <a:rPr lang="en-US" sz="2000" b="1" dirty="0" err="1" smtClean="0">
                <a:latin typeface="Courier New" pitchFamily="49" charset="0"/>
              </a:rPr>
              <a:t>EstimatedRTT</a:t>
            </a:r>
            <a:r>
              <a:rPr lang="en-US" sz="2000" b="1" dirty="0" smtClean="0">
                <a:latin typeface="Courier New" pitchFamily="49" charset="0"/>
              </a:rPr>
              <a:t> -&gt;</a:t>
            </a:r>
            <a:r>
              <a:rPr lang="en-US" sz="2000" dirty="0" smtClean="0"/>
              <a:t> larger safety margin</a:t>
            </a:r>
          </a:p>
          <a:p>
            <a:pPr>
              <a:lnSpc>
                <a:spcPct val="90000"/>
              </a:lnSpc>
              <a:spcBef>
                <a:spcPct val="35000"/>
              </a:spcBef>
              <a:defRPr/>
            </a:pPr>
            <a:r>
              <a:rPr lang="en-US" sz="2400" dirty="0" smtClean="0"/>
              <a:t>estimate </a:t>
            </a:r>
            <a:r>
              <a:rPr lang="en-US" sz="2400" dirty="0" err="1" smtClean="0"/>
              <a:t>SampleRTT</a:t>
            </a:r>
            <a:r>
              <a:rPr lang="en-US" sz="2400" dirty="0" smtClean="0"/>
              <a:t> deviation from </a:t>
            </a:r>
            <a:r>
              <a:rPr lang="en-US" sz="2400" dirty="0" err="1" smtClean="0"/>
              <a:t>EstimatedRTT</a:t>
            </a:r>
            <a:r>
              <a:rPr lang="en-US" sz="2400" dirty="0" smtClean="0"/>
              <a:t>: </a:t>
            </a:r>
          </a:p>
        </p:txBody>
      </p:sp>
      <p:sp>
        <p:nvSpPr>
          <p:cNvPr id="64517" name="Text Box 7"/>
          <p:cNvSpPr txBox="1">
            <a:spLocks noChangeArrowheads="1"/>
          </p:cNvSpPr>
          <p:nvPr/>
        </p:nvSpPr>
        <p:spPr bwMode="auto">
          <a:xfrm>
            <a:off x="1169988" y="2871788"/>
            <a:ext cx="69754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b="1" smtClean="0">
                <a:latin typeface="Courier New" charset="0"/>
              </a:rPr>
              <a:t>DevRTT = (1-</a:t>
            </a:r>
            <a:r>
              <a:rPr lang="en-US" sz="2000" b="1" smtClean="0">
                <a:latin typeface="Courier New" charset="0"/>
                <a:sym typeface="Symbol" charset="0"/>
              </a:rPr>
              <a:t></a:t>
            </a:r>
            <a:r>
              <a:rPr lang="en-US" sz="2000" b="1" smtClean="0">
                <a:latin typeface="Courier New" charset="0"/>
              </a:rPr>
              <a:t>)*DevRTT +</a:t>
            </a:r>
          </a:p>
          <a:p>
            <a:pPr>
              <a:defRPr/>
            </a:pPr>
            <a:r>
              <a:rPr lang="en-US" sz="2000" b="1" smtClean="0">
                <a:latin typeface="Courier New" charset="0"/>
              </a:rPr>
              <a:t>             </a:t>
            </a:r>
            <a:r>
              <a:rPr lang="en-US" sz="2000" b="1" smtClean="0">
                <a:latin typeface="Courier New" charset="0"/>
                <a:sym typeface="Symbol" charset="0"/>
              </a:rPr>
              <a:t></a:t>
            </a:r>
            <a:r>
              <a:rPr lang="en-US" sz="2000" b="1" smtClean="0">
                <a:latin typeface="Courier New" charset="0"/>
              </a:rPr>
              <a:t>*|SampleRTT-EstimatedRTT|</a:t>
            </a:r>
          </a:p>
        </p:txBody>
      </p:sp>
      <p:pic>
        <p:nvPicPr>
          <p:cNvPr id="5" name="Picture 20" descr="alarm_clock_ring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4773613"/>
            <a:ext cx="7524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p:cNvSpPr>
            <a:spLocks noChangeArrowheads="1"/>
          </p:cNvSpPr>
          <p:nvPr/>
        </p:nvSpPr>
        <p:spPr bwMode="auto">
          <a:xfrm>
            <a:off x="565150" y="4368800"/>
            <a:ext cx="7918450"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defRPr/>
            </a:pPr>
            <a:r>
              <a:rPr lang="en-US" sz="2400" b="1" dirty="0" err="1">
                <a:latin typeface="Courier New" charset="0"/>
                <a:ea typeface="ＭＳ Ｐゴシック" charset="0"/>
              </a:rPr>
              <a:t>TimeoutInterval</a:t>
            </a:r>
            <a:r>
              <a:rPr lang="en-US" sz="2400" b="1" dirty="0">
                <a:latin typeface="Courier New" charset="0"/>
                <a:ea typeface="ＭＳ Ｐゴシック" charset="0"/>
              </a:rPr>
              <a:t> = </a:t>
            </a:r>
            <a:r>
              <a:rPr lang="en-US" sz="2400" b="1" dirty="0" err="1">
                <a:latin typeface="Courier New" charset="0"/>
                <a:ea typeface="ＭＳ Ｐゴシック" charset="0"/>
              </a:rPr>
              <a:t>EstimatedRTT</a:t>
            </a:r>
            <a:r>
              <a:rPr lang="en-US" sz="2400" b="1" dirty="0">
                <a:latin typeface="Courier New" charset="0"/>
                <a:ea typeface="ＭＳ Ｐゴシック" charset="0"/>
              </a:rPr>
              <a:t> + 4*</a:t>
            </a:r>
            <a:r>
              <a:rPr lang="en-US" sz="2400" b="1" dirty="0" err="1">
                <a:latin typeface="Courier New" charset="0"/>
                <a:ea typeface="ＭＳ Ｐゴシック" charset="0"/>
              </a:rPr>
              <a:t>DevRTT</a:t>
            </a:r>
            <a:endParaRPr lang="en-US" sz="2400" b="1" dirty="0">
              <a:latin typeface="Courier New" charset="0"/>
              <a:ea typeface="ＭＳ Ｐゴシック" charset="0"/>
            </a:endParaRPr>
          </a:p>
        </p:txBody>
      </p:sp>
      <p:sp>
        <p:nvSpPr>
          <p:cNvPr id="7" name="Text Box 12"/>
          <p:cNvSpPr txBox="1">
            <a:spLocks noChangeArrowheads="1"/>
          </p:cNvSpPr>
          <p:nvPr/>
        </p:nvSpPr>
        <p:spPr bwMode="auto">
          <a:xfrm>
            <a:off x="3084513" y="3592513"/>
            <a:ext cx="33861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b="1" dirty="0" smtClean="0">
                <a:latin typeface="Courier New" charset="0"/>
              </a:rPr>
              <a:t>(typically, </a:t>
            </a:r>
            <a:r>
              <a:rPr lang="en-US" sz="2000" b="1" dirty="0" smtClean="0">
                <a:latin typeface="Courier New" charset="0"/>
                <a:sym typeface="Symbol" charset="0"/>
              </a:rPr>
              <a:t> = 0.25)</a:t>
            </a:r>
          </a:p>
        </p:txBody>
      </p:sp>
      <p:sp>
        <p:nvSpPr>
          <p:cNvPr id="8" name="Text Box 16"/>
          <p:cNvSpPr txBox="1">
            <a:spLocks noChangeArrowheads="1"/>
          </p:cNvSpPr>
          <p:nvPr/>
        </p:nvSpPr>
        <p:spPr bwMode="auto">
          <a:xfrm>
            <a:off x="6442075" y="5141913"/>
            <a:ext cx="191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gn="ctr">
              <a:defRPr/>
            </a:pPr>
            <a:r>
              <a:rPr lang="ja-JP" altLang="en-US" sz="2000" dirty="0" smtClean="0">
                <a:solidFill>
                  <a:srgbClr val="000099"/>
                </a:solidFill>
              </a:rPr>
              <a:t>“</a:t>
            </a:r>
            <a:r>
              <a:rPr lang="en-US" altLang="ja-JP" sz="2000" dirty="0" smtClean="0">
                <a:solidFill>
                  <a:srgbClr val="000099"/>
                </a:solidFill>
              </a:rPr>
              <a:t>safety margin</a:t>
            </a:r>
            <a:r>
              <a:rPr lang="ja-JP" altLang="en-US" sz="2000" dirty="0" smtClean="0">
                <a:solidFill>
                  <a:srgbClr val="000099"/>
                </a:solidFill>
              </a:rPr>
              <a:t>”</a:t>
            </a:r>
            <a:endParaRPr lang="en-US" sz="2000" dirty="0" smtClean="0">
              <a:solidFill>
                <a:srgbClr val="000099"/>
              </a:solidFill>
            </a:endParaRPr>
          </a:p>
        </p:txBody>
      </p:sp>
      <p:sp>
        <p:nvSpPr>
          <p:cNvPr id="9" name="Line 19"/>
          <p:cNvSpPr>
            <a:spLocks noChangeShapeType="1"/>
          </p:cNvSpPr>
          <p:nvPr/>
        </p:nvSpPr>
        <p:spPr bwMode="auto">
          <a:xfrm flipV="1">
            <a:off x="7378700" y="4768850"/>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 name="Text Box 14"/>
          <p:cNvSpPr txBox="1">
            <a:spLocks noChangeArrowheads="1"/>
          </p:cNvSpPr>
          <p:nvPr/>
        </p:nvSpPr>
        <p:spPr bwMode="auto">
          <a:xfrm>
            <a:off x="4010025" y="5122863"/>
            <a:ext cx="1811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smtClean="0">
                <a:solidFill>
                  <a:srgbClr val="000099"/>
                </a:solidFill>
              </a:rPr>
              <a:t>estimated RTT</a:t>
            </a:r>
          </a:p>
        </p:txBody>
      </p:sp>
      <p:sp>
        <p:nvSpPr>
          <p:cNvPr id="11" name="Line 17"/>
          <p:cNvSpPr>
            <a:spLocks noChangeShapeType="1"/>
          </p:cNvSpPr>
          <p:nvPr/>
        </p:nvSpPr>
        <p:spPr bwMode="auto">
          <a:xfrm flipV="1">
            <a:off x="4806950" y="4762500"/>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39121677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Rectangle 11"/>
          <p:cNvSpPr>
            <a:spLocks noGrp="1" noChangeArrowheads="1"/>
          </p:cNvSpPr>
          <p:nvPr>
            <p:ph type="title"/>
          </p:nvPr>
        </p:nvSpPr>
        <p:spPr/>
        <p:txBody>
          <a:bodyPr/>
          <a:lstStyle/>
          <a:p>
            <a:pPr>
              <a:defRPr/>
            </a:pPr>
            <a:r>
              <a:rPr lang="en-US" dirty="0" smtClean="0">
                <a:ea typeface="ＭＳ Ｐゴシック" charset="0"/>
              </a:rPr>
              <a:t>What else do we need to know?</a:t>
            </a:r>
            <a:endParaRPr lang="en-US" dirty="0">
              <a:ea typeface="ＭＳ Ｐゴシック" charset="0"/>
              <a:cs typeface="+mj-cs"/>
            </a:endParaRPr>
          </a:p>
        </p:txBody>
      </p:sp>
      <p:pic>
        <p:nvPicPr>
          <p:cNvPr id="141" name="Picture 2"/>
          <p:cNvPicPr>
            <a:picLocks noChangeAspect="1" noChangeArrowheads="1"/>
          </p:cNvPicPr>
          <p:nvPr/>
        </p:nvPicPr>
        <p:blipFill>
          <a:blip r:embed="rId3">
            <a:extLst>
              <a:ext uri="{28A0092B-C50C-407E-A947-70E740481C1C}">
                <a14:useLocalDpi xmlns:a14="http://schemas.microsoft.com/office/drawing/2010/main" val="0"/>
              </a:ext>
            </a:extLst>
          </a:blip>
          <a:srcRect l="46045" t="10561" r="22935" b="8621"/>
          <a:stretch>
            <a:fillRect/>
          </a:stretch>
        </p:blipFill>
        <p:spPr bwMode="auto">
          <a:xfrm>
            <a:off x="5955198" y="1916832"/>
            <a:ext cx="3219797" cy="471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Rectangle 4"/>
          <p:cNvSpPr>
            <a:spLocks noChangeArrowheads="1"/>
          </p:cNvSpPr>
          <p:nvPr/>
        </p:nvSpPr>
        <p:spPr bwMode="auto">
          <a:xfrm>
            <a:off x="8566" y="1559222"/>
            <a:ext cx="70675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75000"/>
              </a:lnSpc>
              <a:spcBef>
                <a:spcPct val="20000"/>
              </a:spcBef>
              <a:buClr>
                <a:srgbClr val="000099"/>
              </a:buClr>
              <a:buSzPct val="65000"/>
              <a:buFont typeface="Wingdings" panose="05000000000000000000" pitchFamily="2" charset="2"/>
              <a:buChar char="q"/>
              <a:defRPr/>
            </a:pPr>
            <a:r>
              <a:rPr lang="en-US" sz="2400" dirty="0" smtClean="0">
                <a:latin typeface="Gill Sans MT" charset="0"/>
                <a:ea typeface="ＭＳ Ｐゴシック" charset="0"/>
              </a:rPr>
              <a:t>We know</a:t>
            </a:r>
          </a:p>
          <a:p>
            <a:pPr marL="342900" lvl="3" indent="-342900">
              <a:lnSpc>
                <a:spcPct val="75000"/>
              </a:lnSpc>
              <a:spcBef>
                <a:spcPct val="20000"/>
              </a:spcBef>
              <a:buClr>
                <a:srgbClr val="000099"/>
              </a:buClr>
              <a:buSzPct val="65000"/>
              <a:buFont typeface="Wingdings" panose="05000000000000000000" pitchFamily="2" charset="2"/>
              <a:buChar char="q"/>
              <a:defRPr/>
            </a:pPr>
            <a:r>
              <a:rPr lang="en-US" sz="1800" dirty="0" smtClean="0">
                <a:latin typeface="Gill Sans MT" charset="0"/>
                <a:ea typeface="ＭＳ Ｐゴシック" charset="0"/>
              </a:rPr>
              <a:t>How to open session</a:t>
            </a:r>
          </a:p>
          <a:p>
            <a:pPr marL="342900" lvl="4" indent="-342900">
              <a:lnSpc>
                <a:spcPct val="75000"/>
              </a:lnSpc>
              <a:spcBef>
                <a:spcPct val="20000"/>
              </a:spcBef>
              <a:buClr>
                <a:srgbClr val="000099"/>
              </a:buClr>
              <a:buSzPct val="65000"/>
              <a:buFont typeface="Wingdings" panose="05000000000000000000" pitchFamily="2" charset="2"/>
              <a:buChar char="q"/>
              <a:defRPr/>
            </a:pPr>
            <a:r>
              <a:rPr lang="en-US" sz="1800" dirty="0" smtClean="0">
                <a:latin typeface="Gill Sans MT" charset="0"/>
                <a:ea typeface="ＭＳ Ｐゴシック" charset="0"/>
              </a:rPr>
              <a:t>How to send segments and receive ACKs</a:t>
            </a:r>
          </a:p>
          <a:p>
            <a:pPr marL="342900" lvl="4" indent="-342900">
              <a:lnSpc>
                <a:spcPct val="75000"/>
              </a:lnSpc>
              <a:spcBef>
                <a:spcPct val="20000"/>
              </a:spcBef>
              <a:buClr>
                <a:srgbClr val="000099"/>
              </a:buClr>
              <a:buSzPct val="65000"/>
              <a:buFont typeface="Wingdings" panose="05000000000000000000" pitchFamily="2" charset="2"/>
              <a:buChar char="q"/>
              <a:defRPr/>
            </a:pPr>
            <a:r>
              <a:rPr lang="en-US" sz="1800" dirty="0" smtClean="0">
                <a:latin typeface="Gill Sans MT" charset="0"/>
                <a:ea typeface="ＭＳ Ｐゴシック" charset="0"/>
              </a:rPr>
              <a:t>How to close session</a:t>
            </a:r>
          </a:p>
          <a:p>
            <a:pPr marL="342900" lvl="4" indent="-342900">
              <a:lnSpc>
                <a:spcPct val="75000"/>
              </a:lnSpc>
              <a:spcBef>
                <a:spcPct val="20000"/>
              </a:spcBef>
              <a:buClr>
                <a:srgbClr val="000099"/>
              </a:buClr>
              <a:buSzPct val="65000"/>
              <a:buFont typeface="Wingdings" panose="05000000000000000000" pitchFamily="2" charset="2"/>
              <a:buChar char="q"/>
              <a:defRPr/>
            </a:pPr>
            <a:r>
              <a:rPr lang="en-US" sz="1800" dirty="0" smtClean="0">
                <a:latin typeface="Gill Sans MT" charset="0"/>
                <a:ea typeface="ＭＳ Ｐゴシック" charset="0"/>
              </a:rPr>
              <a:t>How to estimate the timer`</a:t>
            </a:r>
          </a:p>
        </p:txBody>
      </p:sp>
      <p:sp>
        <p:nvSpPr>
          <p:cNvPr id="143" name="Rectangle 4"/>
          <p:cNvSpPr>
            <a:spLocks noChangeArrowheads="1"/>
          </p:cNvSpPr>
          <p:nvPr/>
        </p:nvSpPr>
        <p:spPr bwMode="auto">
          <a:xfrm>
            <a:off x="40940" y="2967633"/>
            <a:ext cx="70675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lvl="3" indent="-342900">
              <a:lnSpc>
                <a:spcPct val="75000"/>
              </a:lnSpc>
              <a:spcBef>
                <a:spcPct val="20000"/>
              </a:spcBef>
              <a:buClr>
                <a:srgbClr val="000099"/>
              </a:buClr>
              <a:buSzPct val="65000"/>
              <a:buFont typeface="Wingdings" panose="05000000000000000000" pitchFamily="2" charset="2"/>
              <a:buChar char="q"/>
              <a:defRPr/>
            </a:pPr>
            <a:r>
              <a:rPr lang="en-US" sz="2400" dirty="0" smtClean="0">
                <a:latin typeface="Gill Sans MT" charset="0"/>
                <a:ea typeface="ＭＳ Ｐゴシック" charset="0"/>
              </a:rPr>
              <a:t>What to do when there is no problems </a:t>
            </a:r>
          </a:p>
          <a:p>
            <a:pPr lvl="3">
              <a:lnSpc>
                <a:spcPct val="75000"/>
              </a:lnSpc>
              <a:spcBef>
                <a:spcPct val="20000"/>
              </a:spcBef>
              <a:buClr>
                <a:srgbClr val="000099"/>
              </a:buClr>
              <a:buSzPct val="65000"/>
              <a:defRPr/>
            </a:pPr>
            <a:r>
              <a:rPr lang="en-US" sz="2400" dirty="0" smtClean="0">
                <a:latin typeface="Gill Sans MT" charset="0"/>
                <a:ea typeface="ＭＳ Ｐゴシック" charset="0"/>
              </a:rPr>
              <a:t>in the </a:t>
            </a:r>
            <a:r>
              <a:rPr lang="en-US" sz="2400" dirty="0">
                <a:latin typeface="Gill Sans MT" charset="0"/>
                <a:ea typeface="ＭＳ Ｐゴシック" charset="0"/>
              </a:rPr>
              <a:t>n</a:t>
            </a:r>
            <a:r>
              <a:rPr lang="en-US" sz="2400" dirty="0" smtClean="0">
                <a:latin typeface="Gill Sans MT" charset="0"/>
                <a:ea typeface="ＭＳ Ｐゴシック" charset="0"/>
              </a:rPr>
              <a:t>etwork and the receiver gets segments </a:t>
            </a:r>
          </a:p>
          <a:p>
            <a:pPr lvl="3">
              <a:lnSpc>
                <a:spcPct val="75000"/>
              </a:lnSpc>
              <a:spcBef>
                <a:spcPct val="20000"/>
              </a:spcBef>
              <a:buClr>
                <a:srgbClr val="000099"/>
              </a:buClr>
              <a:buSzPct val="65000"/>
              <a:defRPr/>
            </a:pPr>
            <a:r>
              <a:rPr lang="en-US" sz="2400" dirty="0" smtClean="0">
                <a:latin typeface="Gill Sans MT" charset="0"/>
                <a:ea typeface="ＭＳ Ｐゴシック" charset="0"/>
              </a:rPr>
              <a:t>… can you talk without breath?</a:t>
            </a:r>
          </a:p>
          <a:p>
            <a:pPr marL="342900" lvl="3" indent="-342900">
              <a:lnSpc>
                <a:spcPct val="75000"/>
              </a:lnSpc>
              <a:spcBef>
                <a:spcPct val="20000"/>
              </a:spcBef>
              <a:buClr>
                <a:srgbClr val="000099"/>
              </a:buClr>
              <a:buSzPct val="65000"/>
              <a:buFont typeface="Wingdings" panose="05000000000000000000" pitchFamily="2" charset="2"/>
              <a:buChar char="q"/>
              <a:defRPr/>
            </a:pPr>
            <a:r>
              <a:rPr lang="en-US" sz="2400" dirty="0" smtClean="0">
                <a:latin typeface="Gill Sans MT" charset="0"/>
                <a:ea typeface="ＭＳ Ｐゴシック" charset="0"/>
              </a:rPr>
              <a:t>What to do when the network has </a:t>
            </a:r>
          </a:p>
          <a:p>
            <a:pPr lvl="3">
              <a:lnSpc>
                <a:spcPct val="75000"/>
              </a:lnSpc>
              <a:spcBef>
                <a:spcPct val="20000"/>
              </a:spcBef>
              <a:buClr>
                <a:srgbClr val="000099"/>
              </a:buClr>
              <a:buSzPct val="65000"/>
              <a:defRPr/>
            </a:pPr>
            <a:r>
              <a:rPr lang="en-US" sz="2400" dirty="0" smtClean="0">
                <a:latin typeface="Gill Sans MT" charset="0"/>
                <a:ea typeface="ＭＳ Ｐゴシック" charset="0"/>
              </a:rPr>
              <a:t>problems…. Can you talk in the class </a:t>
            </a:r>
          </a:p>
          <a:p>
            <a:pPr lvl="3">
              <a:lnSpc>
                <a:spcPct val="75000"/>
              </a:lnSpc>
              <a:spcBef>
                <a:spcPct val="20000"/>
              </a:spcBef>
              <a:buClr>
                <a:srgbClr val="000099"/>
              </a:buClr>
              <a:buSzPct val="65000"/>
              <a:defRPr/>
            </a:pPr>
            <a:r>
              <a:rPr lang="en-US" sz="2400" dirty="0" smtClean="0">
                <a:latin typeface="Gill Sans MT" charset="0"/>
                <a:ea typeface="ＭＳ Ｐゴシック" charset="0"/>
              </a:rPr>
              <a:t>with others</a:t>
            </a:r>
          </a:p>
        </p:txBody>
      </p:sp>
      <p:sp>
        <p:nvSpPr>
          <p:cNvPr id="144" name="Rectangle 4"/>
          <p:cNvSpPr>
            <a:spLocks noChangeArrowheads="1"/>
          </p:cNvSpPr>
          <p:nvPr/>
        </p:nvSpPr>
        <p:spPr bwMode="auto">
          <a:xfrm>
            <a:off x="35496" y="5350074"/>
            <a:ext cx="70675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lvl="3" indent="-342900">
              <a:lnSpc>
                <a:spcPct val="75000"/>
              </a:lnSpc>
              <a:spcBef>
                <a:spcPct val="20000"/>
              </a:spcBef>
              <a:buClr>
                <a:srgbClr val="000099"/>
              </a:buClr>
              <a:buSzPct val="65000"/>
              <a:buFont typeface="Wingdings" panose="05000000000000000000" pitchFamily="2" charset="2"/>
              <a:buChar char="q"/>
              <a:defRPr/>
            </a:pPr>
            <a:r>
              <a:rPr lang="en-US" sz="2400" dirty="0" smtClean="0">
                <a:latin typeface="Gill Sans MT" charset="0"/>
                <a:ea typeface="ＭＳ Ｐゴシック" charset="0"/>
              </a:rPr>
              <a:t>Flow Control</a:t>
            </a:r>
          </a:p>
          <a:p>
            <a:pPr marL="342900" lvl="3" indent="-342900">
              <a:lnSpc>
                <a:spcPct val="75000"/>
              </a:lnSpc>
              <a:spcBef>
                <a:spcPct val="20000"/>
              </a:spcBef>
              <a:buClr>
                <a:srgbClr val="000099"/>
              </a:buClr>
              <a:buSzPct val="65000"/>
              <a:buFont typeface="Wingdings" panose="05000000000000000000" pitchFamily="2" charset="2"/>
              <a:buChar char="q"/>
              <a:defRPr/>
            </a:pPr>
            <a:r>
              <a:rPr lang="en-US" sz="2400" dirty="0" smtClean="0">
                <a:latin typeface="Gill Sans MT" charset="0"/>
                <a:ea typeface="ＭＳ Ｐゴシック" charset="0"/>
              </a:rPr>
              <a:t>Congestion Control</a:t>
            </a:r>
          </a:p>
        </p:txBody>
      </p:sp>
    </p:spTree>
    <p:extLst>
      <p:ext uri="{BB962C8B-B14F-4D97-AF65-F5344CB8AC3E}">
        <p14:creationId xmlns:p14="http://schemas.microsoft.com/office/powerpoint/2010/main" val="35554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heel(1)">
                                      <p:cBhvr>
                                        <p:cTn id="7" dur="2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p:cTn id="12" dur="1000" fill="hold"/>
                                        <p:tgtEl>
                                          <p:spTgt spid="144"/>
                                        </p:tgtEl>
                                        <p:attrNameLst>
                                          <p:attrName>ppt_w</p:attrName>
                                        </p:attrNameLst>
                                      </p:cBhvr>
                                      <p:tavLst>
                                        <p:tav tm="0">
                                          <p:val>
                                            <p:fltVal val="0"/>
                                          </p:val>
                                        </p:tav>
                                        <p:tav tm="100000">
                                          <p:val>
                                            <p:strVal val="#ppt_w"/>
                                          </p:val>
                                        </p:tav>
                                      </p:tavLst>
                                    </p:anim>
                                    <p:anim calcmode="lin" valueType="num">
                                      <p:cBhvr>
                                        <p:cTn id="13" dur="1000" fill="hold"/>
                                        <p:tgtEl>
                                          <p:spTgt spid="144"/>
                                        </p:tgtEl>
                                        <p:attrNameLst>
                                          <p:attrName>ppt_h</p:attrName>
                                        </p:attrNameLst>
                                      </p:cBhvr>
                                      <p:tavLst>
                                        <p:tav tm="0">
                                          <p:val>
                                            <p:fltVal val="0"/>
                                          </p:val>
                                        </p:tav>
                                        <p:tav tm="100000">
                                          <p:val>
                                            <p:strVal val="#ppt_h"/>
                                          </p:val>
                                        </p:tav>
                                      </p:tavLst>
                                    </p:anim>
                                    <p:anim calcmode="lin" valueType="num">
                                      <p:cBhvr>
                                        <p:cTn id="14" dur="1000" fill="hold"/>
                                        <p:tgtEl>
                                          <p:spTgt spid="144"/>
                                        </p:tgtEl>
                                        <p:attrNameLst>
                                          <p:attrName>style.rotation</p:attrName>
                                        </p:attrNameLst>
                                      </p:cBhvr>
                                      <p:tavLst>
                                        <p:tav tm="0">
                                          <p:val>
                                            <p:fltVal val="90"/>
                                          </p:val>
                                        </p:tav>
                                        <p:tav tm="100000">
                                          <p:val>
                                            <p:fltVal val="0"/>
                                          </p:val>
                                        </p:tav>
                                      </p:tavLst>
                                    </p:anim>
                                    <p:animEffect transition="in" filter="fade">
                                      <p:cBhvr>
                                        <p:cTn id="15"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a:t>
            </a:r>
            <a:r>
              <a:rPr lang="en-US" dirty="0"/>
              <a:t>- flow control</a:t>
            </a:r>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59047716"/>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rPr>
              <a:t>TCP flow control</a:t>
            </a:r>
          </a:p>
        </p:txBody>
      </p:sp>
      <p:sp>
        <p:nvSpPr>
          <p:cNvPr id="75781" name="Rectangle 72"/>
          <p:cNvSpPr>
            <a:spLocks noChangeArrowheads="1"/>
          </p:cNvSpPr>
          <p:nvPr/>
        </p:nvSpPr>
        <p:spPr bwMode="auto">
          <a:xfrm>
            <a:off x="5432424" y="1542926"/>
            <a:ext cx="2524125" cy="3854450"/>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470" name="Freeform 32"/>
          <p:cNvSpPr>
            <a:spLocks/>
          </p:cNvSpPr>
          <p:nvPr/>
        </p:nvSpPr>
        <p:spPr bwMode="auto">
          <a:xfrm>
            <a:off x="7873999" y="1536576"/>
            <a:ext cx="581025" cy="4206875"/>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5783" name="Rectangle 40"/>
          <p:cNvSpPr>
            <a:spLocks noChangeArrowheads="1"/>
          </p:cNvSpPr>
          <p:nvPr/>
        </p:nvSpPr>
        <p:spPr bwMode="auto">
          <a:xfrm>
            <a:off x="5346699" y="1644526"/>
            <a:ext cx="2533650" cy="38147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784" name="Oval 31"/>
          <p:cNvSpPr>
            <a:spLocks noChangeArrowheads="1"/>
          </p:cNvSpPr>
          <p:nvPr/>
        </p:nvSpPr>
        <p:spPr bwMode="auto">
          <a:xfrm>
            <a:off x="5886449" y="1701676"/>
            <a:ext cx="1377950" cy="5969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application</a:t>
            </a:r>
          </a:p>
          <a:p>
            <a:pPr algn="ctr">
              <a:defRPr/>
            </a:pPr>
            <a:r>
              <a:rPr lang="en-US">
                <a:latin typeface="Arial" charset="0"/>
                <a:ea typeface="ＭＳ Ｐゴシック" charset="0"/>
              </a:rPr>
              <a:t>process</a:t>
            </a:r>
          </a:p>
        </p:txBody>
      </p:sp>
      <p:grpSp>
        <p:nvGrpSpPr>
          <p:cNvPr id="62473" name="Group 47"/>
          <p:cNvGrpSpPr>
            <a:grpSpLocks/>
          </p:cNvGrpSpPr>
          <p:nvPr/>
        </p:nvGrpSpPr>
        <p:grpSpPr bwMode="auto">
          <a:xfrm>
            <a:off x="5654674" y="2770063"/>
            <a:ext cx="1795463" cy="688975"/>
            <a:chOff x="1173" y="2345"/>
            <a:chExt cx="1131" cy="434"/>
          </a:xfrm>
        </p:grpSpPr>
        <p:sp>
          <p:nvSpPr>
            <p:cNvPr id="75832" name="Rectangle 44"/>
            <p:cNvSpPr>
              <a:spLocks noChangeArrowheads="1"/>
            </p:cNvSpPr>
            <p:nvPr/>
          </p:nvSpPr>
          <p:spPr bwMode="auto">
            <a:xfrm>
              <a:off x="1173" y="2345"/>
              <a:ext cx="1131" cy="43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33" name="Text Box 46"/>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TCP socket</a:t>
              </a:r>
            </a:p>
            <a:p>
              <a:pPr algn="ctr">
                <a:defRPr/>
              </a:pPr>
              <a:r>
                <a:rPr lang="en-US" smtClean="0"/>
                <a:t>receiver buffers</a:t>
              </a:r>
            </a:p>
          </p:txBody>
        </p:sp>
      </p:grpSp>
      <p:sp>
        <p:nvSpPr>
          <p:cNvPr id="75786" name="Oval 48"/>
          <p:cNvSpPr>
            <a:spLocks noChangeArrowheads="1"/>
          </p:cNvSpPr>
          <p:nvPr/>
        </p:nvSpPr>
        <p:spPr bwMode="auto">
          <a:xfrm>
            <a:off x="5822949" y="3794001"/>
            <a:ext cx="1562100" cy="5969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Arial" charset="0"/>
              <a:ea typeface="ＭＳ Ｐゴシック" charset="0"/>
            </a:endParaRPr>
          </a:p>
        </p:txBody>
      </p:sp>
      <p:sp>
        <p:nvSpPr>
          <p:cNvPr id="75787" name="Text Box 64"/>
          <p:cNvSpPr txBox="1">
            <a:spLocks noChangeArrowheads="1"/>
          </p:cNvSpPr>
          <p:nvPr/>
        </p:nvSpPr>
        <p:spPr bwMode="auto">
          <a:xfrm>
            <a:off x="6726237" y="3817813"/>
            <a:ext cx="555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smtClean="0"/>
              <a:t>TCP</a:t>
            </a:r>
          </a:p>
          <a:p>
            <a:pPr>
              <a:defRPr/>
            </a:pPr>
            <a:r>
              <a:rPr lang="en-US" sz="1400" smtClean="0"/>
              <a:t>code</a:t>
            </a:r>
          </a:p>
        </p:txBody>
      </p:sp>
      <p:sp>
        <p:nvSpPr>
          <p:cNvPr id="75788" name="Oval 65"/>
          <p:cNvSpPr>
            <a:spLocks noChangeArrowheads="1"/>
          </p:cNvSpPr>
          <p:nvPr/>
        </p:nvSpPr>
        <p:spPr bwMode="auto">
          <a:xfrm>
            <a:off x="5830887" y="4779838"/>
            <a:ext cx="1562100" cy="5969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Arial" charset="0"/>
              <a:ea typeface="ＭＳ Ｐゴシック" charset="0"/>
            </a:endParaRPr>
          </a:p>
        </p:txBody>
      </p:sp>
      <p:sp>
        <p:nvSpPr>
          <p:cNvPr id="75789" name="Text Box 66"/>
          <p:cNvSpPr txBox="1">
            <a:spLocks noChangeArrowheads="1"/>
          </p:cNvSpPr>
          <p:nvPr/>
        </p:nvSpPr>
        <p:spPr bwMode="auto">
          <a:xfrm>
            <a:off x="6734174" y="4803651"/>
            <a:ext cx="555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smtClean="0"/>
              <a:t>IP</a:t>
            </a:r>
          </a:p>
          <a:p>
            <a:pPr>
              <a:defRPr/>
            </a:pPr>
            <a:r>
              <a:rPr lang="en-US" sz="1400" smtClean="0"/>
              <a:t>code</a:t>
            </a:r>
          </a:p>
        </p:txBody>
      </p:sp>
      <p:sp>
        <p:nvSpPr>
          <p:cNvPr id="62478" name="Freeform 61"/>
          <p:cNvSpPr>
            <a:spLocks/>
          </p:cNvSpPr>
          <p:nvPr/>
        </p:nvSpPr>
        <p:spPr bwMode="auto">
          <a:xfrm>
            <a:off x="6332537" y="3336801"/>
            <a:ext cx="530225" cy="2505075"/>
          </a:xfrm>
          <a:custGeom>
            <a:avLst/>
            <a:gdLst>
              <a:gd name="T0" fmla="*/ 2147483646 w 412"/>
              <a:gd name="T1" fmla="*/ 2147483646 h 2005"/>
              <a:gd name="T2" fmla="*/ 2147483646 w 412"/>
              <a:gd name="T3" fmla="*/ 0 h 2005"/>
              <a:gd name="T4" fmla="*/ 2147483646 w 412"/>
              <a:gd name="T5" fmla="*/ 2147483646 h 2005"/>
              <a:gd name="T6" fmla="*/ 0 60000 65536"/>
              <a:gd name="T7" fmla="*/ 0 60000 65536"/>
              <a:gd name="T8" fmla="*/ 0 60000 65536"/>
            </a:gdLst>
            <a:ahLst/>
            <a:cxnLst>
              <a:cxn ang="T6">
                <a:pos x="T0" y="T1"/>
              </a:cxn>
              <a:cxn ang="T7">
                <a:pos x="T2" y="T3"/>
              </a:cxn>
              <a:cxn ang="T8">
                <a:pos x="T4" y="T5"/>
              </a:cxn>
            </a:cxnLst>
            <a:rect l="0" t="0" r="r" b="b"/>
            <a:pathLst>
              <a:path w="412" h="2005">
                <a:moveTo>
                  <a:pt x="56" y="2005"/>
                </a:moveTo>
                <a:cubicBezTo>
                  <a:pt x="80" y="1671"/>
                  <a:pt x="0" y="0"/>
                  <a:pt x="206" y="0"/>
                </a:cubicBezTo>
                <a:cubicBezTo>
                  <a:pt x="412" y="0"/>
                  <a:pt x="307" y="1587"/>
                  <a:pt x="334" y="2005"/>
                </a:cubicBezTo>
              </a:path>
            </a:pathLst>
          </a:custGeom>
          <a:noFill/>
          <a:ln w="3810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75791" name="Line 68"/>
          <p:cNvSpPr>
            <a:spLocks noChangeShapeType="1"/>
          </p:cNvSpPr>
          <p:nvPr/>
        </p:nvSpPr>
        <p:spPr bwMode="auto">
          <a:xfrm>
            <a:off x="5340349" y="4529013"/>
            <a:ext cx="25463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792" name="Line 69"/>
          <p:cNvSpPr>
            <a:spLocks noChangeShapeType="1"/>
          </p:cNvSpPr>
          <p:nvPr/>
        </p:nvSpPr>
        <p:spPr bwMode="auto">
          <a:xfrm>
            <a:off x="5353049" y="2677988"/>
            <a:ext cx="25463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62481" name="Group 56"/>
          <p:cNvGrpSpPr>
            <a:grpSpLocks/>
          </p:cNvGrpSpPr>
          <p:nvPr/>
        </p:nvGrpSpPr>
        <p:grpSpPr bwMode="auto">
          <a:xfrm>
            <a:off x="6329362" y="2562101"/>
            <a:ext cx="533400" cy="206375"/>
            <a:chOff x="2003" y="1816"/>
            <a:chExt cx="336" cy="130"/>
          </a:xfrm>
        </p:grpSpPr>
        <p:sp>
          <p:nvSpPr>
            <p:cNvPr id="75828" name="Rectangle 16"/>
            <p:cNvSpPr>
              <a:spLocks noChangeArrowheads="1"/>
            </p:cNvSpPr>
            <p:nvPr/>
          </p:nvSpPr>
          <p:spPr bwMode="auto">
            <a:xfrm>
              <a:off x="2003" y="181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29" name="Rectangle 17"/>
            <p:cNvSpPr>
              <a:spLocks noChangeArrowheads="1"/>
            </p:cNvSpPr>
            <p:nvPr/>
          </p:nvSpPr>
          <p:spPr bwMode="auto">
            <a:xfrm>
              <a:off x="2105" y="1833"/>
              <a:ext cx="110"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30" name="Rectangle 18"/>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31" name="Rectangle 19"/>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2482" name="Freeform 63"/>
          <p:cNvSpPr>
            <a:spLocks/>
          </p:cNvSpPr>
          <p:nvPr/>
        </p:nvSpPr>
        <p:spPr bwMode="auto">
          <a:xfrm rot="10800000">
            <a:off x="6321424" y="2231901"/>
            <a:ext cx="530225" cy="595312"/>
          </a:xfrm>
          <a:custGeom>
            <a:avLst/>
            <a:gdLst>
              <a:gd name="T0" fmla="*/ 2147483646 w 412"/>
              <a:gd name="T1" fmla="*/ 2147483646 h 2005"/>
              <a:gd name="T2" fmla="*/ 2147483646 w 412"/>
              <a:gd name="T3" fmla="*/ 0 h 2005"/>
              <a:gd name="T4" fmla="*/ 2147483646 w 412"/>
              <a:gd name="T5" fmla="*/ 2147483646 h 2005"/>
              <a:gd name="T6" fmla="*/ 0 60000 65536"/>
              <a:gd name="T7" fmla="*/ 0 60000 65536"/>
              <a:gd name="T8" fmla="*/ 0 60000 65536"/>
            </a:gdLst>
            <a:ahLst/>
            <a:cxnLst>
              <a:cxn ang="T6">
                <a:pos x="T0" y="T1"/>
              </a:cxn>
              <a:cxn ang="T7">
                <a:pos x="T2" y="T3"/>
              </a:cxn>
              <a:cxn ang="T8">
                <a:pos x="T4" y="T5"/>
              </a:cxn>
            </a:cxnLst>
            <a:rect l="0" t="0" r="r" b="b"/>
            <a:pathLst>
              <a:path w="412" h="2005">
                <a:moveTo>
                  <a:pt x="56" y="2005"/>
                </a:moveTo>
                <a:cubicBezTo>
                  <a:pt x="80" y="1671"/>
                  <a:pt x="0" y="0"/>
                  <a:pt x="206" y="0"/>
                </a:cubicBezTo>
                <a:cubicBezTo>
                  <a:pt x="412" y="0"/>
                  <a:pt x="307" y="1587"/>
                  <a:pt x="334" y="2005"/>
                </a:cubicBezTo>
              </a:path>
            </a:pathLst>
          </a:custGeom>
          <a:noFill/>
          <a:ln w="381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62483" name="Group 77"/>
          <p:cNvGrpSpPr>
            <a:grpSpLocks/>
          </p:cNvGrpSpPr>
          <p:nvPr/>
        </p:nvGrpSpPr>
        <p:grpSpPr bwMode="auto">
          <a:xfrm>
            <a:off x="5511799" y="5514851"/>
            <a:ext cx="1006475" cy="211137"/>
            <a:chOff x="314" y="1591"/>
            <a:chExt cx="634" cy="133"/>
          </a:xfrm>
        </p:grpSpPr>
        <p:sp>
          <p:nvSpPr>
            <p:cNvPr id="75825" name="Rectangle 74"/>
            <p:cNvSpPr>
              <a:spLocks noChangeArrowheads="1"/>
            </p:cNvSpPr>
            <p:nvPr/>
          </p:nvSpPr>
          <p:spPr bwMode="auto">
            <a:xfrm>
              <a:off x="314" y="1591"/>
              <a:ext cx="634" cy="1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26" name="Line 75"/>
            <p:cNvSpPr>
              <a:spLocks noChangeShapeType="1"/>
            </p:cNvSpPr>
            <p:nvPr/>
          </p:nvSpPr>
          <p:spPr bwMode="auto">
            <a:xfrm>
              <a:off x="388" y="1594"/>
              <a:ext cx="0" cy="13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827" name="Line 76"/>
            <p:cNvSpPr>
              <a:spLocks noChangeShapeType="1"/>
            </p:cNvSpPr>
            <p:nvPr/>
          </p:nvSpPr>
          <p:spPr bwMode="auto">
            <a:xfrm>
              <a:off x="484" y="1594"/>
              <a:ext cx="0" cy="13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75796" name="Rectangle 80"/>
          <p:cNvSpPr>
            <a:spLocks noChangeArrowheads="1"/>
          </p:cNvSpPr>
          <p:nvPr/>
        </p:nvSpPr>
        <p:spPr bwMode="auto">
          <a:xfrm>
            <a:off x="5630862" y="4579813"/>
            <a:ext cx="876300" cy="2095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797" name="Rectangle 86"/>
          <p:cNvSpPr>
            <a:spLocks noChangeArrowheads="1"/>
          </p:cNvSpPr>
          <p:nvPr/>
        </p:nvSpPr>
        <p:spPr bwMode="auto">
          <a:xfrm>
            <a:off x="5788024" y="3538413"/>
            <a:ext cx="720725" cy="2095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798" name="Rectangle 91"/>
          <p:cNvSpPr>
            <a:spLocks noChangeArrowheads="1"/>
          </p:cNvSpPr>
          <p:nvPr/>
        </p:nvSpPr>
        <p:spPr bwMode="auto">
          <a:xfrm>
            <a:off x="5795962" y="4579813"/>
            <a:ext cx="720725" cy="2095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799" name="Rectangle 92"/>
          <p:cNvSpPr>
            <a:spLocks noChangeArrowheads="1"/>
          </p:cNvSpPr>
          <p:nvPr/>
        </p:nvSpPr>
        <p:spPr bwMode="auto">
          <a:xfrm>
            <a:off x="5791199" y="5511676"/>
            <a:ext cx="733425" cy="2127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2488" name="Group 99"/>
          <p:cNvGrpSpPr>
            <a:grpSpLocks/>
          </p:cNvGrpSpPr>
          <p:nvPr/>
        </p:nvGrpSpPr>
        <p:grpSpPr bwMode="auto">
          <a:xfrm>
            <a:off x="8024812" y="2344613"/>
            <a:ext cx="1146175" cy="703263"/>
            <a:chOff x="638" y="1651"/>
            <a:chExt cx="722" cy="443"/>
          </a:xfrm>
        </p:grpSpPr>
        <p:sp>
          <p:nvSpPr>
            <p:cNvPr id="75822" name="Text Box 95"/>
            <p:cNvSpPr txBox="1">
              <a:spLocks noChangeArrowheads="1"/>
            </p:cNvSpPr>
            <p:nvPr/>
          </p:nvSpPr>
          <p:spPr bwMode="auto">
            <a:xfrm>
              <a:off x="638" y="1651"/>
              <a:ext cx="72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application</a:t>
              </a:r>
            </a:p>
          </p:txBody>
        </p:sp>
        <p:sp>
          <p:nvSpPr>
            <p:cNvPr id="75823" name="Text Box 96"/>
            <p:cNvSpPr txBox="1">
              <a:spLocks noChangeArrowheads="1"/>
            </p:cNvSpPr>
            <p:nvPr/>
          </p:nvSpPr>
          <p:spPr bwMode="auto">
            <a:xfrm>
              <a:off x="647" y="1882"/>
              <a:ext cx="2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OS</a:t>
              </a:r>
            </a:p>
          </p:txBody>
        </p:sp>
        <p:sp>
          <p:nvSpPr>
            <p:cNvPr id="75824" name="Line 98"/>
            <p:cNvSpPr>
              <a:spLocks noChangeShapeType="1"/>
            </p:cNvSpPr>
            <p:nvPr/>
          </p:nvSpPr>
          <p:spPr bwMode="auto">
            <a:xfrm>
              <a:off x="711" y="1870"/>
              <a:ext cx="54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75801" name="Text Box 103"/>
          <p:cNvSpPr txBox="1">
            <a:spLocks noChangeArrowheads="1"/>
          </p:cNvSpPr>
          <p:nvPr/>
        </p:nvSpPr>
        <p:spPr bwMode="auto">
          <a:xfrm>
            <a:off x="5327649" y="6324476"/>
            <a:ext cx="2714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smtClean="0"/>
              <a:t>receiver protocol stack</a:t>
            </a:r>
          </a:p>
        </p:txBody>
      </p:sp>
      <p:sp>
        <p:nvSpPr>
          <p:cNvPr id="75802" name="Text Box 104"/>
          <p:cNvSpPr txBox="1">
            <a:spLocks noChangeArrowheads="1"/>
          </p:cNvSpPr>
          <p:nvPr/>
        </p:nvSpPr>
        <p:spPr bwMode="auto">
          <a:xfrm>
            <a:off x="2036762" y="2001713"/>
            <a:ext cx="319246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gn="r">
              <a:defRPr/>
            </a:pPr>
            <a:r>
              <a:rPr lang="en-US" dirty="0" smtClean="0"/>
              <a:t>application may </a:t>
            </a:r>
          </a:p>
          <a:p>
            <a:pPr algn="r">
              <a:defRPr/>
            </a:pPr>
            <a:r>
              <a:rPr lang="en-US" dirty="0" smtClean="0"/>
              <a:t>remove data from </a:t>
            </a:r>
          </a:p>
          <a:p>
            <a:pPr algn="r">
              <a:defRPr/>
            </a:pPr>
            <a:r>
              <a:rPr lang="en-US" dirty="0" smtClean="0"/>
              <a:t>TCP socket buffers …. </a:t>
            </a:r>
          </a:p>
        </p:txBody>
      </p:sp>
      <p:sp>
        <p:nvSpPr>
          <p:cNvPr id="75803" name="Line 105"/>
          <p:cNvSpPr>
            <a:spLocks noChangeShapeType="1"/>
          </p:cNvSpPr>
          <p:nvPr/>
        </p:nvSpPr>
        <p:spPr bwMode="auto">
          <a:xfrm>
            <a:off x="5246687" y="2417638"/>
            <a:ext cx="1041400" cy="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804" name="Text Box 106"/>
          <p:cNvSpPr txBox="1">
            <a:spLocks noChangeArrowheads="1"/>
          </p:cNvSpPr>
          <p:nvPr/>
        </p:nvSpPr>
        <p:spPr bwMode="auto">
          <a:xfrm>
            <a:off x="3121024" y="3212976"/>
            <a:ext cx="20812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gn="r">
              <a:defRPr/>
            </a:pPr>
            <a:r>
              <a:rPr lang="en-US" dirty="0" smtClean="0"/>
              <a:t>… slower than TCP </a:t>
            </a:r>
          </a:p>
          <a:p>
            <a:pPr algn="r">
              <a:defRPr/>
            </a:pPr>
            <a:r>
              <a:rPr lang="en-US" dirty="0" smtClean="0"/>
              <a:t>receiver is delivering</a:t>
            </a:r>
          </a:p>
          <a:p>
            <a:pPr algn="r">
              <a:defRPr/>
            </a:pPr>
            <a:r>
              <a:rPr lang="en-US" dirty="0" smtClean="0"/>
              <a:t>(sender is sending)</a:t>
            </a:r>
          </a:p>
        </p:txBody>
      </p:sp>
      <p:sp>
        <p:nvSpPr>
          <p:cNvPr id="75805" name="Line 108"/>
          <p:cNvSpPr>
            <a:spLocks noChangeShapeType="1"/>
          </p:cNvSpPr>
          <p:nvPr/>
        </p:nvSpPr>
        <p:spPr bwMode="auto">
          <a:xfrm>
            <a:off x="5167312" y="3622551"/>
            <a:ext cx="544512" cy="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806" name="Line 115"/>
          <p:cNvSpPr>
            <a:spLocks noChangeShapeType="1"/>
          </p:cNvSpPr>
          <p:nvPr/>
        </p:nvSpPr>
        <p:spPr bwMode="auto">
          <a:xfrm>
            <a:off x="6405562" y="5876801"/>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807" name="Text Box 116"/>
          <p:cNvSpPr txBox="1">
            <a:spLocks noChangeArrowheads="1"/>
          </p:cNvSpPr>
          <p:nvPr/>
        </p:nvSpPr>
        <p:spPr bwMode="auto">
          <a:xfrm>
            <a:off x="5313362" y="5937126"/>
            <a:ext cx="113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t>from sender</a:t>
            </a:r>
          </a:p>
        </p:txBody>
      </p:sp>
      <p:grpSp>
        <p:nvGrpSpPr>
          <p:cNvPr id="384123" name="Group 123"/>
          <p:cNvGrpSpPr>
            <a:grpSpLocks/>
          </p:cNvGrpSpPr>
          <p:nvPr/>
        </p:nvGrpSpPr>
        <p:grpSpPr bwMode="auto">
          <a:xfrm>
            <a:off x="363538" y="4194175"/>
            <a:ext cx="5395912" cy="1755775"/>
            <a:chOff x="221" y="2091"/>
            <a:chExt cx="3399" cy="1106"/>
          </a:xfrm>
        </p:grpSpPr>
        <p:sp>
          <p:nvSpPr>
            <p:cNvPr id="75815" name="Line 82"/>
            <p:cNvSpPr>
              <a:spLocks noChangeShapeType="1"/>
            </p:cNvSpPr>
            <p:nvPr/>
          </p:nvSpPr>
          <p:spPr bwMode="auto">
            <a:xfrm>
              <a:off x="3620" y="2455"/>
              <a:ext cx="0" cy="13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5816" name="Rectangle 110"/>
            <p:cNvSpPr>
              <a:spLocks noChangeArrowheads="1"/>
            </p:cNvSpPr>
            <p:nvPr/>
          </p:nvSpPr>
          <p:spPr bwMode="auto">
            <a:xfrm>
              <a:off x="221" y="2219"/>
              <a:ext cx="2692" cy="978"/>
            </a:xfrm>
            <a:prstGeom prst="rect">
              <a:avLst/>
            </a:prstGeom>
            <a:solidFill>
              <a:srgbClr val="FFFFFF"/>
            </a:solidFill>
            <a:ln w="28575">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17" name="Text Box 111"/>
            <p:cNvSpPr txBox="1">
              <a:spLocks noChangeArrowheads="1"/>
            </p:cNvSpPr>
            <p:nvPr/>
          </p:nvSpPr>
          <p:spPr bwMode="auto">
            <a:xfrm>
              <a:off x="279" y="2315"/>
              <a:ext cx="2630"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defRPr/>
              </a:pPr>
              <a:r>
                <a:rPr lang="en-US" sz="2000" dirty="0" smtClean="0">
                  <a:latin typeface="Gill Sans MT" pitchFamily="34" charset="0"/>
                </a:rPr>
                <a:t>receiver controls sender, so sender won</a:t>
              </a:r>
              <a:r>
                <a:rPr lang="ja-JP" altLang="en-US" sz="2000" dirty="0" smtClean="0">
                  <a:latin typeface="Gill Sans MT" pitchFamily="34" charset="0"/>
                </a:rPr>
                <a:t>’</a:t>
              </a:r>
              <a:r>
                <a:rPr lang="en-US" altLang="ja-JP" sz="2000" dirty="0" smtClean="0">
                  <a:latin typeface="Gill Sans MT" pitchFamily="34" charset="0"/>
                </a:rPr>
                <a:t>t overflow receiver</a:t>
              </a:r>
              <a:r>
                <a:rPr lang="ja-JP" altLang="en-US" sz="2000" dirty="0" smtClean="0">
                  <a:latin typeface="Gill Sans MT" pitchFamily="34" charset="0"/>
                </a:rPr>
                <a:t>’</a:t>
              </a:r>
              <a:r>
                <a:rPr lang="en-US" altLang="ja-JP" sz="2000" dirty="0" smtClean="0">
                  <a:latin typeface="Gill Sans MT" pitchFamily="34" charset="0"/>
                </a:rPr>
                <a:t>s buffer by transmitting too much, too fast</a:t>
              </a:r>
              <a:endParaRPr lang="en-US" sz="1000" dirty="0" smtClean="0">
                <a:latin typeface="Gill Sans MT" pitchFamily="34" charset="0"/>
              </a:endParaRPr>
            </a:p>
          </p:txBody>
        </p:sp>
        <p:grpSp>
          <p:nvGrpSpPr>
            <p:cNvPr id="62505" name="Group 112"/>
            <p:cNvGrpSpPr>
              <a:grpSpLocks/>
            </p:cNvGrpSpPr>
            <p:nvPr/>
          </p:nvGrpSpPr>
          <p:grpSpPr bwMode="auto">
            <a:xfrm>
              <a:off x="510" y="2091"/>
              <a:ext cx="1217" cy="327"/>
              <a:chOff x="3486" y="272"/>
              <a:chExt cx="1134" cy="327"/>
            </a:xfrm>
          </p:grpSpPr>
          <p:sp>
            <p:nvSpPr>
              <p:cNvPr id="75820" name="Rectangle 113"/>
              <p:cNvSpPr>
                <a:spLocks noChangeArrowheads="1"/>
              </p:cNvSpPr>
              <p:nvPr/>
            </p:nvSpPr>
            <p:spPr bwMode="auto">
              <a:xfrm>
                <a:off x="3486" y="330"/>
                <a:ext cx="1134" cy="22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5821" name="Text Box 114"/>
              <p:cNvSpPr txBox="1">
                <a:spLocks noChangeArrowheads="1"/>
              </p:cNvSpPr>
              <p:nvPr/>
            </p:nvSpPr>
            <p:spPr bwMode="auto">
              <a:xfrm>
                <a:off x="3539" y="272"/>
                <a:ext cx="101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800" i="1" smtClean="0">
                    <a:solidFill>
                      <a:srgbClr val="CC0000"/>
                    </a:solidFill>
                    <a:latin typeface="Gill Sans MT" charset="0"/>
                  </a:rPr>
                  <a:t>flow control</a:t>
                </a:r>
              </a:p>
            </p:txBody>
          </p:sp>
        </p:grpSp>
        <p:sp>
          <p:nvSpPr>
            <p:cNvPr id="75819" name="Line 117"/>
            <p:cNvSpPr>
              <a:spLocks noChangeShapeType="1"/>
            </p:cNvSpPr>
            <p:nvPr/>
          </p:nvSpPr>
          <p:spPr bwMode="auto">
            <a:xfrm>
              <a:off x="3445" y="2578"/>
              <a:ext cx="0" cy="29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75809" name="Line 118"/>
          <p:cNvSpPr>
            <a:spLocks noChangeShapeType="1"/>
          </p:cNvSpPr>
          <p:nvPr/>
        </p:nvSpPr>
        <p:spPr bwMode="auto">
          <a:xfrm>
            <a:off x="7869237" y="545452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62499" name="Group 124"/>
          <p:cNvGrpSpPr>
            <a:grpSpLocks/>
          </p:cNvGrpSpPr>
          <p:nvPr/>
        </p:nvGrpSpPr>
        <p:grpSpPr bwMode="auto">
          <a:xfrm flipH="1">
            <a:off x="8107362" y="5048126"/>
            <a:ext cx="869950" cy="906462"/>
            <a:chOff x="-44" y="1473"/>
            <a:chExt cx="981" cy="1105"/>
          </a:xfrm>
        </p:grpSpPr>
        <p:pic>
          <p:nvPicPr>
            <p:cNvPr id="62500" name="Picture 12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1" name="Freeform 126"/>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Tree>
    <p:extLst>
      <p:ext uri="{BB962C8B-B14F-4D97-AF65-F5344CB8AC3E}">
        <p14:creationId xmlns:p14="http://schemas.microsoft.com/office/powerpoint/2010/main" val="226430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fade">
                                      <p:cBhvr>
                                        <p:cTn id="7" dur="500"/>
                                        <p:tgtEl>
                                          <p:spTgt spid="7578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247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fade">
                                      <p:cBhvr>
                                        <p:cTn id="12" dur="500"/>
                                        <p:tgtEl>
                                          <p:spTgt spid="7578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5784"/>
                                        </p:tgtEl>
                                        <p:attrNameLst>
                                          <p:attrName>style.visibility</p:attrName>
                                        </p:attrNameLst>
                                      </p:cBhvr>
                                      <p:to>
                                        <p:strVal val="visible"/>
                                      </p:to>
                                    </p:set>
                                    <p:animEffect transition="in" filter="fade">
                                      <p:cBhvr>
                                        <p:cTn id="15" dur="500"/>
                                        <p:tgtEl>
                                          <p:spTgt spid="75784"/>
                                        </p:tgtEl>
                                      </p:cBhvr>
                                    </p:animEffect>
                                  </p:childTnLst>
                                </p:cTn>
                              </p:par>
                              <p:par>
                                <p:cTn id="16" presetID="1" presetClass="entr" presetSubtype="0" fill="hold" nodeType="withEffect">
                                  <p:stCondLst>
                                    <p:cond delay="0"/>
                                  </p:stCondLst>
                                  <p:childTnLst>
                                    <p:set>
                                      <p:cBhvr>
                                        <p:cTn id="17" dur="1" fill="hold">
                                          <p:stCondLst>
                                            <p:cond delay="0"/>
                                          </p:stCondLst>
                                        </p:cTn>
                                        <p:tgtEl>
                                          <p:spTgt spid="6247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578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578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578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578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247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579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5792"/>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62481"/>
                                        </p:tgtEl>
                                        <p:attrNameLst>
                                          <p:attrName>style.visibility</p:attrName>
                                        </p:attrNameLst>
                                      </p:cBhvr>
                                      <p:to>
                                        <p:strVal val="visible"/>
                                      </p:to>
                                    </p:set>
                                    <p:animEffect transition="in" filter="fade">
                                      <p:cBhvr>
                                        <p:cTn id="34" dur="500"/>
                                        <p:tgtEl>
                                          <p:spTgt spid="6248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2482"/>
                                        </p:tgtEl>
                                        <p:attrNameLst>
                                          <p:attrName>style.visibility</p:attrName>
                                        </p:attrNameLst>
                                      </p:cBhvr>
                                      <p:to>
                                        <p:strVal val="visible"/>
                                      </p:to>
                                    </p:set>
                                    <p:animEffect transition="in" filter="fade">
                                      <p:cBhvr>
                                        <p:cTn id="37" dur="500"/>
                                        <p:tgtEl>
                                          <p:spTgt spid="62482"/>
                                        </p:tgtEl>
                                      </p:cBhvr>
                                    </p:animEffect>
                                  </p:childTnLst>
                                </p:cTn>
                              </p:par>
                              <p:par>
                                <p:cTn id="38" presetID="1" presetClass="entr" presetSubtype="0" fill="hold" nodeType="withEffect">
                                  <p:stCondLst>
                                    <p:cond delay="0"/>
                                  </p:stCondLst>
                                  <p:childTnLst>
                                    <p:set>
                                      <p:cBhvr>
                                        <p:cTn id="39" dur="1" fill="hold">
                                          <p:stCondLst>
                                            <p:cond delay="0"/>
                                          </p:stCondLst>
                                        </p:cTn>
                                        <p:tgtEl>
                                          <p:spTgt spid="6248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579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579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579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5799"/>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62488"/>
                                        </p:tgtEl>
                                        <p:attrNameLst>
                                          <p:attrName>style.visibility</p:attrName>
                                        </p:attrNameLst>
                                      </p:cBhvr>
                                      <p:to>
                                        <p:strVal val="visible"/>
                                      </p:to>
                                    </p:set>
                                    <p:animEffect transition="in" filter="fade">
                                      <p:cBhvr>
                                        <p:cTn id="50" dur="500"/>
                                        <p:tgtEl>
                                          <p:spTgt spid="62488"/>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758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5802"/>
                                        </p:tgtEl>
                                        <p:attrNameLst>
                                          <p:attrName>style.visibility</p:attrName>
                                        </p:attrNameLst>
                                      </p:cBhvr>
                                      <p:to>
                                        <p:strVal val="visible"/>
                                      </p:to>
                                    </p:set>
                                    <p:animEffect transition="in" filter="fade">
                                      <p:cBhvr>
                                        <p:cTn id="57" dur="1000"/>
                                        <p:tgtEl>
                                          <p:spTgt spid="75802"/>
                                        </p:tgtEl>
                                      </p:cBhvr>
                                    </p:animEffect>
                                    <p:anim calcmode="lin" valueType="num">
                                      <p:cBhvr>
                                        <p:cTn id="58" dur="1000" fill="hold"/>
                                        <p:tgtEl>
                                          <p:spTgt spid="75802"/>
                                        </p:tgtEl>
                                        <p:attrNameLst>
                                          <p:attrName>ppt_x</p:attrName>
                                        </p:attrNameLst>
                                      </p:cBhvr>
                                      <p:tavLst>
                                        <p:tav tm="0">
                                          <p:val>
                                            <p:strVal val="#ppt_x"/>
                                          </p:val>
                                        </p:tav>
                                        <p:tav tm="100000">
                                          <p:val>
                                            <p:strVal val="#ppt_x"/>
                                          </p:val>
                                        </p:tav>
                                      </p:tavLst>
                                    </p:anim>
                                    <p:anim calcmode="lin" valueType="num">
                                      <p:cBhvr>
                                        <p:cTn id="59" dur="1000" fill="hold"/>
                                        <p:tgtEl>
                                          <p:spTgt spid="75802"/>
                                        </p:tgtEl>
                                        <p:attrNameLst>
                                          <p:attrName>ppt_y</p:attrName>
                                        </p:attrNameLst>
                                      </p:cBhvr>
                                      <p:tavLst>
                                        <p:tav tm="0">
                                          <p:val>
                                            <p:strVal val="#ppt_y+.1"/>
                                          </p:val>
                                        </p:tav>
                                        <p:tav tm="100000">
                                          <p:val>
                                            <p:strVal val="#ppt_y"/>
                                          </p:val>
                                        </p:tav>
                                      </p:tavLst>
                                    </p:anim>
                                  </p:childTnLst>
                                </p:cTn>
                              </p:par>
                              <p:par>
                                <p:cTn id="60" presetID="1" presetClass="entr" presetSubtype="0" fill="hold" grpId="0" nodeType="withEffect">
                                  <p:stCondLst>
                                    <p:cond delay="0"/>
                                  </p:stCondLst>
                                  <p:childTnLst>
                                    <p:set>
                                      <p:cBhvr>
                                        <p:cTn id="61" dur="1" fill="hold">
                                          <p:stCondLst>
                                            <p:cond delay="0"/>
                                          </p:stCondLst>
                                        </p:cTn>
                                        <p:tgtEl>
                                          <p:spTgt spid="7580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75804"/>
                                        </p:tgtEl>
                                        <p:attrNameLst>
                                          <p:attrName>style.visibility</p:attrName>
                                        </p:attrNameLst>
                                      </p:cBhvr>
                                      <p:to>
                                        <p:strVal val="visible"/>
                                      </p:to>
                                    </p:set>
                                    <p:animEffect transition="in" filter="fade">
                                      <p:cBhvr>
                                        <p:cTn id="66" dur="1000"/>
                                        <p:tgtEl>
                                          <p:spTgt spid="75804"/>
                                        </p:tgtEl>
                                      </p:cBhvr>
                                    </p:animEffect>
                                    <p:anim calcmode="lin" valueType="num">
                                      <p:cBhvr>
                                        <p:cTn id="67" dur="1000" fill="hold"/>
                                        <p:tgtEl>
                                          <p:spTgt spid="75804"/>
                                        </p:tgtEl>
                                        <p:attrNameLst>
                                          <p:attrName>ppt_x</p:attrName>
                                        </p:attrNameLst>
                                      </p:cBhvr>
                                      <p:tavLst>
                                        <p:tav tm="0">
                                          <p:val>
                                            <p:strVal val="#ppt_x"/>
                                          </p:val>
                                        </p:tav>
                                        <p:tav tm="100000">
                                          <p:val>
                                            <p:strVal val="#ppt_x"/>
                                          </p:val>
                                        </p:tav>
                                      </p:tavLst>
                                    </p:anim>
                                    <p:anim calcmode="lin" valueType="num">
                                      <p:cBhvr>
                                        <p:cTn id="68" dur="1000" fill="hold"/>
                                        <p:tgtEl>
                                          <p:spTgt spid="75804"/>
                                        </p:tgtEl>
                                        <p:attrNameLst>
                                          <p:attrName>ppt_y</p:attrName>
                                        </p:attrNameLst>
                                      </p:cBhvr>
                                      <p:tavLst>
                                        <p:tav tm="0">
                                          <p:val>
                                            <p:strVal val="#ppt_y+.1"/>
                                          </p:val>
                                        </p:tav>
                                        <p:tav tm="100000">
                                          <p:val>
                                            <p:strVal val="#ppt_y"/>
                                          </p:val>
                                        </p:tav>
                                      </p:tavLst>
                                    </p:anim>
                                  </p:childTnLst>
                                </p:cTn>
                              </p:par>
                              <p:par>
                                <p:cTn id="69" presetID="1" presetClass="entr" presetSubtype="0" fill="hold" grpId="0" nodeType="withEffect">
                                  <p:stCondLst>
                                    <p:cond delay="0"/>
                                  </p:stCondLst>
                                  <p:childTnLst>
                                    <p:set>
                                      <p:cBhvr>
                                        <p:cTn id="70" dur="1" fill="hold">
                                          <p:stCondLst>
                                            <p:cond delay="0"/>
                                          </p:stCondLst>
                                        </p:cTn>
                                        <p:tgtEl>
                                          <p:spTgt spid="758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80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580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580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49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384123"/>
                                        </p:tgtEl>
                                        <p:attrNameLst>
                                          <p:attrName>style.visibility</p:attrName>
                                        </p:attrNameLst>
                                      </p:cBhvr>
                                      <p:to>
                                        <p:strVal val="visible"/>
                                      </p:to>
                                    </p:set>
                                    <p:animEffect transition="in" filter="dissolve">
                                      <p:cBhvr>
                                        <p:cTn id="83" dur="500"/>
                                        <p:tgtEl>
                                          <p:spTgt spid="38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animBg="1"/>
      <p:bldP spid="62470" grpId="0" animBg="1"/>
      <p:bldP spid="75783" grpId="0" animBg="1"/>
      <p:bldP spid="75784" grpId="0" animBg="1"/>
      <p:bldP spid="75786" grpId="0" animBg="1"/>
      <p:bldP spid="75787" grpId="0"/>
      <p:bldP spid="75788" grpId="0" animBg="1"/>
      <p:bldP spid="75789" grpId="0"/>
      <p:bldP spid="62478" grpId="0" animBg="1"/>
      <p:bldP spid="75791" grpId="0" animBg="1"/>
      <p:bldP spid="75792" grpId="0" animBg="1"/>
      <p:bldP spid="62482" grpId="0" animBg="1"/>
      <p:bldP spid="75796" grpId="0" animBg="1"/>
      <p:bldP spid="75797" grpId="0" animBg="1"/>
      <p:bldP spid="75798" grpId="0" animBg="1"/>
      <p:bldP spid="75799" grpId="0" animBg="1"/>
      <p:bldP spid="75801" grpId="0"/>
      <p:bldP spid="75802" grpId="0"/>
      <p:bldP spid="75803" grpId="0" animBg="1"/>
      <p:bldP spid="75804" grpId="0"/>
      <p:bldP spid="75805" grpId="0" animBg="1"/>
      <p:bldP spid="75806" grpId="0" animBg="1"/>
      <p:bldP spid="75807" grpId="0"/>
      <p:bldP spid="7580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rPr>
              <a:t>TCP flow </a:t>
            </a:r>
            <a:r>
              <a:rPr lang="en-US" dirty="0" smtClean="0">
                <a:ea typeface="ＭＳ Ｐゴシック" charset="0"/>
              </a:rPr>
              <a:t>control – What to Do</a:t>
            </a:r>
            <a:endParaRPr lang="en-US" dirty="0">
              <a:ea typeface="ＭＳ Ｐゴシック" charset="0"/>
            </a:endParaRPr>
          </a:p>
        </p:txBody>
      </p:sp>
      <p:sp>
        <p:nvSpPr>
          <p:cNvPr id="76818" name="Rectangle 75"/>
          <p:cNvSpPr>
            <a:spLocks noGrp="1" noChangeArrowheads="1"/>
          </p:cNvSpPr>
          <p:nvPr>
            <p:ph type="body" idx="1"/>
          </p:nvPr>
        </p:nvSpPr>
        <p:spPr>
          <a:xfrm>
            <a:off x="457200" y="1600200"/>
            <a:ext cx="4315902" cy="4967700"/>
          </a:xfrm>
        </p:spPr>
        <p:txBody>
          <a:bodyPr/>
          <a:lstStyle/>
          <a:p>
            <a:pPr marL="342900" indent="-342900">
              <a:buFont typeface="Wingdings" panose="05000000000000000000" pitchFamily="2" charset="2"/>
              <a:buChar char="q"/>
              <a:defRPr/>
            </a:pPr>
            <a:r>
              <a:rPr lang="en-US" sz="2400" dirty="0"/>
              <a:t>R</a:t>
            </a:r>
            <a:r>
              <a:rPr lang="en-US" sz="2400" dirty="0" smtClean="0"/>
              <a:t>eceiver </a:t>
            </a:r>
            <a:r>
              <a:rPr lang="ja-JP" altLang="en-US" sz="2400" dirty="0" smtClean="0"/>
              <a:t>“</a:t>
            </a:r>
            <a:r>
              <a:rPr lang="en-US" altLang="ja-JP" sz="2400" dirty="0" smtClean="0"/>
              <a:t>advertises</a:t>
            </a:r>
            <a:r>
              <a:rPr lang="ja-JP" altLang="en-US" sz="2400" dirty="0" smtClean="0"/>
              <a:t>”</a:t>
            </a:r>
            <a:r>
              <a:rPr lang="en-US" altLang="ja-JP" sz="2400" dirty="0" smtClean="0"/>
              <a:t> free buffer space by including </a:t>
            </a:r>
            <a:r>
              <a:rPr lang="en-US" altLang="ja-JP" sz="2400" b="1" dirty="0" err="1" smtClean="0">
                <a:latin typeface="Courier New" pitchFamily="49" charset="0"/>
              </a:rPr>
              <a:t>rwnd</a:t>
            </a:r>
            <a:r>
              <a:rPr lang="en-US" altLang="ja-JP" sz="2400" dirty="0" smtClean="0"/>
              <a:t> value in TCP header of receiver-to-sender segments</a:t>
            </a:r>
          </a:p>
          <a:p>
            <a:pPr marL="342900" lvl="3" indent="-342900">
              <a:buFont typeface="Wingdings" panose="05000000000000000000" pitchFamily="2" charset="2"/>
              <a:buChar char="q"/>
              <a:defRPr/>
            </a:pPr>
            <a:r>
              <a:rPr lang="en-US" b="1" dirty="0" err="1" smtClean="0">
                <a:latin typeface="Courier New" pitchFamily="49" charset="0"/>
              </a:rPr>
              <a:t>RcvBuffer</a:t>
            </a:r>
            <a:r>
              <a:rPr lang="en-US" b="1" dirty="0" smtClean="0">
                <a:latin typeface="Courier New" pitchFamily="49" charset="0"/>
              </a:rPr>
              <a:t> </a:t>
            </a:r>
            <a:r>
              <a:rPr lang="en-US" dirty="0" smtClean="0"/>
              <a:t>size set via socket options (typical default is 4096 bytes)</a:t>
            </a:r>
          </a:p>
          <a:p>
            <a:pPr marL="342900" lvl="1" indent="-342900">
              <a:buFont typeface="Wingdings" panose="05000000000000000000" pitchFamily="2" charset="2"/>
              <a:buChar char="q"/>
              <a:defRPr/>
            </a:pPr>
            <a:r>
              <a:rPr lang="en-US" sz="1800" dirty="0" smtClean="0"/>
              <a:t>many operating systems </a:t>
            </a:r>
            <a:r>
              <a:rPr lang="en-US" sz="1800" dirty="0" err="1" smtClean="0"/>
              <a:t>autoadjust</a:t>
            </a:r>
            <a:r>
              <a:rPr lang="en-US" sz="1800" dirty="0" smtClean="0"/>
              <a:t> </a:t>
            </a:r>
            <a:r>
              <a:rPr lang="en-US" sz="1800" b="1" dirty="0" err="1" smtClean="0">
                <a:latin typeface="Courier New" pitchFamily="49" charset="0"/>
              </a:rPr>
              <a:t>RcvBuffer</a:t>
            </a:r>
            <a:endParaRPr lang="en-US" sz="1800" dirty="0" smtClean="0"/>
          </a:p>
          <a:p>
            <a:pPr marL="342900" indent="-342900">
              <a:buFont typeface="Wingdings" panose="05000000000000000000" pitchFamily="2" charset="2"/>
              <a:buChar char="q"/>
              <a:defRPr/>
            </a:pPr>
            <a:r>
              <a:rPr lang="en-US" sz="2400" dirty="0" smtClean="0"/>
              <a:t>Sender limits amount of </a:t>
            </a:r>
            <a:r>
              <a:rPr lang="en-US" sz="2400" dirty="0" err="1" smtClean="0"/>
              <a:t>unacked</a:t>
            </a:r>
            <a:r>
              <a:rPr lang="en-US" sz="2400" dirty="0" smtClean="0"/>
              <a:t> (</a:t>
            </a:r>
            <a:r>
              <a:rPr lang="ja-JP" altLang="en-US" sz="2400" dirty="0" smtClean="0"/>
              <a:t>“</a:t>
            </a:r>
            <a:r>
              <a:rPr lang="en-US" altLang="ja-JP" sz="2400" dirty="0" smtClean="0"/>
              <a:t>in-flight</a:t>
            </a:r>
            <a:r>
              <a:rPr lang="ja-JP" altLang="en-US" sz="2400" dirty="0" smtClean="0"/>
              <a:t>”</a:t>
            </a:r>
            <a:r>
              <a:rPr lang="en-US" altLang="ja-JP" sz="2400" dirty="0" smtClean="0"/>
              <a:t>) data to receiver</a:t>
            </a:r>
            <a:r>
              <a:rPr lang="ja-JP" altLang="en-US" sz="2400" dirty="0" smtClean="0"/>
              <a:t>’</a:t>
            </a:r>
            <a:r>
              <a:rPr lang="en-US" altLang="ja-JP" sz="2400" dirty="0" smtClean="0"/>
              <a:t>s </a:t>
            </a:r>
            <a:r>
              <a:rPr lang="en-US" altLang="ja-JP" sz="2400" b="1" dirty="0" err="1" smtClean="0">
                <a:latin typeface="Courier New" pitchFamily="49" charset="0"/>
              </a:rPr>
              <a:t>rwnd</a:t>
            </a:r>
            <a:r>
              <a:rPr lang="en-US" altLang="ja-JP" sz="2400" b="1" dirty="0" smtClean="0">
                <a:latin typeface="Courier New" pitchFamily="49" charset="0"/>
              </a:rPr>
              <a:t> </a:t>
            </a:r>
            <a:r>
              <a:rPr lang="en-US" altLang="ja-JP" sz="2400" dirty="0" smtClean="0"/>
              <a:t>value </a:t>
            </a:r>
          </a:p>
          <a:p>
            <a:pPr marL="342900" indent="-342900">
              <a:buFont typeface="Wingdings" panose="05000000000000000000" pitchFamily="2" charset="2"/>
              <a:buChar char="q"/>
              <a:defRPr/>
            </a:pPr>
            <a:r>
              <a:rPr lang="en-US" sz="2400" dirty="0" smtClean="0"/>
              <a:t>Guarantees receive buffer will not overflow</a:t>
            </a:r>
          </a:p>
        </p:txBody>
      </p:sp>
      <p:grpSp>
        <p:nvGrpSpPr>
          <p:cNvPr id="63494" name="Group 72"/>
          <p:cNvGrpSpPr>
            <a:grpSpLocks/>
          </p:cNvGrpSpPr>
          <p:nvPr/>
        </p:nvGrpSpPr>
        <p:grpSpPr bwMode="auto">
          <a:xfrm>
            <a:off x="6214021" y="3417619"/>
            <a:ext cx="2578100" cy="2155825"/>
            <a:chOff x="512" y="1294"/>
            <a:chExt cx="1888" cy="1358"/>
          </a:xfrm>
        </p:grpSpPr>
        <p:grpSp>
          <p:nvGrpSpPr>
            <p:cNvPr id="63508" name="Group 17"/>
            <p:cNvGrpSpPr>
              <a:grpSpLocks/>
            </p:cNvGrpSpPr>
            <p:nvPr/>
          </p:nvGrpSpPr>
          <p:grpSpPr bwMode="auto">
            <a:xfrm>
              <a:off x="1232" y="1410"/>
              <a:ext cx="336" cy="130"/>
              <a:chOff x="2003" y="1816"/>
              <a:chExt cx="336" cy="130"/>
            </a:xfrm>
          </p:grpSpPr>
          <p:sp>
            <p:nvSpPr>
              <p:cNvPr id="76829" name="Rectangle 18"/>
              <p:cNvSpPr>
                <a:spLocks noChangeArrowheads="1"/>
              </p:cNvSpPr>
              <p:nvPr/>
            </p:nvSpPr>
            <p:spPr bwMode="auto">
              <a:xfrm>
                <a:off x="2003" y="181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30" name="Rectangle 19"/>
              <p:cNvSpPr>
                <a:spLocks noChangeArrowheads="1"/>
              </p:cNvSpPr>
              <p:nvPr/>
            </p:nvSpPr>
            <p:spPr bwMode="auto">
              <a:xfrm>
                <a:off x="2105" y="1833"/>
                <a:ext cx="108"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31" name="Rectangle 20"/>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32" name="Rectangle 21"/>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6821" name="Rectangle 52"/>
            <p:cNvSpPr>
              <a:spLocks noChangeArrowheads="1"/>
            </p:cNvSpPr>
            <p:nvPr/>
          </p:nvSpPr>
          <p:spPr bwMode="auto">
            <a:xfrm>
              <a:off x="526" y="1522"/>
              <a:ext cx="1871" cy="89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22" name="Line 53"/>
            <p:cNvSpPr>
              <a:spLocks noChangeShapeType="1"/>
            </p:cNvSpPr>
            <p:nvPr/>
          </p:nvSpPr>
          <p:spPr bwMode="auto">
            <a:xfrm>
              <a:off x="512" y="1863"/>
              <a:ext cx="1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23" name="AutoShape 54"/>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24" name="Rectangle 55" descr="Dark upward diagonal"/>
            <p:cNvSpPr>
              <a:spLocks noChangeArrowheads="1"/>
            </p:cNvSpPr>
            <p:nvPr/>
          </p:nvSpPr>
          <p:spPr bwMode="auto">
            <a:xfrm>
              <a:off x="534" y="1856"/>
              <a:ext cx="1848" cy="555"/>
            </a:xfrm>
            <a:prstGeom prst="rect">
              <a:avLst/>
            </a:prstGeom>
            <a:pattFill prst="dkUpDiag">
              <a:fgClr>
                <a:srgbClr val="FFFF00"/>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25" name="AutoShape 56"/>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6826" name="Text Box 57"/>
            <p:cNvSpPr txBox="1">
              <a:spLocks noChangeArrowheads="1"/>
            </p:cNvSpPr>
            <p:nvPr/>
          </p:nvSpPr>
          <p:spPr bwMode="auto">
            <a:xfrm>
              <a:off x="814" y="1568"/>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smtClean="0"/>
                <a:t>buffered data</a:t>
              </a:r>
            </a:p>
          </p:txBody>
        </p:sp>
        <p:sp>
          <p:nvSpPr>
            <p:cNvPr id="76827" name="Line 58"/>
            <p:cNvSpPr>
              <a:spLocks noChangeShapeType="1"/>
            </p:cNvSpPr>
            <p:nvPr/>
          </p:nvSpPr>
          <p:spPr bwMode="auto">
            <a:xfrm>
              <a:off x="522" y="1857"/>
              <a:ext cx="1878" cy="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28" name="Text Box 59"/>
            <p:cNvSpPr txBox="1">
              <a:spLocks noChangeArrowheads="1"/>
            </p:cNvSpPr>
            <p:nvPr/>
          </p:nvSpPr>
          <p:spPr bwMode="auto">
            <a:xfrm>
              <a:off x="653" y="2020"/>
              <a:ext cx="15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smtClean="0"/>
                <a:t>free buffer space</a:t>
              </a:r>
            </a:p>
          </p:txBody>
        </p:sp>
      </p:grpSp>
      <p:sp>
        <p:nvSpPr>
          <p:cNvPr id="76807" name="Text Box 62"/>
          <p:cNvSpPr txBox="1">
            <a:spLocks noChangeArrowheads="1"/>
          </p:cNvSpPr>
          <p:nvPr/>
        </p:nvSpPr>
        <p:spPr bwMode="auto">
          <a:xfrm>
            <a:off x="5326608" y="4562206"/>
            <a:ext cx="673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b="1" smtClean="0">
                <a:latin typeface="Courier New" charset="0"/>
              </a:rPr>
              <a:t>rwnd</a:t>
            </a:r>
          </a:p>
        </p:txBody>
      </p:sp>
      <p:sp>
        <p:nvSpPr>
          <p:cNvPr id="76808" name="Line 64"/>
          <p:cNvSpPr>
            <a:spLocks noChangeShapeType="1"/>
          </p:cNvSpPr>
          <p:nvPr/>
        </p:nvSpPr>
        <p:spPr bwMode="auto">
          <a:xfrm>
            <a:off x="5837783" y="4295506"/>
            <a:ext cx="0" cy="32226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09" name="Line 65"/>
          <p:cNvSpPr>
            <a:spLocks noChangeShapeType="1"/>
          </p:cNvSpPr>
          <p:nvPr/>
        </p:nvSpPr>
        <p:spPr bwMode="auto">
          <a:xfrm flipV="1">
            <a:off x="5837783" y="4820969"/>
            <a:ext cx="0" cy="32226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0" name="Line 66"/>
          <p:cNvSpPr>
            <a:spLocks noChangeShapeType="1"/>
          </p:cNvSpPr>
          <p:nvPr/>
        </p:nvSpPr>
        <p:spPr bwMode="auto">
          <a:xfrm>
            <a:off x="5683796" y="5152756"/>
            <a:ext cx="4762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1" name="Line 67"/>
          <p:cNvSpPr>
            <a:spLocks noChangeShapeType="1"/>
          </p:cNvSpPr>
          <p:nvPr/>
        </p:nvSpPr>
        <p:spPr bwMode="auto">
          <a:xfrm>
            <a:off x="5733008" y="4284394"/>
            <a:ext cx="1968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2" name="Line 68"/>
          <p:cNvSpPr>
            <a:spLocks noChangeShapeType="1"/>
          </p:cNvSpPr>
          <p:nvPr/>
        </p:nvSpPr>
        <p:spPr bwMode="auto">
          <a:xfrm>
            <a:off x="5706021" y="3758931"/>
            <a:ext cx="4762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3" name="Line 69"/>
          <p:cNvSpPr>
            <a:spLocks noChangeShapeType="1"/>
          </p:cNvSpPr>
          <p:nvPr/>
        </p:nvSpPr>
        <p:spPr bwMode="auto">
          <a:xfrm>
            <a:off x="6094958" y="3763694"/>
            <a:ext cx="0" cy="177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4" name="Line 70"/>
          <p:cNvSpPr>
            <a:spLocks noChangeShapeType="1"/>
          </p:cNvSpPr>
          <p:nvPr/>
        </p:nvSpPr>
        <p:spPr bwMode="auto">
          <a:xfrm flipH="1">
            <a:off x="6093371" y="4187556"/>
            <a:ext cx="0" cy="954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6815" name="Text Box 71"/>
          <p:cNvSpPr txBox="1">
            <a:spLocks noChangeArrowheads="1"/>
          </p:cNvSpPr>
          <p:nvPr/>
        </p:nvSpPr>
        <p:spPr bwMode="auto">
          <a:xfrm>
            <a:off x="4940846" y="3924031"/>
            <a:ext cx="1284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b="1" smtClean="0">
                <a:latin typeface="Courier New" charset="0"/>
              </a:rPr>
              <a:t>RcvBuffer</a:t>
            </a:r>
          </a:p>
        </p:txBody>
      </p:sp>
      <p:sp>
        <p:nvSpPr>
          <p:cNvPr id="76816" name="Text Box 73"/>
          <p:cNvSpPr txBox="1">
            <a:spLocks noChangeArrowheads="1"/>
          </p:cNvSpPr>
          <p:nvPr/>
        </p:nvSpPr>
        <p:spPr bwMode="auto">
          <a:xfrm>
            <a:off x="6371183" y="5552806"/>
            <a:ext cx="2220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i="1" smtClean="0"/>
              <a:t>TCP segment payloads</a:t>
            </a:r>
          </a:p>
        </p:txBody>
      </p:sp>
      <p:sp>
        <p:nvSpPr>
          <p:cNvPr id="76817" name="Text Box 74"/>
          <p:cNvSpPr txBox="1">
            <a:spLocks noChangeArrowheads="1"/>
          </p:cNvSpPr>
          <p:nvPr/>
        </p:nvSpPr>
        <p:spPr bwMode="auto">
          <a:xfrm>
            <a:off x="6444208" y="3052494"/>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i="1" smtClean="0"/>
              <a:t>to application process</a:t>
            </a:r>
          </a:p>
        </p:txBody>
      </p:sp>
      <p:sp>
        <p:nvSpPr>
          <p:cNvPr id="76819" name="Text Box 76"/>
          <p:cNvSpPr txBox="1">
            <a:spLocks noChangeArrowheads="1"/>
          </p:cNvSpPr>
          <p:nvPr/>
        </p:nvSpPr>
        <p:spPr bwMode="auto">
          <a:xfrm>
            <a:off x="6055271" y="6205269"/>
            <a:ext cx="269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i="1" smtClean="0"/>
              <a:t>receiver-side buffering</a:t>
            </a:r>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213" y="575891"/>
            <a:ext cx="1295555" cy="1546222"/>
          </a:xfrm>
          <a:prstGeom prst="rect">
            <a:avLst/>
          </a:prstGeom>
        </p:spPr>
      </p:pic>
    </p:spTree>
    <p:extLst>
      <p:ext uri="{BB962C8B-B14F-4D97-AF65-F5344CB8AC3E}">
        <p14:creationId xmlns:p14="http://schemas.microsoft.com/office/powerpoint/2010/main" val="157379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500"/>
                                        <p:tgtEl>
                                          <p:spTgt spid="634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807"/>
                                        </p:tgtEl>
                                        <p:attrNameLst>
                                          <p:attrName>style.visibility</p:attrName>
                                        </p:attrNameLst>
                                      </p:cBhvr>
                                      <p:to>
                                        <p:strVal val="visible"/>
                                      </p:to>
                                    </p:set>
                                    <p:animEffect transition="in" filter="fade">
                                      <p:cBhvr>
                                        <p:cTn id="10" dur="500"/>
                                        <p:tgtEl>
                                          <p:spTgt spid="768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808"/>
                                        </p:tgtEl>
                                        <p:attrNameLst>
                                          <p:attrName>style.visibility</p:attrName>
                                        </p:attrNameLst>
                                      </p:cBhvr>
                                      <p:to>
                                        <p:strVal val="visible"/>
                                      </p:to>
                                    </p:set>
                                    <p:animEffect transition="in" filter="fade">
                                      <p:cBhvr>
                                        <p:cTn id="13" dur="500"/>
                                        <p:tgtEl>
                                          <p:spTgt spid="768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809"/>
                                        </p:tgtEl>
                                        <p:attrNameLst>
                                          <p:attrName>style.visibility</p:attrName>
                                        </p:attrNameLst>
                                      </p:cBhvr>
                                      <p:to>
                                        <p:strVal val="visible"/>
                                      </p:to>
                                    </p:set>
                                    <p:animEffect transition="in" filter="fade">
                                      <p:cBhvr>
                                        <p:cTn id="16" dur="500"/>
                                        <p:tgtEl>
                                          <p:spTgt spid="768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810"/>
                                        </p:tgtEl>
                                        <p:attrNameLst>
                                          <p:attrName>style.visibility</p:attrName>
                                        </p:attrNameLst>
                                      </p:cBhvr>
                                      <p:to>
                                        <p:strVal val="visible"/>
                                      </p:to>
                                    </p:set>
                                    <p:animEffect transition="in" filter="fade">
                                      <p:cBhvr>
                                        <p:cTn id="19" dur="500"/>
                                        <p:tgtEl>
                                          <p:spTgt spid="768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811"/>
                                        </p:tgtEl>
                                        <p:attrNameLst>
                                          <p:attrName>style.visibility</p:attrName>
                                        </p:attrNameLst>
                                      </p:cBhvr>
                                      <p:to>
                                        <p:strVal val="visible"/>
                                      </p:to>
                                    </p:set>
                                    <p:animEffect transition="in" filter="fade">
                                      <p:cBhvr>
                                        <p:cTn id="22" dur="500"/>
                                        <p:tgtEl>
                                          <p:spTgt spid="768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812"/>
                                        </p:tgtEl>
                                        <p:attrNameLst>
                                          <p:attrName>style.visibility</p:attrName>
                                        </p:attrNameLst>
                                      </p:cBhvr>
                                      <p:to>
                                        <p:strVal val="visible"/>
                                      </p:to>
                                    </p:set>
                                    <p:animEffect transition="in" filter="fade">
                                      <p:cBhvr>
                                        <p:cTn id="25" dur="500"/>
                                        <p:tgtEl>
                                          <p:spTgt spid="768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813"/>
                                        </p:tgtEl>
                                        <p:attrNameLst>
                                          <p:attrName>style.visibility</p:attrName>
                                        </p:attrNameLst>
                                      </p:cBhvr>
                                      <p:to>
                                        <p:strVal val="visible"/>
                                      </p:to>
                                    </p:set>
                                    <p:animEffect transition="in" filter="fade">
                                      <p:cBhvr>
                                        <p:cTn id="28" dur="500"/>
                                        <p:tgtEl>
                                          <p:spTgt spid="768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814"/>
                                        </p:tgtEl>
                                        <p:attrNameLst>
                                          <p:attrName>style.visibility</p:attrName>
                                        </p:attrNameLst>
                                      </p:cBhvr>
                                      <p:to>
                                        <p:strVal val="visible"/>
                                      </p:to>
                                    </p:set>
                                    <p:animEffect transition="in" filter="fade">
                                      <p:cBhvr>
                                        <p:cTn id="31" dur="500"/>
                                        <p:tgtEl>
                                          <p:spTgt spid="768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815"/>
                                        </p:tgtEl>
                                        <p:attrNameLst>
                                          <p:attrName>style.visibility</p:attrName>
                                        </p:attrNameLst>
                                      </p:cBhvr>
                                      <p:to>
                                        <p:strVal val="visible"/>
                                      </p:to>
                                    </p:set>
                                    <p:animEffect transition="in" filter="fade">
                                      <p:cBhvr>
                                        <p:cTn id="34" dur="500"/>
                                        <p:tgtEl>
                                          <p:spTgt spid="768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6816"/>
                                        </p:tgtEl>
                                        <p:attrNameLst>
                                          <p:attrName>style.visibility</p:attrName>
                                        </p:attrNameLst>
                                      </p:cBhvr>
                                      <p:to>
                                        <p:strVal val="visible"/>
                                      </p:to>
                                    </p:set>
                                    <p:animEffect transition="in" filter="fade">
                                      <p:cBhvr>
                                        <p:cTn id="37" dur="500"/>
                                        <p:tgtEl>
                                          <p:spTgt spid="768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6817"/>
                                        </p:tgtEl>
                                        <p:attrNameLst>
                                          <p:attrName>style.visibility</p:attrName>
                                        </p:attrNameLst>
                                      </p:cBhvr>
                                      <p:to>
                                        <p:strVal val="visible"/>
                                      </p:to>
                                    </p:set>
                                    <p:animEffect transition="in" filter="fade">
                                      <p:cBhvr>
                                        <p:cTn id="40" dur="500"/>
                                        <p:tgtEl>
                                          <p:spTgt spid="768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6819"/>
                                        </p:tgtEl>
                                        <p:attrNameLst>
                                          <p:attrName>style.visibility</p:attrName>
                                        </p:attrNameLst>
                                      </p:cBhvr>
                                      <p:to>
                                        <p:strVal val="visible"/>
                                      </p:to>
                                    </p:set>
                                    <p:animEffect transition="in" filter="fade">
                                      <p:cBhvr>
                                        <p:cTn id="43" dur="500"/>
                                        <p:tgtEl>
                                          <p:spTgt spid="768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6818">
                                            <p:txEl>
                                              <p:pRg st="0" end="0"/>
                                            </p:txEl>
                                          </p:spTgt>
                                        </p:tgtEl>
                                        <p:attrNameLst>
                                          <p:attrName>style.visibility</p:attrName>
                                        </p:attrNameLst>
                                      </p:cBhvr>
                                      <p:to>
                                        <p:strVal val="visible"/>
                                      </p:to>
                                    </p:set>
                                    <p:animEffect transition="in" filter="fade">
                                      <p:cBhvr>
                                        <p:cTn id="48" dur="500"/>
                                        <p:tgtEl>
                                          <p:spTgt spid="7681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818">
                                            <p:txEl>
                                              <p:pRg st="1" end="1"/>
                                            </p:txEl>
                                          </p:spTgt>
                                        </p:tgtEl>
                                        <p:attrNameLst>
                                          <p:attrName>style.visibility</p:attrName>
                                        </p:attrNameLst>
                                      </p:cBhvr>
                                      <p:to>
                                        <p:strVal val="visible"/>
                                      </p:to>
                                    </p:set>
                                    <p:animEffect transition="in" filter="fade">
                                      <p:cBhvr>
                                        <p:cTn id="51" dur="500"/>
                                        <p:tgtEl>
                                          <p:spTgt spid="76818">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6818">
                                            <p:txEl>
                                              <p:pRg st="2" end="2"/>
                                            </p:txEl>
                                          </p:spTgt>
                                        </p:tgtEl>
                                        <p:attrNameLst>
                                          <p:attrName>style.visibility</p:attrName>
                                        </p:attrNameLst>
                                      </p:cBhvr>
                                      <p:to>
                                        <p:strVal val="visible"/>
                                      </p:to>
                                    </p:set>
                                    <p:animEffect transition="in" filter="fade">
                                      <p:cBhvr>
                                        <p:cTn id="54" dur="500"/>
                                        <p:tgtEl>
                                          <p:spTgt spid="76818">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6818">
                                            <p:txEl>
                                              <p:pRg st="3" end="3"/>
                                            </p:txEl>
                                          </p:spTgt>
                                        </p:tgtEl>
                                        <p:attrNameLst>
                                          <p:attrName>style.visibility</p:attrName>
                                        </p:attrNameLst>
                                      </p:cBhvr>
                                      <p:to>
                                        <p:strVal val="visible"/>
                                      </p:to>
                                    </p:set>
                                    <p:animEffect transition="in" filter="fade">
                                      <p:cBhvr>
                                        <p:cTn id="59" dur="500"/>
                                        <p:tgtEl>
                                          <p:spTgt spid="76818">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6818">
                                            <p:txEl>
                                              <p:pRg st="4" end="4"/>
                                            </p:txEl>
                                          </p:spTgt>
                                        </p:tgtEl>
                                        <p:attrNameLst>
                                          <p:attrName>style.visibility</p:attrName>
                                        </p:attrNameLst>
                                      </p:cBhvr>
                                      <p:to>
                                        <p:strVal val="visible"/>
                                      </p:to>
                                    </p:set>
                                    <p:animEffect transition="in" filter="fade">
                                      <p:cBhvr>
                                        <p:cTn id="64" dur="500"/>
                                        <p:tgtEl>
                                          <p:spTgt spid="768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18" grpId="0" build="p"/>
      <p:bldP spid="76807" grpId="0"/>
      <p:bldP spid="76808" grpId="0" animBg="1"/>
      <p:bldP spid="76809" grpId="0" animBg="1"/>
      <p:bldP spid="76810" grpId="0" animBg="1"/>
      <p:bldP spid="76811" grpId="0" animBg="1"/>
      <p:bldP spid="76812" grpId="0" animBg="1"/>
      <p:bldP spid="76813" grpId="0" animBg="1"/>
      <p:bldP spid="76814" grpId="0" animBg="1"/>
      <p:bldP spid="76815" grpId="0"/>
      <p:bldP spid="76816" grpId="0"/>
      <p:bldP spid="76817" grpId="0"/>
      <p:bldP spid="768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2"/>
          <p:cNvSpPr>
            <a:spLocks noChangeArrowheads="1"/>
          </p:cNvSpPr>
          <p:nvPr>
            <p:custDataLst>
              <p:tags r:id="rId2"/>
            </p:custDataLst>
          </p:nvPr>
        </p:nvSpPr>
        <p:spPr bwMode="auto">
          <a:xfrm>
            <a:off x="80486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18435" name="Title 1"/>
          <p:cNvSpPr>
            <a:spLocks noGrp="1"/>
          </p:cNvSpPr>
          <p:nvPr>
            <p:ph type="title"/>
            <p:custDataLst>
              <p:tags r:id="rId3"/>
            </p:custDataLst>
          </p:nvPr>
        </p:nvSpPr>
        <p:spPr/>
        <p:txBody>
          <a:bodyPr/>
          <a:lstStyle/>
          <a:p>
            <a:r>
              <a:rPr lang="en-US" altLang="en-US" smtClean="0"/>
              <a:t>Transport layer multiplexing: TCP</a:t>
            </a:r>
          </a:p>
        </p:txBody>
      </p:sp>
      <p:sp>
        <p:nvSpPr>
          <p:cNvPr id="2" name="מציין מיקום טקסט 1"/>
          <p:cNvSpPr>
            <a:spLocks noGrp="1"/>
          </p:cNvSpPr>
          <p:nvPr>
            <p:ph type="body" idx="1"/>
          </p:nvPr>
        </p:nvSpPr>
        <p:spPr/>
        <p:txBody>
          <a:bodyPr/>
          <a:lstStyle/>
          <a:p>
            <a:endParaRPr lang="he-IL"/>
          </a:p>
        </p:txBody>
      </p:sp>
      <p:sp>
        <p:nvSpPr>
          <p:cNvPr id="5" name="Rectangle 4"/>
          <p:cNvSpPr/>
          <p:nvPr>
            <p:custDataLst>
              <p:tags r:id="rId4"/>
            </p:custDataLst>
          </p:nvPr>
        </p:nvSpPr>
        <p:spPr>
          <a:xfrm>
            <a:off x="6272213" y="204311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80</a:t>
            </a:r>
          </a:p>
        </p:txBody>
      </p:sp>
      <p:sp>
        <p:nvSpPr>
          <p:cNvPr id="6" name="Rectangle 5"/>
          <p:cNvSpPr/>
          <p:nvPr>
            <p:custDataLst>
              <p:tags r:id="rId5"/>
            </p:custDataLst>
          </p:nvPr>
        </p:nvSpPr>
        <p:spPr>
          <a:xfrm>
            <a:off x="8043863" y="1593850"/>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18438" name="Group 57"/>
          <p:cNvGrpSpPr>
            <a:grpSpLocks/>
          </p:cNvGrpSpPr>
          <p:nvPr>
            <p:custDataLst>
              <p:tags r:id="rId6"/>
            </p:custDataLst>
          </p:nvPr>
        </p:nvGrpSpPr>
        <p:grpSpPr bwMode="auto">
          <a:xfrm>
            <a:off x="7358063" y="1793875"/>
            <a:ext cx="685800" cy="312738"/>
            <a:chOff x="7358071" y="1850235"/>
            <a:chExt cx="685808" cy="314323"/>
          </a:xfrm>
        </p:grpSpPr>
        <p:cxnSp>
          <p:nvCxnSpPr>
            <p:cNvPr id="8" name="Straight Connector 7"/>
            <p:cNvCxnSpPr>
              <a:stCxn id="5" idx="3"/>
              <a:endCxn id="6" idx="1"/>
            </p:cNvCxnSpPr>
            <p:nvPr/>
          </p:nvCxnSpPr>
          <p:spPr>
            <a:xfrm flipV="1">
              <a:off x="7372358" y="2164558"/>
              <a:ext cx="671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467"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7"/>
            </p:custDataLst>
          </p:nvPr>
        </p:nvSpPr>
        <p:spPr>
          <a:xfrm>
            <a:off x="5980113" y="1257300"/>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0" name="TextBox 11"/>
          <p:cNvSpPr txBox="1">
            <a:spLocks noChangeArrowheads="1"/>
          </p:cNvSpPr>
          <p:nvPr>
            <p:custDataLst>
              <p:tags r:id="rId8"/>
            </p:custDataLst>
          </p:nvPr>
        </p:nvSpPr>
        <p:spPr bwMode="auto">
          <a:xfrm>
            <a:off x="6223000" y="1308100"/>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9"/>
            </p:custDataLst>
          </p:nvPr>
        </p:nvSpPr>
        <p:spPr>
          <a:xfrm>
            <a:off x="6272213" y="24431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10"/>
            </p:custDataLst>
          </p:nvPr>
        </p:nvSpPr>
        <p:spPr>
          <a:xfrm>
            <a:off x="6272213" y="27860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1"/>
            </p:custDataLst>
          </p:nvPr>
        </p:nvCxnSpPr>
        <p:spPr>
          <a:xfrm rot="5400000" flipH="1" flipV="1">
            <a:off x="6744493" y="2364582"/>
            <a:ext cx="1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2"/>
            </p:custDataLst>
          </p:nvPr>
        </p:nvCxnSpPr>
        <p:spPr>
          <a:xfrm rot="5400000" flipH="1" flipV="1">
            <a:off x="6773068" y="2736057"/>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3"/>
            </p:custDataLst>
          </p:nvPr>
        </p:nvSpPr>
        <p:spPr>
          <a:xfrm>
            <a:off x="5786438" y="1093788"/>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6" name="TextBox 50"/>
          <p:cNvSpPr txBox="1">
            <a:spLocks noChangeArrowheads="1"/>
          </p:cNvSpPr>
          <p:nvPr>
            <p:custDataLst>
              <p:tags r:id="rId14"/>
            </p:custDataLst>
          </p:nvPr>
        </p:nvSpPr>
        <p:spPr bwMode="auto">
          <a:xfrm>
            <a:off x="1709738" y="1303338"/>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18447" name="Group 60"/>
          <p:cNvGrpSpPr>
            <a:grpSpLocks/>
          </p:cNvGrpSpPr>
          <p:nvPr>
            <p:custDataLst>
              <p:tags r:id="rId15"/>
            </p:custDataLst>
          </p:nvPr>
        </p:nvGrpSpPr>
        <p:grpSpPr bwMode="auto">
          <a:xfrm>
            <a:off x="0" y="1106488"/>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browser</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7" name="Cloud Callout 56"/>
          <p:cNvSpPr/>
          <p:nvPr>
            <p:custDataLst>
              <p:tags r:id="rId16"/>
            </p:custDataLst>
          </p:nvPr>
        </p:nvSpPr>
        <p:spPr>
          <a:xfrm>
            <a:off x="1363663" y="355758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9" name="Rectangle 61"/>
          <p:cNvSpPr>
            <a:spLocks noChangeArrowheads="1"/>
          </p:cNvSpPr>
          <p:nvPr>
            <p:custDataLst>
              <p:tags r:id="rId17"/>
            </p:custDataLst>
          </p:nvPr>
        </p:nvSpPr>
        <p:spPr bwMode="auto">
          <a:xfrm>
            <a:off x="685641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grpSp>
        <p:nvGrpSpPr>
          <p:cNvPr id="4" name="Group 67"/>
          <p:cNvGrpSpPr>
            <a:grpSpLocks/>
          </p:cNvGrpSpPr>
          <p:nvPr>
            <p:custDataLst>
              <p:tags r:id="rId18"/>
            </p:custDataLst>
          </p:nvPr>
        </p:nvGrpSpPr>
        <p:grpSpPr bwMode="auto">
          <a:xfrm>
            <a:off x="7375525" y="2201863"/>
            <a:ext cx="677863" cy="277812"/>
            <a:chOff x="7846223" y="4167187"/>
            <a:chExt cx="678665" cy="276999"/>
          </a:xfrm>
        </p:grpSpPr>
        <p:cxnSp>
          <p:nvCxnSpPr>
            <p:cNvPr id="66" name="Straight Connector 65"/>
            <p:cNvCxnSpPr/>
            <p:nvPr/>
          </p:nvCxnSpPr>
          <p:spPr>
            <a:xfrm flipV="1">
              <a:off x="7854170" y="4175101"/>
              <a:ext cx="670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457" name="TextBox 66"/>
            <p:cNvSpPr txBox="1">
              <a:spLocks noChangeArrowheads="1"/>
            </p:cNvSpPr>
            <p:nvPr/>
          </p:nvSpPr>
          <p:spPr bwMode="auto">
            <a:xfrm>
              <a:off x="7846223" y="4167187"/>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8451" name="Rectangle 68"/>
          <p:cNvSpPr>
            <a:spLocks noChangeArrowheads="1"/>
          </p:cNvSpPr>
          <p:nvPr>
            <p:custDataLst>
              <p:tags r:id="rId19"/>
            </p:custDataLst>
          </p:nvPr>
        </p:nvSpPr>
        <p:spPr bwMode="auto">
          <a:xfrm>
            <a:off x="0" y="57721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600"/>
              <a:t>An application is identified by the hosts IP addresses, transport protocol, and ports</a:t>
            </a:r>
          </a:p>
          <a:p>
            <a:pPr eaLnBrk="1" hangingPunct="1">
              <a:spcBef>
                <a:spcPct val="0"/>
              </a:spcBef>
            </a:pPr>
            <a:r>
              <a:rPr lang="en-US" altLang="en-US" sz="1600"/>
              <a:t>A TCP connection is identified by the pair of IPs, the pair of ports, and the transport protocol</a:t>
            </a:r>
          </a:p>
        </p:txBody>
      </p:sp>
      <p:grpSp>
        <p:nvGrpSpPr>
          <p:cNvPr id="7" name="Group 58"/>
          <p:cNvGrpSpPr>
            <a:grpSpLocks/>
          </p:cNvGrpSpPr>
          <p:nvPr>
            <p:custDataLst>
              <p:tags r:id="rId20"/>
            </p:custDataLst>
          </p:nvPr>
        </p:nvGrpSpPr>
        <p:grpSpPr bwMode="auto">
          <a:xfrm>
            <a:off x="1108075" y="1908175"/>
            <a:ext cx="677863" cy="306388"/>
            <a:chOff x="1107287" y="1907394"/>
            <a:chExt cx="678669" cy="307169"/>
          </a:xfrm>
        </p:grpSpPr>
        <p:cxnSp>
          <p:nvCxnSpPr>
            <p:cNvPr id="42" name="Straight Connector 41"/>
            <p:cNvCxnSpPr/>
            <p:nvPr/>
          </p:nvCxnSpPr>
          <p:spPr>
            <a:xfrm flipV="1">
              <a:off x="1107287" y="2211380"/>
              <a:ext cx="678669" cy="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TextBox 39"/>
            <p:cNvSpPr txBox="1">
              <a:spLocks noChangeArrowheads="1"/>
            </p:cNvSpPr>
            <p:nvPr/>
          </p:nvSpPr>
          <p:spPr bwMode="auto">
            <a:xfrm>
              <a:off x="1107287" y="1907394"/>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37" name="Rounded Rectangle 36"/>
          <p:cNvSpPr/>
          <p:nvPr>
            <p:custDataLst>
              <p:tags r:id="rId21"/>
            </p:custDataLst>
          </p:nvPr>
        </p:nvSpPr>
        <p:spPr>
          <a:xfrm>
            <a:off x="2957513" y="2093913"/>
            <a:ext cx="1528762" cy="7715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100" dirty="0" err="1">
                <a:solidFill>
                  <a:schemeClr val="tx1"/>
                </a:solidFill>
              </a:rPr>
              <a:t>Dest</a:t>
            </a:r>
            <a:r>
              <a:rPr lang="en-US" sz="1100" dirty="0">
                <a:solidFill>
                  <a:schemeClr val="tx1"/>
                </a:solidFill>
              </a:rPr>
              <a:t> IP: 74.125.115.99</a:t>
            </a:r>
          </a:p>
          <a:p>
            <a:pPr eaLnBrk="1" hangingPunct="1">
              <a:lnSpc>
                <a:spcPts val="1100"/>
              </a:lnSpc>
              <a:defRPr/>
            </a:pPr>
            <a:r>
              <a:rPr lang="en-US" sz="1100" dirty="0">
                <a:solidFill>
                  <a:schemeClr val="tx1"/>
                </a:solidFill>
              </a:rPr>
              <a:t>Source IP: 128.174.13.63</a:t>
            </a:r>
          </a:p>
          <a:p>
            <a:pPr eaLnBrk="1" hangingPunct="1">
              <a:lnSpc>
                <a:spcPts val="1100"/>
              </a:lnSpc>
              <a:defRPr/>
            </a:pPr>
            <a:r>
              <a:rPr lang="en-US" sz="1100" dirty="0" err="1">
                <a:solidFill>
                  <a:schemeClr val="tx1"/>
                </a:solidFill>
              </a:rPr>
              <a:t>Dest</a:t>
            </a:r>
            <a:r>
              <a:rPr lang="en-US" sz="1100" dirty="0">
                <a:solidFill>
                  <a:schemeClr val="tx1"/>
                </a:solidFill>
              </a:rPr>
              <a:t> port: 80</a:t>
            </a:r>
          </a:p>
          <a:p>
            <a:pPr eaLnBrk="1" hangingPunct="1">
              <a:lnSpc>
                <a:spcPts val="1100"/>
              </a:lnSpc>
              <a:defRPr/>
            </a:pPr>
            <a:r>
              <a:rPr lang="en-US" sz="1100" dirty="0">
                <a:solidFill>
                  <a:schemeClr val="tx1"/>
                </a:solidFill>
              </a:rPr>
              <a:t>Source port: 23421</a:t>
            </a:r>
          </a:p>
        </p:txBody>
      </p:sp>
    </p:spTree>
    <p:custDataLst>
      <p:tags r:id="rId1"/>
    </p:custDataLst>
    <p:extLst>
      <p:ext uri="{BB962C8B-B14F-4D97-AF65-F5344CB8AC3E}">
        <p14:creationId xmlns:p14="http://schemas.microsoft.com/office/powerpoint/2010/main" val="2116417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0" presetClass="path" presetSubtype="0" accel="50000" decel="50000" fill="hold" grpId="2" nodeType="withEffect">
                                  <p:stCondLst>
                                    <p:cond delay="0"/>
                                  </p:stCondLst>
                                  <p:childTnLst>
                                    <p:animMotion origin="layout" path="M -4.44444E-6 -1.11111E-6 C 0.00174 0.01829 0.00382 0.03611 0.00625 0.05417 C 0.00764 0.06482 0.0099 0.07546 0.01094 0.08611 C 0.01268 0.1044 0.01494 0.1257 0.01858 0.14329 C 0.01928 0.15208 0.02032 0.16181 0.02223 0.17014 C 0.02309 0.1794 0.02466 0.1882 0.02553 0.19745 C 0.02587 0.19931 0.02587 0.20139 0.02622 0.20347 C 0.02674 0.20718 0.02813 0.21412 0.02813 0.21435 C 0.02934 0.23241 0.03542 0.2669 0.04445 0.27847 C 0.05035 0.2963 0.06823 0.29931 0.079 0.3037 C 0.08664 0.30324 0.09289 0.30394 0.09966 0.30162 C 0.10625 0.29954 0.1125 0.29514 0.11893 0.29352 C 0.12344 0.29051 0.12778 0.28843 0.13264 0.2875 C 0.13612 0.2831 0.1323 0.2875 0.13785 0.28333 C 0.14115 0.28102 0.1441 0.27732 0.14705 0.27431 C 0.15244 0.26968 0.15608 0.2625 0.16077 0.25741 C 0.16303 0.25232 0.16771 0.24236 0.16771 0.24259 C 0.16928 0.23449 0.16702 0.24514 0.17014 0.23611 C 0.17431 0.22477 0.17709 0.21204 0.18073 0.20023 C 0.18143 0.19398 0.18369 0.18472 0.18594 0.1794 C 0.18924 0.16181 0.19306 0.14445 0.19723 0.12732 C 0.19879 0.12037 0.19914 0.1125 0.2007 0.10533 C 0.20348 0.06898 0.20244 0.03264 0.20244 -0.0037 " pathEditMode="relative" rAng="0" ptsTypes="ffffffffffffffffffffffA">
                                      <p:cBhvr>
                                        <p:cTn id="12" dur="2000" fill="hold"/>
                                        <p:tgtEl>
                                          <p:spTgt spid="37"/>
                                        </p:tgtEl>
                                        <p:attrNameLst>
                                          <p:attrName>ppt_x</p:attrName>
                                          <p:attrName>ppt_y</p:attrName>
                                        </p:attrNameLst>
                                      </p:cBhvr>
                                      <p:rCtr x="10200" y="15000"/>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701" t="30435" r="10037" b="13204"/>
          <a:stretch/>
        </p:blipFill>
        <p:spPr bwMode="auto">
          <a:xfrm>
            <a:off x="77261" y="1844824"/>
            <a:ext cx="8937633"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a:spLocks noGrp="1" noChangeArrowheads="1"/>
          </p:cNvSpPr>
          <p:nvPr>
            <p:ph type="title"/>
          </p:nvPr>
        </p:nvSpPr>
        <p:spPr>
          <a:xfrm>
            <a:off x="457200" y="274637"/>
            <a:ext cx="8229600" cy="1143000"/>
          </a:xfrm>
          <a:noFill/>
          <a:ln>
            <a:noFill/>
          </a:ln>
        </p:spPr>
        <p:txBody>
          <a:bodyPr lIns="91425" tIns="91425" rIns="91425" bIns="91425" anchor="ctr" anchorCtr="0"/>
          <a:lstStyle/>
          <a:p>
            <a:r>
              <a:rPr lang="en-US" dirty="0">
                <a:ea typeface="ＭＳ Ｐゴシック" charset="0"/>
              </a:rPr>
              <a:t>TCP flow </a:t>
            </a:r>
            <a:r>
              <a:rPr lang="en-US" dirty="0" smtClean="0">
                <a:ea typeface="ＭＳ Ｐゴシック" charset="0"/>
              </a:rPr>
              <a:t>control – Sender Side</a:t>
            </a:r>
            <a:endParaRPr lang="en-US" dirty="0">
              <a:ea typeface="ＭＳ Ｐゴシック" charset="0"/>
            </a:endParaRPr>
          </a:p>
        </p:txBody>
      </p:sp>
    </p:spTree>
    <p:extLst>
      <p:ext uri="{BB962C8B-B14F-4D97-AF65-F5344CB8AC3E}">
        <p14:creationId xmlns:p14="http://schemas.microsoft.com/office/powerpoint/2010/main" val="22720660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טקסט 6"/>
          <p:cNvSpPr>
            <a:spLocks noGrp="1"/>
          </p:cNvSpPr>
          <p:nvPr>
            <p:ph type="body" idx="1"/>
          </p:nvPr>
        </p:nvSpPr>
        <p:spPr/>
        <p:txBody>
          <a:bodyPr/>
          <a:lstStyle/>
          <a:p>
            <a:endParaRPr lang="he-IL" dirty="0"/>
          </a:p>
        </p:txBody>
      </p:sp>
      <p:pic>
        <p:nvPicPr>
          <p:cNvPr id="6554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040"/>
          <a:stretch/>
        </p:blipFill>
        <p:spPr bwMode="auto">
          <a:xfrm>
            <a:off x="28575" y="1747777"/>
            <a:ext cx="9115425" cy="512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a:spLocks noGrp="1" noChangeArrowheads="1"/>
          </p:cNvSpPr>
          <p:nvPr>
            <p:ph type="title"/>
          </p:nvPr>
        </p:nvSpPr>
        <p:spPr>
          <a:xfrm>
            <a:off x="457200" y="274637"/>
            <a:ext cx="8229600" cy="1143000"/>
          </a:xfrm>
          <a:noFill/>
          <a:ln>
            <a:noFill/>
          </a:ln>
        </p:spPr>
        <p:txBody>
          <a:bodyPr lIns="91425" tIns="91425" rIns="91425" bIns="91425" anchor="ctr" anchorCtr="0"/>
          <a:lstStyle/>
          <a:p>
            <a:r>
              <a:rPr lang="en-US" dirty="0">
                <a:ea typeface="ＭＳ Ｐゴシック" charset="0"/>
              </a:rPr>
              <a:t>TCP flow </a:t>
            </a:r>
            <a:r>
              <a:rPr lang="en-US" dirty="0" smtClean="0">
                <a:ea typeface="ＭＳ Ｐゴシック" charset="0"/>
              </a:rPr>
              <a:t>control – Sender Side</a:t>
            </a:r>
            <a:endParaRPr lang="en-US" dirty="0">
              <a:ea typeface="ＭＳ Ｐゴシック" charset="0"/>
            </a:endParaRPr>
          </a:p>
        </p:txBody>
      </p:sp>
    </p:spTree>
    <p:extLst>
      <p:ext uri="{BB962C8B-B14F-4D97-AF65-F5344CB8AC3E}">
        <p14:creationId xmlns:p14="http://schemas.microsoft.com/office/powerpoint/2010/main" val="5516520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smtClean="0"/>
              <a:t>Data received to fast, to fast…. what to do….</a:t>
            </a:r>
            <a:endParaRPr lang="he-IL" dirty="0"/>
          </a:p>
        </p:txBody>
      </p:sp>
      <p:pic>
        <p:nvPicPr>
          <p:cNvPr id="665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908364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7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r>
              <a:rPr lang="en-US" dirty="0" smtClean="0"/>
              <a:t>Sliding Window Flow Control</a:t>
            </a:r>
          </a:p>
        </p:txBody>
      </p:sp>
      <p:graphicFrame>
        <p:nvGraphicFramePr>
          <p:cNvPr id="24578" name="Object 3"/>
          <p:cNvGraphicFramePr>
            <a:graphicFrameLocks noGrp="1" noChangeAspect="1"/>
          </p:cNvGraphicFramePr>
          <p:nvPr>
            <p:ph type="body" idx="1"/>
          </p:nvPr>
        </p:nvGraphicFramePr>
        <p:xfrm>
          <a:off x="1401763" y="2609850"/>
          <a:ext cx="6338887" cy="2947988"/>
        </p:xfrm>
        <a:graphic>
          <a:graphicData uri="http://schemas.openxmlformats.org/presentationml/2006/ole">
            <mc:AlternateContent xmlns:mc="http://schemas.openxmlformats.org/markup-compatibility/2006">
              <mc:Choice xmlns:v="urn:schemas-microsoft-com:vml" Requires="v">
                <p:oleObj spid="_x0000_s162818" name="VISIO" r:id="rId4" imgW="6339240" imgH="2947320" progId="">
                  <p:embed/>
                </p:oleObj>
              </mc:Choice>
              <mc:Fallback>
                <p:oleObj name="VISIO" r:id="rId4" imgW="6339240" imgH="2947320" progId="">
                  <p:embed/>
                  <p:pic>
                    <p:nvPicPr>
                      <p:cNvPr id="2457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2609850"/>
                        <a:ext cx="6338887" cy="294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112</a:t>
            </a:fld>
            <a:endParaRPr lang="en-US">
              <a:solidFill>
                <a:srgbClr val="000000"/>
              </a:solidFill>
            </a:endParaRPr>
          </a:p>
        </p:txBody>
      </p:sp>
      <p:sp>
        <p:nvSpPr>
          <p:cNvPr id="24582" name="Text Box 4"/>
          <p:cNvSpPr txBox="1">
            <a:spLocks noChangeArrowheads="1"/>
          </p:cNvSpPr>
          <p:nvPr/>
        </p:nvSpPr>
        <p:spPr bwMode="auto">
          <a:xfrm>
            <a:off x="179512" y="1721643"/>
            <a:ext cx="8686800" cy="3968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dirty="0">
                <a:solidFill>
                  <a:srgbClr val="000000"/>
                </a:solidFill>
                <a:latin typeface="Arial" pitchFamily="34" charset="0"/>
              </a:rPr>
              <a:t> Sliding Window Protocol is performed at the </a:t>
            </a:r>
            <a:r>
              <a:rPr lang="en-US" sz="2000" b="1" dirty="0">
                <a:solidFill>
                  <a:srgbClr val="000000"/>
                </a:solidFill>
                <a:latin typeface="Arial" pitchFamily="34" charset="0"/>
              </a:rPr>
              <a:t>byte level</a:t>
            </a:r>
            <a:r>
              <a:rPr lang="en-US" sz="2000" dirty="0">
                <a:solidFill>
                  <a:srgbClr val="000000"/>
                </a:solidFill>
                <a:latin typeface="Arial" pitchFamily="34" charset="0"/>
              </a:rPr>
              <a:t>:</a:t>
            </a:r>
            <a:endParaRPr lang="en-US" sz="2400" i="1" dirty="0">
              <a:solidFill>
                <a:srgbClr val="000000"/>
              </a:solidFill>
              <a:latin typeface="Courier New" pitchFamily="49" charset="0"/>
            </a:endParaRPr>
          </a:p>
        </p:txBody>
      </p:sp>
      <p:sp>
        <p:nvSpPr>
          <p:cNvPr id="24583" name="Text Box 5"/>
          <p:cNvSpPr txBox="1">
            <a:spLocks noChangeArrowheads="1"/>
          </p:cNvSpPr>
          <p:nvPr/>
        </p:nvSpPr>
        <p:spPr bwMode="auto">
          <a:xfrm>
            <a:off x="227806" y="1044575"/>
            <a:ext cx="8686800" cy="15652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endParaRPr lang="en-US" sz="2000" dirty="0">
              <a:solidFill>
                <a:srgbClr val="000000"/>
              </a:solidFill>
              <a:latin typeface="Arial" pitchFamily="34" charset="0"/>
            </a:endParaRPr>
          </a:p>
          <a:p>
            <a:pPr eaLnBrk="0" fontAlgn="base" hangingPunct="0">
              <a:spcBef>
                <a:spcPct val="50000"/>
              </a:spcBef>
              <a:spcAft>
                <a:spcPts val="1000"/>
              </a:spcAft>
              <a:buFontTx/>
              <a:buChar char="•"/>
            </a:pPr>
            <a:endParaRPr lang="en-US" sz="2000" dirty="0">
              <a:solidFill>
                <a:srgbClr val="000000"/>
              </a:solidFill>
              <a:latin typeface="Arial" pitchFamily="34" charset="0"/>
            </a:endParaRPr>
          </a:p>
          <a:p>
            <a:pPr eaLnBrk="0" fontAlgn="base" hangingPunct="0">
              <a:spcBef>
                <a:spcPct val="50000"/>
              </a:spcBef>
              <a:spcAft>
                <a:spcPts val="1000"/>
              </a:spcAft>
              <a:buFontTx/>
              <a:buChar char="•"/>
            </a:pPr>
            <a:r>
              <a:rPr lang="en-US" sz="2000" dirty="0">
                <a:solidFill>
                  <a:srgbClr val="000000"/>
                </a:solidFill>
                <a:latin typeface="Arial" pitchFamily="34" charset="0"/>
              </a:rPr>
              <a:t>Here: Sender can transmit sequence numbers 6,7,8.</a:t>
            </a:r>
            <a:endParaRPr lang="en-US" sz="2400" i="1" dirty="0">
              <a:solidFill>
                <a:srgbClr val="000000"/>
              </a:solidFill>
              <a:latin typeface="Courier New" pitchFamily="49" charset="0"/>
            </a:endParaRPr>
          </a:p>
        </p:txBody>
      </p:sp>
      <p:pic>
        <p:nvPicPr>
          <p:cNvPr id="8" name="Picture 16"/>
          <p:cNvPicPr>
            <a:picLocks noChangeAspect="1" noChangeArrowheads="1"/>
          </p:cNvPicPr>
          <p:nvPr/>
        </p:nvPicPr>
        <p:blipFill>
          <a:blip r:embed="rId6" cstate="print"/>
          <a:srcRect/>
          <a:stretch>
            <a:fillRect/>
          </a:stretch>
        </p:blipFill>
        <p:spPr bwMode="auto">
          <a:xfrm>
            <a:off x="304800" y="4413250"/>
            <a:ext cx="7916862" cy="2444750"/>
          </a:xfrm>
          <a:prstGeom prst="rect">
            <a:avLst/>
          </a:prstGeom>
          <a:noFill/>
          <a:ln w="9525">
            <a:noFill/>
            <a:miter lim="800000"/>
            <a:headEnd/>
            <a:tailEnd/>
          </a:ln>
          <a:effectLst/>
        </p:spPr>
      </p:pic>
    </p:spTree>
    <p:extLst>
      <p:ext uri="{BB962C8B-B14F-4D97-AF65-F5344CB8AC3E}">
        <p14:creationId xmlns:p14="http://schemas.microsoft.com/office/powerpoint/2010/main" val="6467890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smtClean="0"/>
              <a:t>Sliding Window: </a:t>
            </a:r>
            <a:r>
              <a:rPr lang="en-US" sz="3600" smtClean="0">
                <a:solidFill>
                  <a:srgbClr val="FF0000"/>
                </a:solidFill>
              </a:rPr>
              <a:t> “Window Closes”</a:t>
            </a:r>
          </a:p>
        </p:txBody>
      </p:sp>
      <p:graphicFrame>
        <p:nvGraphicFramePr>
          <p:cNvPr id="25602" name="Object 3"/>
          <p:cNvGraphicFramePr>
            <a:graphicFrameLocks noGrp="1" noChangeAspect="1"/>
          </p:cNvGraphicFramePr>
          <p:nvPr>
            <p:ph type="body" idx="1"/>
          </p:nvPr>
        </p:nvGraphicFramePr>
        <p:xfrm>
          <a:off x="1401763" y="1900238"/>
          <a:ext cx="6338887" cy="4367212"/>
        </p:xfrm>
        <a:graphic>
          <a:graphicData uri="http://schemas.openxmlformats.org/presentationml/2006/ole">
            <mc:AlternateContent xmlns:mc="http://schemas.openxmlformats.org/markup-compatibility/2006">
              <mc:Choice xmlns:v="urn:schemas-microsoft-com:vml" Requires="v">
                <p:oleObj spid="_x0000_s163842" name="VISIO" r:id="rId4" imgW="6339240" imgH="4366800" progId="">
                  <p:embed/>
                </p:oleObj>
              </mc:Choice>
              <mc:Fallback>
                <p:oleObj name="VISIO" r:id="rId4" imgW="6339240" imgH="4366800" progId="">
                  <p:embed/>
                  <p:pic>
                    <p:nvPicPr>
                      <p:cNvPr id="2560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1900238"/>
                        <a:ext cx="6338887" cy="436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3"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113</a:t>
            </a:fld>
            <a:endParaRPr lang="en-US">
              <a:solidFill>
                <a:srgbClr val="000000"/>
              </a:solidFill>
            </a:endParaRPr>
          </a:p>
        </p:txBody>
      </p:sp>
      <p:sp>
        <p:nvSpPr>
          <p:cNvPr id="25606" name="Text Box 4"/>
          <p:cNvSpPr txBox="1">
            <a:spLocks noChangeArrowheads="1"/>
          </p:cNvSpPr>
          <p:nvPr/>
        </p:nvSpPr>
        <p:spPr bwMode="auto">
          <a:xfrm>
            <a:off x="142771" y="1549400"/>
            <a:ext cx="8686800" cy="7016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dirty="0">
                <a:solidFill>
                  <a:srgbClr val="000000"/>
                </a:solidFill>
                <a:latin typeface="Arial" pitchFamily="34" charset="0"/>
              </a:rPr>
              <a:t> Transmission of a single byte (with SeqNo = 6) and acknowledgement is received (AckNo  = 5, Win=4):</a:t>
            </a:r>
            <a:endParaRPr lang="en-US" sz="2400" i="1" dirty="0">
              <a:solidFill>
                <a:srgbClr val="000000"/>
              </a:solidFill>
              <a:latin typeface="Courier New" pitchFamily="49" charset="0"/>
            </a:endParaRPr>
          </a:p>
        </p:txBody>
      </p:sp>
      <p:sp>
        <p:nvSpPr>
          <p:cNvPr id="25607" name="Text Box 5"/>
          <p:cNvSpPr txBox="1">
            <a:spLocks noChangeArrowheads="1"/>
          </p:cNvSpPr>
          <p:nvPr/>
        </p:nvSpPr>
        <p:spPr bwMode="auto">
          <a:xfrm>
            <a:off x="152400" y="4953000"/>
            <a:ext cx="8686800" cy="1655763"/>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400" i="1">
              <a:solidFill>
                <a:srgbClr val="000000"/>
              </a:solidFill>
              <a:latin typeface="Courier New" pitchFamily="49" charset="0"/>
            </a:endParaRPr>
          </a:p>
        </p:txBody>
      </p:sp>
    </p:spTree>
    <p:extLst>
      <p:ext uri="{BB962C8B-B14F-4D97-AF65-F5344CB8AC3E}">
        <p14:creationId xmlns:p14="http://schemas.microsoft.com/office/powerpoint/2010/main" val="20489668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r>
              <a:rPr lang="en-US" smtClean="0"/>
              <a:t>Sliding Window: </a:t>
            </a:r>
            <a:r>
              <a:rPr lang="en-US" sz="3600" smtClean="0">
                <a:solidFill>
                  <a:srgbClr val="FF0000"/>
                </a:solidFill>
              </a:rPr>
              <a:t> “Window Opens”</a:t>
            </a:r>
          </a:p>
        </p:txBody>
      </p:sp>
      <p:graphicFrame>
        <p:nvGraphicFramePr>
          <p:cNvPr id="26626" name="Object 3"/>
          <p:cNvGraphicFramePr>
            <a:graphicFrameLocks noGrp="1" noChangeAspect="1"/>
          </p:cNvGraphicFramePr>
          <p:nvPr>
            <p:ph type="body" idx="1"/>
          </p:nvPr>
        </p:nvGraphicFramePr>
        <p:xfrm>
          <a:off x="1401763" y="2705100"/>
          <a:ext cx="6338887" cy="2757488"/>
        </p:xfrm>
        <a:graphic>
          <a:graphicData uri="http://schemas.openxmlformats.org/presentationml/2006/ole">
            <mc:AlternateContent xmlns:mc="http://schemas.openxmlformats.org/markup-compatibility/2006">
              <mc:Choice xmlns:v="urn:schemas-microsoft-com:vml" Requires="v">
                <p:oleObj spid="_x0000_s164866" name="VISIO" r:id="rId4" imgW="6339240" imgH="2756880" progId="">
                  <p:embed/>
                </p:oleObj>
              </mc:Choice>
              <mc:Fallback>
                <p:oleObj name="VISIO" r:id="rId4" imgW="6339240" imgH="2756880" progId="">
                  <p:embed/>
                  <p:pic>
                    <p:nvPicPr>
                      <p:cNvPr id="2662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2705100"/>
                        <a:ext cx="6338887"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7"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114</a:t>
            </a:fld>
            <a:endParaRPr lang="en-US">
              <a:solidFill>
                <a:srgbClr val="000000"/>
              </a:solidFill>
            </a:endParaRPr>
          </a:p>
        </p:txBody>
      </p:sp>
      <p:sp>
        <p:nvSpPr>
          <p:cNvPr id="26630" name="Text Box 4"/>
          <p:cNvSpPr txBox="1">
            <a:spLocks noChangeArrowheads="1"/>
          </p:cNvSpPr>
          <p:nvPr/>
        </p:nvSpPr>
        <p:spPr bwMode="auto">
          <a:xfrm>
            <a:off x="152400" y="1704975"/>
            <a:ext cx="8686800" cy="7016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dirty="0">
                <a:solidFill>
                  <a:srgbClr val="000000"/>
                </a:solidFill>
                <a:latin typeface="Arial" pitchFamily="34" charset="0"/>
              </a:rPr>
              <a:t> Acknowledgement is received that enlarges the window to the right (AckNo  = 5, Win=6):</a:t>
            </a:r>
            <a:endParaRPr lang="en-US" sz="2400" i="1" dirty="0">
              <a:solidFill>
                <a:srgbClr val="000000"/>
              </a:solidFill>
              <a:latin typeface="Courier New" pitchFamily="49" charset="0"/>
            </a:endParaRPr>
          </a:p>
        </p:txBody>
      </p:sp>
      <p:sp>
        <p:nvSpPr>
          <p:cNvPr id="26631" name="Text Box 5"/>
          <p:cNvSpPr txBox="1">
            <a:spLocks noChangeArrowheads="1"/>
          </p:cNvSpPr>
          <p:nvPr/>
        </p:nvSpPr>
        <p:spPr bwMode="auto">
          <a:xfrm>
            <a:off x="152400" y="4953000"/>
            <a:ext cx="8686800" cy="1655763"/>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400" i="1">
              <a:solidFill>
                <a:srgbClr val="000000"/>
              </a:solidFill>
              <a:latin typeface="Courier New" pitchFamily="49" charset="0"/>
            </a:endParaRPr>
          </a:p>
        </p:txBody>
      </p:sp>
      <p:sp>
        <p:nvSpPr>
          <p:cNvPr id="26632" name="Text Box 6"/>
          <p:cNvSpPr txBox="1">
            <a:spLocks noChangeArrowheads="1"/>
          </p:cNvSpPr>
          <p:nvPr/>
        </p:nvSpPr>
        <p:spPr bwMode="auto">
          <a:xfrm>
            <a:off x="228600" y="5410200"/>
            <a:ext cx="8686800" cy="7016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a:solidFill>
                  <a:srgbClr val="000000"/>
                </a:solidFill>
                <a:latin typeface="Arial" pitchFamily="34" charset="0"/>
              </a:rPr>
              <a:t> A receiver opens a window when TCP buffer empties (meaning that data is delivered to the application). </a:t>
            </a:r>
            <a:endParaRPr lang="en-US" sz="2400" i="1">
              <a:solidFill>
                <a:srgbClr val="000000"/>
              </a:solidFill>
              <a:latin typeface="Courier New" pitchFamily="49" charset="0"/>
            </a:endParaRPr>
          </a:p>
        </p:txBody>
      </p:sp>
    </p:spTree>
    <p:extLst>
      <p:ext uri="{BB962C8B-B14F-4D97-AF65-F5344CB8AC3E}">
        <p14:creationId xmlns:p14="http://schemas.microsoft.com/office/powerpoint/2010/main" val="38927931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r>
              <a:rPr lang="en-US" smtClean="0"/>
              <a:t>Sliding Window: </a:t>
            </a:r>
            <a:r>
              <a:rPr lang="en-US" sz="3600" smtClean="0">
                <a:solidFill>
                  <a:srgbClr val="FF0000"/>
                </a:solidFill>
              </a:rPr>
              <a:t> “Window Shrinks”</a:t>
            </a:r>
          </a:p>
        </p:txBody>
      </p:sp>
      <p:graphicFrame>
        <p:nvGraphicFramePr>
          <p:cNvPr id="27650" name="Object 3"/>
          <p:cNvGraphicFramePr>
            <a:graphicFrameLocks noGrp="1" noChangeAspect="1"/>
          </p:cNvGraphicFramePr>
          <p:nvPr>
            <p:ph type="body" idx="1"/>
          </p:nvPr>
        </p:nvGraphicFramePr>
        <p:xfrm>
          <a:off x="1401763" y="2705100"/>
          <a:ext cx="6338887" cy="2757488"/>
        </p:xfrm>
        <a:graphic>
          <a:graphicData uri="http://schemas.openxmlformats.org/presentationml/2006/ole">
            <mc:AlternateContent xmlns:mc="http://schemas.openxmlformats.org/markup-compatibility/2006">
              <mc:Choice xmlns:v="urn:schemas-microsoft-com:vml" Requires="v">
                <p:oleObj spid="_x0000_s165890" name="VISIO" r:id="rId4" imgW="6339240" imgH="2756880" progId="">
                  <p:embed/>
                </p:oleObj>
              </mc:Choice>
              <mc:Fallback>
                <p:oleObj name="VISIO" r:id="rId4" imgW="6339240" imgH="2756880" progId="">
                  <p:embed/>
                  <p:pic>
                    <p:nvPicPr>
                      <p:cNvPr id="276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2705100"/>
                        <a:ext cx="6338887"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1"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115</a:t>
            </a:fld>
            <a:endParaRPr lang="en-US">
              <a:solidFill>
                <a:srgbClr val="000000"/>
              </a:solidFill>
            </a:endParaRPr>
          </a:p>
        </p:txBody>
      </p:sp>
      <p:sp>
        <p:nvSpPr>
          <p:cNvPr id="27654" name="Text Box 4"/>
          <p:cNvSpPr txBox="1">
            <a:spLocks noChangeArrowheads="1"/>
          </p:cNvSpPr>
          <p:nvPr/>
        </p:nvSpPr>
        <p:spPr bwMode="auto">
          <a:xfrm>
            <a:off x="152400" y="1601368"/>
            <a:ext cx="8686800" cy="7016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dirty="0">
                <a:solidFill>
                  <a:srgbClr val="000000"/>
                </a:solidFill>
                <a:latin typeface="Arial" pitchFamily="34" charset="0"/>
              </a:rPr>
              <a:t> Acknowledgement is received that reduces the window from the right (AckNo  = 5, Win=3):</a:t>
            </a:r>
            <a:endParaRPr lang="en-US" sz="2400" i="1" dirty="0">
              <a:solidFill>
                <a:srgbClr val="000000"/>
              </a:solidFill>
              <a:latin typeface="Courier New" pitchFamily="49" charset="0"/>
            </a:endParaRPr>
          </a:p>
        </p:txBody>
      </p:sp>
      <p:sp>
        <p:nvSpPr>
          <p:cNvPr id="27655" name="Text Box 5"/>
          <p:cNvSpPr txBox="1">
            <a:spLocks noChangeArrowheads="1"/>
          </p:cNvSpPr>
          <p:nvPr/>
        </p:nvSpPr>
        <p:spPr bwMode="auto">
          <a:xfrm>
            <a:off x="152400" y="4953000"/>
            <a:ext cx="8686800" cy="1655763"/>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000">
              <a:solidFill>
                <a:srgbClr val="000000"/>
              </a:solidFill>
              <a:latin typeface="Arial" pitchFamily="34" charset="0"/>
            </a:endParaRPr>
          </a:p>
          <a:p>
            <a:pPr eaLnBrk="0" fontAlgn="base" hangingPunct="0">
              <a:spcBef>
                <a:spcPct val="50000"/>
              </a:spcBef>
              <a:spcAft>
                <a:spcPts val="1000"/>
              </a:spcAft>
              <a:buFontTx/>
              <a:buChar char="•"/>
            </a:pPr>
            <a:endParaRPr lang="en-US" sz="2400" i="1">
              <a:solidFill>
                <a:srgbClr val="000000"/>
              </a:solidFill>
              <a:latin typeface="Courier New" pitchFamily="49" charset="0"/>
            </a:endParaRPr>
          </a:p>
        </p:txBody>
      </p:sp>
      <p:sp>
        <p:nvSpPr>
          <p:cNvPr id="27656" name="Text Box 6"/>
          <p:cNvSpPr txBox="1">
            <a:spLocks noChangeArrowheads="1"/>
          </p:cNvSpPr>
          <p:nvPr/>
        </p:nvSpPr>
        <p:spPr bwMode="auto">
          <a:xfrm>
            <a:off x="228600" y="5638800"/>
            <a:ext cx="8686800" cy="396875"/>
          </a:xfrm>
          <a:prstGeom prst="rect">
            <a:avLst/>
          </a:prstGeom>
          <a:noFill/>
          <a:ln w="9525">
            <a:noFill/>
            <a:miter lim="800000"/>
            <a:headEnd/>
            <a:tailEnd/>
          </a:ln>
        </p:spPr>
        <p:txBody>
          <a:bodyPr lIns="91433" tIns="45717" rIns="91433" bIns="45717">
            <a:spAutoFit/>
          </a:bodyPr>
          <a:lstStyle/>
          <a:p>
            <a:pPr eaLnBrk="0" fontAlgn="base" hangingPunct="0">
              <a:spcBef>
                <a:spcPct val="50000"/>
              </a:spcBef>
              <a:spcAft>
                <a:spcPts val="1000"/>
              </a:spcAft>
              <a:buFontTx/>
              <a:buChar char="•"/>
            </a:pPr>
            <a:r>
              <a:rPr lang="en-US" sz="2000">
                <a:solidFill>
                  <a:srgbClr val="000000"/>
                </a:solidFill>
                <a:latin typeface="Arial" pitchFamily="34" charset="0"/>
              </a:rPr>
              <a:t> Shrinking a window should not be used</a:t>
            </a:r>
            <a:endParaRPr lang="en-US" sz="2400" i="1">
              <a:solidFill>
                <a:srgbClr val="000000"/>
              </a:solidFill>
              <a:latin typeface="Courier New" pitchFamily="49" charset="0"/>
            </a:endParaRPr>
          </a:p>
        </p:txBody>
      </p:sp>
    </p:spTree>
    <p:extLst>
      <p:ext uri="{BB962C8B-B14F-4D97-AF65-F5344CB8AC3E}">
        <p14:creationId xmlns:p14="http://schemas.microsoft.com/office/powerpoint/2010/main" val="4283604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a:t>
            </a:r>
            <a:r>
              <a:rPr lang="en-US" dirty="0"/>
              <a:t>– congestion </a:t>
            </a:r>
            <a:r>
              <a:rPr lang="en-US" dirty="0" smtClean="0"/>
              <a:t>control </a:t>
            </a:r>
            <a:endParaRPr lang="en-US"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772964"/>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smtClean="0"/>
              <a:t>Internet Pipes</a:t>
            </a:r>
            <a:endParaRPr lang="he-IL" dirty="0"/>
          </a:p>
        </p:txBody>
      </p:sp>
      <p:sp>
        <p:nvSpPr>
          <p:cNvPr id="7" name="מציין מיקום טקסט 6"/>
          <p:cNvSpPr>
            <a:spLocks noGrp="1"/>
          </p:cNvSpPr>
          <p:nvPr>
            <p:ph type="body" idx="1"/>
          </p:nvPr>
        </p:nvSpPr>
        <p:spPr/>
        <p:txBody>
          <a:bodyPr/>
          <a:lstStyle/>
          <a:p>
            <a:endParaRPr lang="he-IL"/>
          </a:p>
        </p:txBody>
      </p:sp>
      <p:pic>
        <p:nvPicPr>
          <p:cNvPr id="10138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128"/>
          <a:stretch/>
        </p:blipFill>
        <p:spPr bwMode="auto">
          <a:xfrm>
            <a:off x="0" y="1313627"/>
            <a:ext cx="9144000" cy="554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2934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a:t>Internet Pipes</a:t>
            </a:r>
            <a:endParaRPr lang="he-IL" dirty="0"/>
          </a:p>
        </p:txBody>
      </p:sp>
      <p:sp>
        <p:nvSpPr>
          <p:cNvPr id="7" name="מציין מיקום טקסט 6"/>
          <p:cNvSpPr>
            <a:spLocks noGrp="1"/>
          </p:cNvSpPr>
          <p:nvPr>
            <p:ph type="body" idx="1"/>
          </p:nvPr>
        </p:nvSpPr>
        <p:spPr/>
        <p:txBody>
          <a:bodyPr/>
          <a:lstStyle/>
          <a:p>
            <a:endParaRPr lang="he-IL" dirty="0"/>
          </a:p>
        </p:txBody>
      </p:sp>
      <p:pic>
        <p:nvPicPr>
          <p:cNvPr id="10445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606"/>
          <a:stretch/>
        </p:blipFill>
        <p:spPr bwMode="auto">
          <a:xfrm>
            <a:off x="0" y="1412776"/>
            <a:ext cx="9144000"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339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ectangle 62"/>
          <p:cNvSpPr>
            <a:spLocks noChangeArrowheads="1"/>
          </p:cNvSpPr>
          <p:nvPr>
            <p:custDataLst>
              <p:tags r:id="rId2"/>
            </p:custDataLst>
          </p:nvPr>
        </p:nvSpPr>
        <p:spPr bwMode="auto">
          <a:xfrm>
            <a:off x="80486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19459" name="Title 1"/>
          <p:cNvSpPr>
            <a:spLocks noGrp="1"/>
          </p:cNvSpPr>
          <p:nvPr>
            <p:ph type="title"/>
            <p:custDataLst>
              <p:tags r:id="rId3"/>
            </p:custDataLst>
          </p:nvPr>
        </p:nvSpPr>
        <p:spPr/>
        <p:txBody>
          <a:bodyPr/>
          <a:lstStyle/>
          <a:p>
            <a:r>
              <a:rPr lang="en-US" altLang="en-US" smtClean="0"/>
              <a:t>Transport layer multiplexing: TCP</a:t>
            </a:r>
          </a:p>
        </p:txBody>
      </p:sp>
      <p:sp>
        <p:nvSpPr>
          <p:cNvPr id="9" name="מציין מיקום טקסט 8"/>
          <p:cNvSpPr>
            <a:spLocks noGrp="1"/>
          </p:cNvSpPr>
          <p:nvPr>
            <p:ph type="body" idx="1"/>
          </p:nvPr>
        </p:nvSpPr>
        <p:spPr/>
        <p:txBody>
          <a:bodyPr/>
          <a:lstStyle/>
          <a:p>
            <a:endParaRPr lang="he-IL"/>
          </a:p>
        </p:txBody>
      </p:sp>
      <p:sp>
        <p:nvSpPr>
          <p:cNvPr id="5" name="Rectangle 4"/>
          <p:cNvSpPr/>
          <p:nvPr>
            <p:custDataLst>
              <p:tags r:id="rId4"/>
            </p:custDataLst>
          </p:nvPr>
        </p:nvSpPr>
        <p:spPr>
          <a:xfrm>
            <a:off x="6272213" y="204311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80</a:t>
            </a:r>
          </a:p>
        </p:txBody>
      </p:sp>
      <p:sp>
        <p:nvSpPr>
          <p:cNvPr id="6" name="Rectangle 5"/>
          <p:cNvSpPr/>
          <p:nvPr>
            <p:custDataLst>
              <p:tags r:id="rId5"/>
            </p:custDataLst>
          </p:nvPr>
        </p:nvSpPr>
        <p:spPr>
          <a:xfrm>
            <a:off x="8043863" y="1593850"/>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2" name="Group 57"/>
          <p:cNvGrpSpPr>
            <a:grpSpLocks/>
          </p:cNvGrpSpPr>
          <p:nvPr>
            <p:custDataLst>
              <p:tags r:id="rId6"/>
            </p:custDataLst>
          </p:nvPr>
        </p:nvGrpSpPr>
        <p:grpSpPr bwMode="auto">
          <a:xfrm>
            <a:off x="7358063" y="1793875"/>
            <a:ext cx="685800" cy="312738"/>
            <a:chOff x="7358071" y="1850235"/>
            <a:chExt cx="685808" cy="314323"/>
          </a:xfrm>
        </p:grpSpPr>
        <p:cxnSp>
          <p:nvCxnSpPr>
            <p:cNvPr id="8" name="Straight Connector 7"/>
            <p:cNvCxnSpPr>
              <a:stCxn id="5" idx="3"/>
              <a:endCxn id="6" idx="1"/>
            </p:cNvCxnSpPr>
            <p:nvPr/>
          </p:nvCxnSpPr>
          <p:spPr>
            <a:xfrm flipV="1">
              <a:off x="7372358" y="2164558"/>
              <a:ext cx="671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93"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7"/>
            </p:custDataLst>
          </p:nvPr>
        </p:nvSpPr>
        <p:spPr>
          <a:xfrm>
            <a:off x="5980113" y="1257300"/>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64" name="TextBox 11"/>
          <p:cNvSpPr txBox="1">
            <a:spLocks noChangeArrowheads="1"/>
          </p:cNvSpPr>
          <p:nvPr>
            <p:custDataLst>
              <p:tags r:id="rId8"/>
            </p:custDataLst>
          </p:nvPr>
        </p:nvSpPr>
        <p:spPr bwMode="auto">
          <a:xfrm>
            <a:off x="6223000" y="1308100"/>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9"/>
            </p:custDataLst>
          </p:nvPr>
        </p:nvSpPr>
        <p:spPr>
          <a:xfrm>
            <a:off x="6272213" y="24431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10"/>
            </p:custDataLst>
          </p:nvPr>
        </p:nvSpPr>
        <p:spPr>
          <a:xfrm>
            <a:off x="6272213" y="278606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1"/>
            </p:custDataLst>
          </p:nvPr>
        </p:nvCxnSpPr>
        <p:spPr>
          <a:xfrm rot="5400000" flipH="1" flipV="1">
            <a:off x="6744493" y="2364582"/>
            <a:ext cx="1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2"/>
            </p:custDataLst>
          </p:nvPr>
        </p:nvCxnSpPr>
        <p:spPr>
          <a:xfrm rot="5400000" flipH="1" flipV="1">
            <a:off x="6773068" y="2736057"/>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3"/>
            </p:custDataLst>
          </p:nvPr>
        </p:nvSpPr>
        <p:spPr>
          <a:xfrm>
            <a:off x="5786438" y="1093788"/>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3" name="Group 58"/>
          <p:cNvGrpSpPr>
            <a:grpSpLocks/>
          </p:cNvGrpSpPr>
          <p:nvPr>
            <p:custDataLst>
              <p:tags r:id="rId14"/>
            </p:custDataLst>
          </p:nvPr>
        </p:nvGrpSpPr>
        <p:grpSpPr bwMode="auto">
          <a:xfrm>
            <a:off x="1108075" y="1900238"/>
            <a:ext cx="677863" cy="306387"/>
            <a:chOff x="1107287" y="1907394"/>
            <a:chExt cx="678669" cy="307169"/>
          </a:xfrm>
        </p:grpSpPr>
        <p:cxnSp>
          <p:nvCxnSpPr>
            <p:cNvPr id="39" name="Straight Connector 38"/>
            <p:cNvCxnSpPr>
              <a:stCxn id="35" idx="3"/>
              <a:endCxn id="38" idx="1"/>
            </p:cNvCxnSpPr>
            <p:nvPr/>
          </p:nvCxnSpPr>
          <p:spPr>
            <a:xfrm flipV="1">
              <a:off x="1107287" y="2211380"/>
              <a:ext cx="678669" cy="3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91" name="TextBox 39"/>
            <p:cNvSpPr txBox="1">
              <a:spLocks noChangeArrowheads="1"/>
            </p:cNvSpPr>
            <p:nvPr/>
          </p:nvSpPr>
          <p:spPr bwMode="auto">
            <a:xfrm>
              <a:off x="1107287" y="1907394"/>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51" name="TextBox 50"/>
          <p:cNvSpPr txBox="1">
            <a:spLocks noChangeArrowheads="1"/>
          </p:cNvSpPr>
          <p:nvPr>
            <p:custDataLst>
              <p:tags r:id="rId15"/>
            </p:custDataLst>
          </p:nvPr>
        </p:nvSpPr>
        <p:spPr bwMode="auto">
          <a:xfrm>
            <a:off x="1709738" y="1303338"/>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4" name="Group 60"/>
          <p:cNvGrpSpPr>
            <a:grpSpLocks/>
          </p:cNvGrpSpPr>
          <p:nvPr>
            <p:custDataLst>
              <p:tags r:id="rId16"/>
            </p:custDataLst>
          </p:nvPr>
        </p:nvGrpSpPr>
        <p:grpSpPr bwMode="auto">
          <a:xfrm>
            <a:off x="0" y="1106488"/>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browser</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3" name="Parallelogram 52"/>
          <p:cNvSpPr/>
          <p:nvPr>
            <p:custDataLst>
              <p:tags r:id="rId17"/>
            </p:custDataLst>
          </p:nvPr>
        </p:nvSpPr>
        <p:spPr>
          <a:xfrm>
            <a:off x="0" y="808038"/>
            <a:ext cx="1479550" cy="8429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communicate with 74.125.115.99 port 80</a:t>
            </a:r>
            <a:endParaRPr lang="en-US" dirty="0">
              <a:solidFill>
                <a:schemeClr val="tx1"/>
              </a:solidFill>
            </a:endParaRPr>
          </a:p>
        </p:txBody>
      </p:sp>
      <p:sp>
        <p:nvSpPr>
          <p:cNvPr id="55" name="Parallelogram 54"/>
          <p:cNvSpPr/>
          <p:nvPr>
            <p:custDataLst>
              <p:tags r:id="rId18"/>
            </p:custDataLst>
          </p:nvPr>
        </p:nvSpPr>
        <p:spPr>
          <a:xfrm>
            <a:off x="7766050" y="922338"/>
            <a:ext cx="1477963" cy="635000"/>
          </a:xfrm>
          <a:prstGeom prst="parallelogram">
            <a:avLst>
              <a:gd name="adj" fmla="val 156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accept communication on port 80</a:t>
            </a:r>
            <a:endParaRPr lang="en-US" dirty="0">
              <a:solidFill>
                <a:schemeClr val="tx1"/>
              </a:solidFill>
            </a:endParaRPr>
          </a:p>
        </p:txBody>
      </p:sp>
      <p:sp>
        <p:nvSpPr>
          <p:cNvPr id="57" name="Cloud Callout 56"/>
          <p:cNvSpPr/>
          <p:nvPr>
            <p:custDataLst>
              <p:tags r:id="rId19"/>
            </p:custDataLst>
          </p:nvPr>
        </p:nvSpPr>
        <p:spPr>
          <a:xfrm>
            <a:off x="1363663" y="355758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ounded Rectangle 59"/>
          <p:cNvSpPr/>
          <p:nvPr>
            <p:custDataLst>
              <p:tags r:id="rId20"/>
            </p:custDataLst>
          </p:nvPr>
        </p:nvSpPr>
        <p:spPr>
          <a:xfrm>
            <a:off x="2957513" y="2093913"/>
            <a:ext cx="1528762" cy="7715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100" dirty="0" err="1">
                <a:solidFill>
                  <a:schemeClr val="tx1"/>
                </a:solidFill>
              </a:rPr>
              <a:t>Dest</a:t>
            </a:r>
            <a:r>
              <a:rPr lang="en-US" sz="1100" dirty="0">
                <a:solidFill>
                  <a:schemeClr val="tx1"/>
                </a:solidFill>
              </a:rPr>
              <a:t> IP: 74.125.115.99</a:t>
            </a:r>
          </a:p>
          <a:p>
            <a:pPr eaLnBrk="1" hangingPunct="1">
              <a:lnSpc>
                <a:spcPts val="1100"/>
              </a:lnSpc>
              <a:defRPr/>
            </a:pPr>
            <a:r>
              <a:rPr lang="en-US" sz="1100" dirty="0">
                <a:solidFill>
                  <a:schemeClr val="tx1"/>
                </a:solidFill>
              </a:rPr>
              <a:t>Source IP: 128.174.13.63</a:t>
            </a:r>
          </a:p>
          <a:p>
            <a:pPr eaLnBrk="1" hangingPunct="1">
              <a:lnSpc>
                <a:spcPts val="1100"/>
              </a:lnSpc>
              <a:defRPr/>
            </a:pPr>
            <a:r>
              <a:rPr lang="en-US" sz="1100" dirty="0" err="1">
                <a:solidFill>
                  <a:schemeClr val="tx1"/>
                </a:solidFill>
              </a:rPr>
              <a:t>Dest</a:t>
            </a:r>
            <a:r>
              <a:rPr lang="en-US" sz="1100" dirty="0">
                <a:solidFill>
                  <a:schemeClr val="tx1"/>
                </a:solidFill>
              </a:rPr>
              <a:t> port: 80</a:t>
            </a:r>
          </a:p>
          <a:p>
            <a:pPr eaLnBrk="1" hangingPunct="1">
              <a:lnSpc>
                <a:spcPts val="1100"/>
              </a:lnSpc>
              <a:defRPr/>
            </a:pPr>
            <a:r>
              <a:rPr lang="en-US" sz="1100" dirty="0">
                <a:solidFill>
                  <a:schemeClr val="tx1"/>
                </a:solidFill>
              </a:rPr>
              <a:t>Source port: 23421</a:t>
            </a:r>
          </a:p>
        </p:txBody>
      </p:sp>
      <p:sp>
        <p:nvSpPr>
          <p:cNvPr id="19477" name="Rectangle 61"/>
          <p:cNvSpPr>
            <a:spLocks noChangeArrowheads="1"/>
          </p:cNvSpPr>
          <p:nvPr>
            <p:custDataLst>
              <p:tags r:id="rId21"/>
            </p:custDataLst>
          </p:nvPr>
        </p:nvSpPr>
        <p:spPr bwMode="auto">
          <a:xfrm>
            <a:off x="6856413" y="103663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grpSp>
        <p:nvGrpSpPr>
          <p:cNvPr id="7" name="Group 67"/>
          <p:cNvGrpSpPr>
            <a:grpSpLocks/>
          </p:cNvGrpSpPr>
          <p:nvPr>
            <p:custDataLst>
              <p:tags r:id="rId22"/>
            </p:custDataLst>
          </p:nvPr>
        </p:nvGrpSpPr>
        <p:grpSpPr bwMode="auto">
          <a:xfrm>
            <a:off x="7375525" y="2201863"/>
            <a:ext cx="677863" cy="277812"/>
            <a:chOff x="7846223" y="4167187"/>
            <a:chExt cx="678665" cy="276999"/>
          </a:xfrm>
        </p:grpSpPr>
        <p:cxnSp>
          <p:nvCxnSpPr>
            <p:cNvPr id="66" name="Straight Connector 65"/>
            <p:cNvCxnSpPr/>
            <p:nvPr/>
          </p:nvCxnSpPr>
          <p:spPr>
            <a:xfrm flipV="1">
              <a:off x="7854170" y="4175101"/>
              <a:ext cx="670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481" name="TextBox 66"/>
            <p:cNvSpPr txBox="1">
              <a:spLocks noChangeArrowheads="1"/>
            </p:cNvSpPr>
            <p:nvPr/>
          </p:nvSpPr>
          <p:spPr bwMode="auto">
            <a:xfrm>
              <a:off x="7846223" y="4167187"/>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9479" name="Rectangle 68"/>
          <p:cNvSpPr>
            <a:spLocks noChangeArrowheads="1"/>
          </p:cNvSpPr>
          <p:nvPr>
            <p:custDataLst>
              <p:tags r:id="rId23"/>
            </p:custDataLst>
          </p:nvPr>
        </p:nvSpPr>
        <p:spPr bwMode="auto">
          <a:xfrm>
            <a:off x="0" y="57721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600"/>
              <a:t>An application is identified by the hosts IP addresses, transport protocol, and ports</a:t>
            </a:r>
          </a:p>
          <a:p>
            <a:pPr eaLnBrk="1" hangingPunct="1">
              <a:spcBef>
                <a:spcPct val="0"/>
              </a:spcBef>
            </a:pPr>
            <a:r>
              <a:rPr lang="en-US" altLang="en-US" sz="1600"/>
              <a:t>A TCP connection is identified by the pair of IPs, the pair of ports, and the transport protocol</a:t>
            </a:r>
          </a:p>
        </p:txBody>
      </p:sp>
    </p:spTree>
    <p:custDataLst>
      <p:tags r:id="rId1"/>
    </p:custDataLst>
    <p:extLst>
      <p:ext uri="{BB962C8B-B14F-4D97-AF65-F5344CB8AC3E}">
        <p14:creationId xmlns:p14="http://schemas.microsoft.com/office/powerpoint/2010/main" val="3494824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path" presetSubtype="0" accel="50000" decel="50000" fill="hold" grpId="0" nodeType="clickEffect">
                                  <p:stCondLst>
                                    <p:cond delay="0"/>
                                  </p:stCondLst>
                                  <p:childTnLst>
                                    <p:animMotion origin="layout" path="M -4.72222E-6 2.96296E-6 L -0.20243 2.96296E-6 " pathEditMode="relative" rAng="0" ptsTypes="AA">
                                      <p:cBhvr>
                                        <p:cTn id="22" dur="2000" fill="hold"/>
                                        <p:tgtEl>
                                          <p:spTgt spid="55"/>
                                        </p:tgtEl>
                                        <p:attrNameLst>
                                          <p:attrName>ppt_x</p:attrName>
                                          <p:attrName>ppt_y</p:attrName>
                                        </p:attrNameLst>
                                      </p:cBhvr>
                                      <p:rCtr x="-10100"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nodeType="afterGroup">
                            <p:stCondLst>
                              <p:cond delay="0"/>
                            </p:stCondLst>
                            <p:childTnLst>
                              <p:par>
                                <p:cTn id="28" presetID="1" presetClass="exit" presetSubtype="0" fill="hold" grpId="1" nodeType="afterEffect">
                                  <p:stCondLst>
                                    <p:cond delay="4000"/>
                                  </p:stCondLst>
                                  <p:childTnLst>
                                    <p:set>
                                      <p:cBhvr>
                                        <p:cTn id="29" dur="1" fill="hold">
                                          <p:stCondLst>
                                            <p:cond delay="0"/>
                                          </p:stCondLst>
                                        </p:cTn>
                                        <p:tgtEl>
                                          <p:spTgt spid="55"/>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63" presetClass="path" presetSubtype="0" accel="50000" decel="50000" fill="hold" grpId="1" nodeType="clickEffect">
                                  <p:stCondLst>
                                    <p:cond delay="0"/>
                                  </p:stCondLst>
                                  <p:childTnLst>
                                    <p:animMotion origin="layout" path="M -2.77778E-6 -3.33333E-6 L 0.18351 -3.33333E-6 " pathEditMode="relative" rAng="0" ptsTypes="AA">
                                      <p:cBhvr>
                                        <p:cTn id="37" dur="2000" fill="hold"/>
                                        <p:tgtEl>
                                          <p:spTgt spid="53"/>
                                        </p:tgtEl>
                                        <p:attrNameLst>
                                          <p:attrName>ppt_x</p:attrName>
                                          <p:attrName>ppt_y</p:attrName>
                                        </p:attrNameLst>
                                      </p:cBhvr>
                                      <p:rCtr x="9200" y="0"/>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0"/>
                                        </p:tgtEl>
                                        <p:attrNameLst>
                                          <p:attrName>style.visibility</p:attrName>
                                        </p:attrNameLst>
                                      </p:cBhvr>
                                      <p:to>
                                        <p:strVal val="visible"/>
                                      </p:to>
                                    </p:set>
                                  </p:childTnLst>
                                </p:cTn>
                              </p:par>
                              <p:par>
                                <p:cTn id="42" presetID="0" presetClass="path" presetSubtype="0" accel="50000" decel="50000" fill="hold" grpId="2" nodeType="withEffect">
                                  <p:stCondLst>
                                    <p:cond delay="0"/>
                                  </p:stCondLst>
                                  <p:childTnLst>
                                    <p:animMotion origin="layout" path="M -4.44444E-6 -1.11111E-6 C 0.00174 0.01829 0.00382 0.03611 0.00625 0.05417 C 0.00764 0.06482 0.0099 0.07546 0.01094 0.08611 C 0.01268 0.1044 0.01494 0.1257 0.01858 0.14329 C 0.01928 0.15208 0.02032 0.16181 0.02223 0.17014 C 0.02309 0.1794 0.02466 0.1882 0.02553 0.19745 C 0.02587 0.19931 0.02587 0.20139 0.02622 0.20347 C 0.02674 0.20718 0.02813 0.21412 0.02813 0.21435 C 0.02934 0.23241 0.03542 0.2669 0.04445 0.27847 C 0.05035 0.2963 0.06823 0.29931 0.079 0.3037 C 0.08664 0.30324 0.09289 0.30394 0.09966 0.30162 C 0.10625 0.29954 0.1125 0.29514 0.11893 0.29352 C 0.12344 0.29051 0.12778 0.28843 0.13264 0.2875 C 0.13612 0.2831 0.1323 0.2875 0.13785 0.28333 C 0.14115 0.28102 0.1441 0.27732 0.14705 0.27431 C 0.15244 0.26968 0.15608 0.2625 0.16077 0.25741 C 0.16303 0.25232 0.16771 0.24236 0.16771 0.24259 C 0.16928 0.23449 0.16702 0.24514 0.17014 0.23611 C 0.17431 0.22477 0.17709 0.21204 0.18073 0.20023 C 0.18143 0.19398 0.18369 0.18472 0.18594 0.1794 C 0.18924 0.16181 0.19306 0.14445 0.19723 0.12732 C 0.19879 0.12037 0.19914 0.1125 0.2007 0.10533 C 0.20348 0.06898 0.20244 0.03264 0.20244 -0.0037 " pathEditMode="relative" rAng="0" ptsTypes="ffffffffffffffffffffffA">
                                      <p:cBhvr>
                                        <p:cTn id="43" dur="2000" fill="hold"/>
                                        <p:tgtEl>
                                          <p:spTgt spid="60"/>
                                        </p:tgtEl>
                                        <p:attrNameLst>
                                          <p:attrName>ppt_x</p:attrName>
                                          <p:attrName>ppt_y</p:attrName>
                                        </p:attrNameLst>
                                      </p:cBhvr>
                                      <p:rCtr x="10200" y="15000"/>
                                    </p:animMotion>
                                  </p:childTnLst>
                                </p:cTn>
                              </p:par>
                            </p:childTnLst>
                          </p:cTn>
                        </p:par>
                        <p:par>
                          <p:cTn id="44" fill="hold" nodeType="afterGroup">
                            <p:stCondLst>
                              <p:cond delay="2000"/>
                            </p:stCondLst>
                            <p:childTnLst>
                              <p:par>
                                <p:cTn id="45" presetID="1"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1" grpId="0"/>
      <p:bldP spid="53" grpId="0" animBg="1"/>
      <p:bldP spid="53" grpId="1" animBg="1"/>
      <p:bldP spid="53" grpId="2" animBg="1"/>
      <p:bldP spid="55" grpId="0" animBg="1"/>
      <p:bldP spid="55" grpId="1" animBg="1"/>
      <p:bldP spid="55" grpId="2" animBg="1"/>
      <p:bldP spid="57" grpId="0" animBg="1"/>
      <p:bldP spid="60" grpId="0" animBg="1"/>
      <p:bldP spid="60" grpId="1" animBg="1"/>
      <p:bldP spid="60" grpId="2"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smtClean="0"/>
              <a:t>Plumbers Gone Wild!</a:t>
            </a:r>
            <a:endParaRPr lang="he-IL" dirty="0"/>
          </a:p>
        </p:txBody>
      </p:sp>
      <p:sp>
        <p:nvSpPr>
          <p:cNvPr id="7" name="מציין מיקום טקסט 6"/>
          <p:cNvSpPr>
            <a:spLocks noGrp="1"/>
          </p:cNvSpPr>
          <p:nvPr>
            <p:ph type="body" idx="1"/>
          </p:nvPr>
        </p:nvSpPr>
        <p:spPr/>
        <p:txBody>
          <a:bodyPr/>
          <a:lstStyle/>
          <a:p>
            <a:endParaRPr lang="he-IL"/>
          </a:p>
        </p:txBody>
      </p:sp>
      <p:pic>
        <p:nvPicPr>
          <p:cNvPr id="10547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681"/>
          <a:stretch/>
        </p:blipFill>
        <p:spPr bwMode="auto">
          <a:xfrm>
            <a:off x="0" y="1600200"/>
            <a:ext cx="8400901" cy="506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38414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a:t>Plumbers Gone </a:t>
            </a:r>
            <a:r>
              <a:rPr lang="en-US" dirty="0" smtClean="0"/>
              <a:t>Wild -2</a:t>
            </a:r>
            <a:endParaRPr lang="he-IL" dirty="0"/>
          </a:p>
        </p:txBody>
      </p:sp>
      <p:sp>
        <p:nvSpPr>
          <p:cNvPr id="5" name="מציין מיקום של כותרת תחתונה 4"/>
          <p:cNvSpPr>
            <a:spLocks noGrp="1"/>
          </p:cNvSpPr>
          <p:nvPr>
            <p:ph type="ftr" sz="quarter" idx="4294967295"/>
          </p:nvPr>
        </p:nvSpPr>
        <p:spPr>
          <a:xfrm>
            <a:off x="6248400" y="6445250"/>
            <a:ext cx="2895600" cy="287338"/>
          </a:xfrm>
          <a:prstGeom prst="rect">
            <a:avLst/>
          </a:prstGeom>
        </p:spPr>
        <p:txBody>
          <a:bodyPr/>
          <a:lstStyle/>
          <a:p>
            <a:pPr>
              <a:defRPr/>
            </a:pPr>
            <a:r>
              <a:rPr lang="en-US" smtClean="0"/>
              <a:t>Transport</a:t>
            </a:r>
            <a:r>
              <a:rPr lang="en-US" sz="1400" smtClean="0"/>
              <a:t> </a:t>
            </a:r>
            <a:r>
              <a:rPr lang="en-US" smtClean="0"/>
              <a:t>Layer</a:t>
            </a:r>
            <a:endParaRPr lang="en-US"/>
          </a:p>
        </p:txBody>
      </p:sp>
      <p:pic>
        <p:nvPicPr>
          <p:cNvPr id="10650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113"/>
          <a:stretch/>
        </p:blipFill>
        <p:spPr bwMode="auto">
          <a:xfrm>
            <a:off x="16768" y="1614482"/>
            <a:ext cx="7431667" cy="524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7684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2"/>
          <p:cNvSpPr>
            <a:spLocks noGrp="1" noChangeArrowheads="1"/>
          </p:cNvSpPr>
          <p:nvPr>
            <p:ph type="title"/>
          </p:nvPr>
        </p:nvSpPr>
        <p:spPr>
          <a:noFill/>
          <a:ln>
            <a:noFill/>
          </a:ln>
        </p:spPr>
        <p:txBody>
          <a:bodyPr lIns="91425" tIns="91425" rIns="91425" bIns="91425" anchor="ctr" anchorCtr="0"/>
          <a:lstStyle/>
          <a:p>
            <a:r>
              <a:rPr lang="en-US" dirty="0"/>
              <a:t>Principles of congestion control</a:t>
            </a:r>
          </a:p>
        </p:txBody>
      </p:sp>
      <p:sp>
        <p:nvSpPr>
          <p:cNvPr id="87044" name="Rectangle 3"/>
          <p:cNvSpPr>
            <a:spLocks noGrp="1" noChangeArrowheads="1"/>
          </p:cNvSpPr>
          <p:nvPr>
            <p:ph type="body" idx="1"/>
          </p:nvPr>
        </p:nvSpPr>
        <p:spPr/>
        <p:txBody>
          <a:bodyPr/>
          <a:lstStyle/>
          <a:p>
            <a:pPr>
              <a:buFont typeface="Wingdings" pitchFamily="2" charset="2"/>
              <a:buNone/>
              <a:defRPr/>
            </a:pPr>
            <a:r>
              <a:rPr lang="en-US" sz="3600" i="1" dirty="0" smtClean="0">
                <a:solidFill>
                  <a:srgbClr val="CC0000"/>
                </a:solidFill>
              </a:rPr>
              <a:t>congestion</a:t>
            </a:r>
            <a:r>
              <a:rPr lang="en-US" sz="3600" dirty="0" smtClean="0">
                <a:solidFill>
                  <a:srgbClr val="CC0000"/>
                </a:solidFill>
              </a:rPr>
              <a:t>:</a:t>
            </a:r>
          </a:p>
          <a:p>
            <a:pPr marL="457200" indent="-457200">
              <a:buFont typeface="Wingdings" panose="05000000000000000000" pitchFamily="2" charset="2"/>
              <a:buChar char="q"/>
              <a:defRPr/>
            </a:pPr>
            <a:r>
              <a:rPr lang="en-US" sz="2800" dirty="0" smtClean="0"/>
              <a:t>informally: </a:t>
            </a:r>
            <a:r>
              <a:rPr lang="ja-JP" altLang="en-US" sz="2800" dirty="0" smtClean="0"/>
              <a:t>“</a:t>
            </a:r>
            <a:r>
              <a:rPr lang="en-US" altLang="ja-JP" sz="2800" dirty="0" smtClean="0"/>
              <a:t>too many sources sending too much data too fast for </a:t>
            </a:r>
            <a:r>
              <a:rPr lang="en-US" altLang="ja-JP" sz="2800" i="1" dirty="0" smtClean="0">
                <a:solidFill>
                  <a:srgbClr val="000099"/>
                </a:solidFill>
              </a:rPr>
              <a:t>network</a:t>
            </a:r>
            <a:r>
              <a:rPr lang="en-US" altLang="ja-JP" sz="2800" dirty="0" smtClean="0"/>
              <a:t> to handle</a:t>
            </a:r>
            <a:r>
              <a:rPr lang="ja-JP" altLang="en-US" sz="2800" dirty="0" smtClean="0"/>
              <a:t>”</a:t>
            </a:r>
            <a:endParaRPr lang="en-US" altLang="ja-JP" sz="2800" dirty="0" smtClean="0"/>
          </a:p>
          <a:p>
            <a:pPr>
              <a:defRPr/>
            </a:pPr>
            <a:endParaRPr lang="en-US" altLang="ja-JP" sz="2800" dirty="0" smtClean="0"/>
          </a:p>
          <a:p>
            <a:pPr marL="457200" indent="-457200">
              <a:buFont typeface="Wingdings" panose="05000000000000000000" pitchFamily="2" charset="2"/>
              <a:buChar char="q"/>
              <a:defRPr/>
            </a:pPr>
            <a:r>
              <a:rPr lang="en-US" sz="2800" dirty="0" smtClean="0"/>
              <a:t>different from flow control!</a:t>
            </a:r>
          </a:p>
          <a:p>
            <a:pPr>
              <a:defRPr/>
            </a:pPr>
            <a:endParaRPr lang="en-US" sz="2800" dirty="0" smtClean="0"/>
          </a:p>
          <a:p>
            <a:pPr marL="457200" indent="-457200">
              <a:buFont typeface="Wingdings" panose="05000000000000000000" pitchFamily="2" charset="2"/>
              <a:buChar char="q"/>
              <a:defRPr/>
            </a:pPr>
            <a:r>
              <a:rPr lang="en-US" sz="2800" dirty="0" smtClean="0"/>
              <a:t>manifestations:</a:t>
            </a:r>
          </a:p>
          <a:p>
            <a:pPr marL="457200" lvl="3" indent="-457200">
              <a:buFont typeface="Wingdings" panose="05000000000000000000" pitchFamily="2" charset="2"/>
              <a:buChar char="q"/>
              <a:defRPr/>
            </a:pPr>
            <a:r>
              <a:rPr lang="en-US" sz="2000" dirty="0" smtClean="0"/>
              <a:t>lost packets (buffer overflow at routers)</a:t>
            </a:r>
          </a:p>
          <a:p>
            <a:pPr marL="457200" lvl="3" indent="-457200">
              <a:buFont typeface="Wingdings" panose="05000000000000000000" pitchFamily="2" charset="2"/>
              <a:buChar char="q"/>
              <a:defRPr/>
            </a:pPr>
            <a:r>
              <a:rPr lang="en-US" sz="2000" dirty="0" smtClean="0"/>
              <a:t>long delays (queueing in router buffers)</a:t>
            </a:r>
          </a:p>
          <a:p>
            <a:pPr lvl="3">
              <a:defRPr/>
            </a:pPr>
            <a:endParaRPr lang="en-US" dirty="0" smtClean="0"/>
          </a:p>
          <a:p>
            <a:pPr marL="457200" indent="-457200">
              <a:buFont typeface="Wingdings" panose="05000000000000000000" pitchFamily="2" charset="2"/>
              <a:buChar char="q"/>
              <a:defRPr/>
            </a:pPr>
            <a:r>
              <a:rPr lang="en-US" sz="2800" dirty="0" smtClean="0"/>
              <a:t>a top-10 problem!</a:t>
            </a:r>
          </a:p>
          <a:p>
            <a:pPr>
              <a:defRPr/>
            </a:pPr>
            <a:endParaRPr lang="en-US" sz="3200" dirty="0" smtClean="0"/>
          </a:p>
        </p:txBody>
      </p:sp>
    </p:spTree>
    <p:extLst>
      <p:ext uri="{BB962C8B-B14F-4D97-AF65-F5344CB8AC3E}">
        <p14:creationId xmlns:p14="http://schemas.microsoft.com/office/powerpoint/2010/main" val="14075371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p:cNvSpPr>
            <a:spLocks noGrp="1" noChangeArrowheads="1"/>
          </p:cNvSpPr>
          <p:nvPr>
            <p:ph type="title"/>
          </p:nvPr>
        </p:nvSpPr>
        <p:spPr>
          <a:noFill/>
          <a:ln>
            <a:noFill/>
          </a:ln>
        </p:spPr>
        <p:txBody>
          <a:bodyPr lIns="91425" tIns="91425" rIns="91425" bIns="91425" anchor="ctr" anchorCtr="0"/>
          <a:lstStyle/>
          <a:p>
            <a:r>
              <a:rPr lang="en-US" dirty="0"/>
              <a:t>Approaches towards congestion control</a:t>
            </a:r>
          </a:p>
        </p:txBody>
      </p:sp>
      <p:sp>
        <p:nvSpPr>
          <p:cNvPr id="97289" name="Rectangle 3"/>
          <p:cNvSpPr>
            <a:spLocks noGrp="1" noChangeArrowheads="1"/>
          </p:cNvSpPr>
          <p:nvPr>
            <p:ph type="body" idx="1"/>
          </p:nvPr>
        </p:nvSpPr>
        <p:spPr>
          <a:xfrm>
            <a:off x="457200" y="2786063"/>
            <a:ext cx="3538538" cy="3163218"/>
          </a:xfrm>
        </p:spPr>
        <p:txBody>
          <a:bodyPr/>
          <a:lstStyle/>
          <a:p>
            <a:pPr>
              <a:defRPr/>
            </a:pPr>
            <a:r>
              <a:rPr lang="en-US" sz="2800" dirty="0">
                <a:solidFill>
                  <a:srgbClr val="CC0000"/>
                </a:solidFill>
                <a:ea typeface="ＭＳ Ｐゴシック" charset="0"/>
                <a:cs typeface="+mn-cs"/>
              </a:rPr>
              <a:t>end-end congestion control:</a:t>
            </a:r>
          </a:p>
          <a:p>
            <a:pPr marL="342900" lvl="1" indent="-342900">
              <a:buFont typeface="Wingdings" panose="05000000000000000000" pitchFamily="2" charset="2"/>
              <a:buChar char="q"/>
              <a:defRPr/>
            </a:pPr>
            <a:r>
              <a:rPr lang="en-US" sz="2000" dirty="0">
                <a:ea typeface="ＭＳ Ｐゴシック" charset="0"/>
                <a:cs typeface="+mn-cs"/>
              </a:rPr>
              <a:t>no explicit feedback from network</a:t>
            </a:r>
          </a:p>
          <a:p>
            <a:pPr marL="342900" lvl="1" indent="-342900">
              <a:buFont typeface="Wingdings" panose="05000000000000000000" pitchFamily="2" charset="2"/>
              <a:buChar char="q"/>
              <a:defRPr/>
            </a:pPr>
            <a:r>
              <a:rPr lang="en-US" sz="2000" dirty="0">
                <a:ea typeface="ＭＳ Ｐゴシック" charset="0"/>
                <a:cs typeface="+mn-cs"/>
              </a:rPr>
              <a:t>congestion inferred from end-system observed loss, delay</a:t>
            </a:r>
          </a:p>
          <a:p>
            <a:pPr marL="342900" lvl="1" indent="-342900">
              <a:buFont typeface="Wingdings" panose="05000000000000000000" pitchFamily="2" charset="2"/>
              <a:buChar char="q"/>
              <a:defRPr/>
            </a:pPr>
            <a:r>
              <a:rPr lang="en-US" sz="2000" dirty="0">
                <a:ea typeface="ＭＳ Ｐゴシック" charset="0"/>
                <a:cs typeface="+mn-cs"/>
              </a:rPr>
              <a:t>approach taken by TCP</a:t>
            </a:r>
            <a:endParaRPr lang="en-US" sz="2800" dirty="0">
              <a:ea typeface="ＭＳ Ｐゴシック" charset="0"/>
              <a:cs typeface="+mn-cs"/>
            </a:endParaRPr>
          </a:p>
        </p:txBody>
      </p:sp>
      <p:sp>
        <p:nvSpPr>
          <p:cNvPr id="97292" name="Rectangle 4"/>
          <p:cNvSpPr>
            <a:spLocks noGrp="1" noChangeArrowheads="1"/>
          </p:cNvSpPr>
          <p:nvPr>
            <p:ph type="body" sz="half" idx="4294967295"/>
          </p:nvPr>
        </p:nvSpPr>
        <p:spPr>
          <a:xfrm>
            <a:off x="4749006" y="2704957"/>
            <a:ext cx="3549650" cy="3332306"/>
          </a:xfrm>
        </p:spPr>
        <p:txBody>
          <a:bodyPr/>
          <a:lstStyle/>
          <a:p>
            <a:pPr marL="282575" indent="-282575">
              <a:buFont typeface="Wingdings" charset="0"/>
              <a:buNone/>
              <a:defRPr/>
            </a:pPr>
            <a:r>
              <a:rPr lang="en-US" sz="2400" dirty="0">
                <a:solidFill>
                  <a:srgbClr val="CC0000"/>
                </a:solidFill>
                <a:ea typeface="ＭＳ Ｐゴシック" charset="0"/>
                <a:cs typeface="+mn-cs"/>
              </a:rPr>
              <a:t>network-assisted congestion control:</a:t>
            </a:r>
          </a:p>
          <a:p>
            <a:pPr marL="342900" indent="-342900">
              <a:buFont typeface="Wingdings" panose="05000000000000000000" pitchFamily="2" charset="2"/>
              <a:buChar char="q"/>
              <a:defRPr/>
            </a:pPr>
            <a:r>
              <a:rPr lang="en-US" sz="1800" dirty="0">
                <a:ea typeface="ＭＳ Ｐゴシック" charset="0"/>
                <a:cs typeface="+mn-cs"/>
              </a:rPr>
              <a:t>routers provide feedback to end systems</a:t>
            </a:r>
          </a:p>
          <a:p>
            <a:pPr marL="739775" lvl="1" indent="-342900">
              <a:buFont typeface="Wingdings" panose="05000000000000000000" pitchFamily="2" charset="2"/>
              <a:buChar char="q"/>
              <a:defRPr/>
            </a:pPr>
            <a:r>
              <a:rPr lang="en-US" sz="1800" dirty="0">
                <a:ea typeface="ＭＳ Ｐゴシック" charset="0"/>
              </a:rPr>
              <a:t>single bit indicating congestion (SNA, </a:t>
            </a:r>
            <a:r>
              <a:rPr lang="en-US" sz="1800" dirty="0" err="1">
                <a:ea typeface="ＭＳ Ｐゴシック" charset="0"/>
              </a:rPr>
              <a:t>DECbit</a:t>
            </a:r>
            <a:r>
              <a:rPr lang="en-US" sz="1800" dirty="0">
                <a:ea typeface="ＭＳ Ｐゴシック" charset="0"/>
              </a:rPr>
              <a:t>, TCP/IP ECN, ATM)</a:t>
            </a:r>
          </a:p>
          <a:p>
            <a:pPr marL="739775" lvl="1" indent="-342900">
              <a:buFont typeface="Wingdings" panose="05000000000000000000" pitchFamily="2" charset="2"/>
              <a:buChar char="q"/>
              <a:defRPr/>
            </a:pPr>
            <a:r>
              <a:rPr lang="en-US" sz="1800" dirty="0">
                <a:ea typeface="ＭＳ Ｐゴシック" charset="0"/>
              </a:rPr>
              <a:t>explicit rate for sender to send at</a:t>
            </a:r>
            <a:endParaRPr lang="en-US" sz="1600" dirty="0">
              <a:ea typeface="ＭＳ Ｐゴシック" charset="0"/>
            </a:endParaRPr>
          </a:p>
        </p:txBody>
      </p:sp>
      <p:sp>
        <p:nvSpPr>
          <p:cNvPr id="97285" name="Rectangle 5"/>
          <p:cNvSpPr>
            <a:spLocks noChangeArrowheads="1"/>
          </p:cNvSpPr>
          <p:nvPr/>
        </p:nvSpPr>
        <p:spPr bwMode="auto">
          <a:xfrm>
            <a:off x="457200" y="1971026"/>
            <a:ext cx="8154988"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800" dirty="0">
                <a:latin typeface="Gill Sans MT" charset="0"/>
                <a:ea typeface="ＭＳ Ｐゴシック" charset="0"/>
              </a:rPr>
              <a:t>two broad approaches towards congestion control:</a:t>
            </a:r>
          </a:p>
        </p:txBody>
      </p:sp>
      <p:sp>
        <p:nvSpPr>
          <p:cNvPr id="97287" name="Rectangle 8"/>
          <p:cNvSpPr>
            <a:spLocks noChangeArrowheads="1"/>
          </p:cNvSpPr>
          <p:nvPr/>
        </p:nvSpPr>
        <p:spPr bwMode="auto">
          <a:xfrm>
            <a:off x="508000" y="2786063"/>
            <a:ext cx="3487738" cy="32512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7290" name="Rectangle 10"/>
          <p:cNvSpPr>
            <a:spLocks noChangeArrowheads="1"/>
          </p:cNvSpPr>
          <p:nvPr/>
        </p:nvSpPr>
        <p:spPr bwMode="auto">
          <a:xfrm>
            <a:off x="4678363" y="2814638"/>
            <a:ext cx="3690937" cy="32512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2466561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a:noFill/>
          <a:ln>
            <a:noFill/>
          </a:ln>
        </p:spPr>
        <p:txBody>
          <a:bodyPr lIns="91425" tIns="91425" rIns="91425" bIns="91425" anchor="ctr" anchorCtr="0"/>
          <a:lstStyle/>
          <a:p>
            <a:r>
              <a:rPr lang="en-US" dirty="0"/>
              <a:t>network-assisted congestion control - ECN</a:t>
            </a:r>
            <a:endParaRPr lang="he-IL" dirty="0"/>
          </a:p>
        </p:txBody>
      </p:sp>
      <p:sp>
        <p:nvSpPr>
          <p:cNvPr id="7" name="מציין מיקום טקסט 6"/>
          <p:cNvSpPr>
            <a:spLocks noGrp="1"/>
          </p:cNvSpPr>
          <p:nvPr>
            <p:ph type="body" idx="1"/>
          </p:nvPr>
        </p:nvSpPr>
        <p:spPr/>
        <p:txBody>
          <a:bodyPr/>
          <a:lstStyle/>
          <a:p>
            <a:endParaRPr lang="he-IL"/>
          </a:p>
        </p:txBody>
      </p:sp>
      <p:pic>
        <p:nvPicPr>
          <p:cNvPr id="10957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919" b="8790"/>
          <a:stretch/>
        </p:blipFill>
        <p:spPr bwMode="auto">
          <a:xfrm>
            <a:off x="0" y="1743364"/>
            <a:ext cx="914400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818936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t>TCP congestion control</a:t>
            </a:r>
            <a:r>
              <a:rPr lang="en-US" dirty="0" smtClean="0"/>
              <a:t>: AIMD</a:t>
            </a:r>
            <a:endParaRPr lang="en-US" dirty="0"/>
          </a:p>
        </p:txBody>
      </p:sp>
      <p:sp>
        <p:nvSpPr>
          <p:cNvPr id="101382" name="Rectangle 8"/>
          <p:cNvSpPr>
            <a:spLocks noChangeArrowheads="1"/>
          </p:cNvSpPr>
          <p:nvPr/>
        </p:nvSpPr>
        <p:spPr bwMode="auto">
          <a:xfrm>
            <a:off x="-38895" y="1956723"/>
            <a:ext cx="901784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anose="05000000000000000000" pitchFamily="2" charset="2"/>
              <a:buChar char="q"/>
              <a:defRPr/>
            </a:pPr>
            <a:r>
              <a:rPr lang="en-US" sz="2800" i="1" dirty="0">
                <a:solidFill>
                  <a:srgbClr val="CC0000"/>
                </a:solidFill>
                <a:latin typeface="Gill Sans MT" charset="0"/>
                <a:ea typeface="ＭＳ Ｐゴシック" charset="0"/>
              </a:rPr>
              <a:t>approach:</a:t>
            </a:r>
            <a:r>
              <a:rPr lang="en-US" sz="2800" i="1" dirty="0">
                <a:solidFill>
                  <a:srgbClr val="FF0000"/>
                </a:solidFill>
                <a:latin typeface="Gill Sans MT" charset="0"/>
                <a:ea typeface="ＭＳ Ｐゴシック" charset="0"/>
              </a:rPr>
              <a:t> </a:t>
            </a:r>
            <a:r>
              <a:rPr lang="en-US" sz="2800" dirty="0">
                <a:latin typeface="Gill Sans MT" charset="0"/>
                <a:ea typeface="ＭＳ Ｐゴシック" charset="0"/>
              </a:rPr>
              <a:t>sender</a:t>
            </a:r>
            <a:r>
              <a:rPr lang="en-US" sz="2800" i="1" dirty="0">
                <a:solidFill>
                  <a:srgbClr val="FF0000"/>
                </a:solidFill>
                <a:latin typeface="Gill Sans MT" charset="0"/>
                <a:ea typeface="ＭＳ Ｐゴシック" charset="0"/>
              </a:rPr>
              <a:t> </a:t>
            </a:r>
            <a:r>
              <a:rPr lang="en-US" sz="2800" dirty="0">
                <a:latin typeface="Gill Sans MT" charset="0"/>
                <a:ea typeface="ＭＳ Ｐゴシック" charset="0"/>
              </a:rPr>
              <a:t>increases transmission rate (window size), probing for usable bandwidth, until loss </a:t>
            </a:r>
            <a:r>
              <a:rPr lang="en-US" sz="2800" dirty="0" smtClean="0">
                <a:latin typeface="Gill Sans MT" charset="0"/>
                <a:ea typeface="ＭＳ Ｐゴシック" charset="0"/>
              </a:rPr>
              <a:t>occurs</a:t>
            </a:r>
          </a:p>
          <a:p>
            <a:pPr marL="342900" lvl="4" indent="-342900">
              <a:lnSpc>
                <a:spcPct val="85000"/>
              </a:lnSpc>
              <a:spcBef>
                <a:spcPct val="20000"/>
              </a:spcBef>
              <a:buClr>
                <a:srgbClr val="000099"/>
              </a:buClr>
              <a:buSzPct val="65000"/>
              <a:buFont typeface="Wingdings" panose="05000000000000000000" pitchFamily="2" charset="2"/>
              <a:buChar char="q"/>
              <a:defRPr/>
            </a:pPr>
            <a:r>
              <a:rPr lang="en-US" sz="2400" i="1" dirty="0" smtClean="0">
                <a:solidFill>
                  <a:srgbClr val="CC0000"/>
                </a:solidFill>
                <a:latin typeface="Gill Sans MT" charset="0"/>
                <a:ea typeface="ＭＳ Ｐゴシック" charset="0"/>
              </a:rPr>
              <a:t>additive </a:t>
            </a:r>
            <a:r>
              <a:rPr lang="en-US" sz="2400" i="1" dirty="0">
                <a:solidFill>
                  <a:srgbClr val="CC0000"/>
                </a:solidFill>
                <a:latin typeface="Gill Sans MT" charset="0"/>
                <a:ea typeface="ＭＳ Ｐゴシック" charset="0"/>
              </a:rPr>
              <a:t>increase:</a:t>
            </a:r>
            <a:r>
              <a:rPr lang="en-US" sz="2400" dirty="0">
                <a:latin typeface="Gill Sans MT" charset="0"/>
                <a:ea typeface="ＭＳ Ｐゴシック" charset="0"/>
              </a:rPr>
              <a:t> increase  </a:t>
            </a:r>
            <a:r>
              <a:rPr lang="en-US" sz="2400" b="1" dirty="0" err="1">
                <a:latin typeface="Courier New" charset="0"/>
                <a:ea typeface="ＭＳ Ｐゴシック" charset="0"/>
              </a:rPr>
              <a:t>cwnd</a:t>
            </a:r>
            <a:r>
              <a:rPr lang="en-US" sz="2400" dirty="0">
                <a:latin typeface="Courier New" charset="0"/>
                <a:ea typeface="ＭＳ Ｐゴシック" charset="0"/>
              </a:rPr>
              <a:t> </a:t>
            </a:r>
            <a:r>
              <a:rPr lang="en-US" sz="2400" dirty="0">
                <a:latin typeface="Gill Sans MT" charset="0"/>
                <a:ea typeface="ＭＳ Ｐゴシック" charset="0"/>
              </a:rPr>
              <a:t>by 1 MSS every RTT until loss </a:t>
            </a:r>
            <a:r>
              <a:rPr lang="en-US" sz="2400" dirty="0" smtClean="0">
                <a:latin typeface="Gill Sans MT" charset="0"/>
                <a:ea typeface="ＭＳ Ｐゴシック" charset="0"/>
              </a:rPr>
              <a:t>detected</a:t>
            </a:r>
          </a:p>
          <a:p>
            <a:pPr marL="342900" lvl="4" indent="-342900">
              <a:lnSpc>
                <a:spcPct val="85000"/>
              </a:lnSpc>
              <a:spcBef>
                <a:spcPct val="20000"/>
              </a:spcBef>
              <a:buClr>
                <a:srgbClr val="000099"/>
              </a:buClr>
              <a:buSzPct val="65000"/>
              <a:buFont typeface="Wingdings" panose="05000000000000000000" pitchFamily="2" charset="2"/>
              <a:buChar char="q"/>
              <a:defRPr/>
            </a:pPr>
            <a:r>
              <a:rPr lang="en-US" sz="2400" i="1" dirty="0" smtClean="0">
                <a:solidFill>
                  <a:srgbClr val="CC0000"/>
                </a:solidFill>
                <a:latin typeface="Gill Sans MT" charset="0"/>
                <a:ea typeface="ＭＳ Ｐゴシック" charset="0"/>
              </a:rPr>
              <a:t>multiplicative </a:t>
            </a:r>
            <a:r>
              <a:rPr lang="en-US" sz="2400" i="1" dirty="0">
                <a:solidFill>
                  <a:srgbClr val="CC0000"/>
                </a:solidFill>
                <a:latin typeface="Gill Sans MT" charset="0"/>
                <a:ea typeface="ＭＳ Ｐゴシック" charset="0"/>
              </a:rPr>
              <a:t>decrease</a:t>
            </a:r>
            <a:r>
              <a:rPr lang="en-US" sz="2400" dirty="0">
                <a:solidFill>
                  <a:srgbClr val="CC0000"/>
                </a:solidFill>
                <a:latin typeface="Gill Sans MT" charset="0"/>
                <a:ea typeface="ＭＳ Ｐゴシック" charset="0"/>
              </a:rPr>
              <a:t>:</a:t>
            </a:r>
            <a:r>
              <a:rPr lang="en-US" sz="2400" dirty="0">
                <a:latin typeface="Gill Sans MT" charset="0"/>
                <a:ea typeface="ＭＳ Ｐゴシック" charset="0"/>
              </a:rPr>
              <a:t> cut </a:t>
            </a:r>
            <a:r>
              <a:rPr lang="en-US" sz="2400" b="1" dirty="0" err="1">
                <a:latin typeface="Courier New" charset="0"/>
                <a:ea typeface="ＭＳ Ｐゴシック" charset="0"/>
              </a:rPr>
              <a:t>cwnd</a:t>
            </a:r>
            <a:r>
              <a:rPr lang="en-US" sz="2400" b="1" dirty="0">
                <a:latin typeface="Courier New" charset="0"/>
                <a:ea typeface="ＭＳ Ｐゴシック" charset="0"/>
              </a:rPr>
              <a:t> </a:t>
            </a:r>
            <a:r>
              <a:rPr lang="en-US" sz="2400" dirty="0">
                <a:latin typeface="Gill Sans MT" charset="0"/>
                <a:ea typeface="ＭＳ Ｐゴシック" charset="0"/>
              </a:rPr>
              <a:t>in half after loss </a:t>
            </a:r>
          </a:p>
          <a:p>
            <a:pPr marL="342900" indent="-342900">
              <a:lnSpc>
                <a:spcPct val="85000"/>
              </a:lnSpc>
              <a:spcBef>
                <a:spcPct val="20000"/>
              </a:spcBef>
              <a:buClr>
                <a:srgbClr val="000099"/>
              </a:buClr>
              <a:buSzPct val="65000"/>
              <a:buFont typeface="Wingdings" charset="0"/>
              <a:buChar char="v"/>
              <a:defRPr/>
            </a:pPr>
            <a:endParaRPr lang="en-US" sz="3200" dirty="0">
              <a:latin typeface="Gill Sans MT" charset="0"/>
              <a:ea typeface="ＭＳ Ｐゴシック" charset="0"/>
            </a:endParaRPr>
          </a:p>
        </p:txBody>
      </p:sp>
      <p:sp>
        <p:nvSpPr>
          <p:cNvPr id="101383" name="Rectangle 11"/>
          <p:cNvSpPr>
            <a:spLocks noChangeArrowheads="1"/>
          </p:cNvSpPr>
          <p:nvPr/>
        </p:nvSpPr>
        <p:spPr bwMode="auto">
          <a:xfrm>
            <a:off x="4082678" y="3890541"/>
            <a:ext cx="6858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1384" name="Text Box 12"/>
          <p:cNvSpPr txBox="1">
            <a:spLocks noChangeArrowheads="1"/>
          </p:cNvSpPr>
          <p:nvPr/>
        </p:nvSpPr>
        <p:spPr bwMode="auto">
          <a:xfrm rot="-5400000">
            <a:off x="2493591" y="5016078"/>
            <a:ext cx="2047875" cy="51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b="1" smtClean="0">
                <a:latin typeface="Courier New" charset="0"/>
              </a:rPr>
              <a:t>cwnd:</a:t>
            </a:r>
            <a:r>
              <a:rPr lang="en-US" sz="1400" smtClean="0">
                <a:latin typeface="Arial" charset="0"/>
              </a:rPr>
              <a:t> TCP sender </a:t>
            </a:r>
          </a:p>
          <a:p>
            <a:pPr algn="ctr">
              <a:defRPr/>
            </a:pPr>
            <a:r>
              <a:rPr lang="en-US" sz="1400" smtClean="0">
                <a:latin typeface="Arial" charset="0"/>
              </a:rPr>
              <a:t>congestion window size</a:t>
            </a:r>
          </a:p>
        </p:txBody>
      </p:sp>
      <p:sp>
        <p:nvSpPr>
          <p:cNvPr id="101385" name="Text Box 13"/>
          <p:cNvSpPr txBox="1">
            <a:spLocks noChangeArrowheads="1"/>
          </p:cNvSpPr>
          <p:nvPr/>
        </p:nvSpPr>
        <p:spPr bwMode="auto">
          <a:xfrm>
            <a:off x="844178" y="4679528"/>
            <a:ext cx="2146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2000" smtClean="0">
                <a:latin typeface="Arial" charset="0"/>
              </a:rPr>
              <a:t>AIMD saw tooth</a:t>
            </a:r>
          </a:p>
          <a:p>
            <a:pPr algn="r">
              <a:defRPr/>
            </a:pPr>
            <a:r>
              <a:rPr lang="en-US" sz="2000" smtClean="0">
                <a:latin typeface="Arial" charset="0"/>
              </a:rPr>
              <a:t>behavior: probing</a:t>
            </a:r>
          </a:p>
          <a:p>
            <a:pPr algn="r">
              <a:defRPr/>
            </a:pPr>
            <a:r>
              <a:rPr lang="en-US" sz="2000" smtClean="0">
                <a:latin typeface="Arial" charset="0"/>
              </a:rPr>
              <a:t>for bandwidth</a:t>
            </a:r>
          </a:p>
        </p:txBody>
      </p:sp>
      <p:sp>
        <p:nvSpPr>
          <p:cNvPr id="101386" name="Line 17"/>
          <p:cNvSpPr>
            <a:spLocks noChangeShapeType="1"/>
          </p:cNvSpPr>
          <p:nvPr/>
        </p:nvSpPr>
        <p:spPr bwMode="auto">
          <a:xfrm>
            <a:off x="3923928" y="6381328"/>
            <a:ext cx="41433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387" name="Line 18"/>
          <p:cNvSpPr>
            <a:spLocks noChangeShapeType="1"/>
          </p:cNvSpPr>
          <p:nvPr/>
        </p:nvSpPr>
        <p:spPr bwMode="auto">
          <a:xfrm>
            <a:off x="3912816" y="3966741"/>
            <a:ext cx="0" cy="2416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68307" name="Line 19"/>
          <p:cNvSpPr>
            <a:spLocks noChangeShapeType="1"/>
          </p:cNvSpPr>
          <p:nvPr/>
        </p:nvSpPr>
        <p:spPr bwMode="auto">
          <a:xfrm flipV="1">
            <a:off x="3923928" y="5084341"/>
            <a:ext cx="169863" cy="169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68308" name="Line 20"/>
          <p:cNvSpPr>
            <a:spLocks noChangeShapeType="1"/>
          </p:cNvSpPr>
          <p:nvPr/>
        </p:nvSpPr>
        <p:spPr bwMode="auto">
          <a:xfrm>
            <a:off x="4104903" y="5073228"/>
            <a:ext cx="0" cy="642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68309" name="Line 21"/>
          <p:cNvSpPr>
            <a:spLocks noChangeShapeType="1"/>
          </p:cNvSpPr>
          <p:nvPr/>
        </p:nvSpPr>
        <p:spPr bwMode="auto">
          <a:xfrm flipV="1">
            <a:off x="4093791" y="4757316"/>
            <a:ext cx="982662" cy="9810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68310" name="Line 22"/>
          <p:cNvSpPr>
            <a:spLocks noChangeShapeType="1"/>
          </p:cNvSpPr>
          <p:nvPr/>
        </p:nvSpPr>
        <p:spPr bwMode="auto">
          <a:xfrm>
            <a:off x="5065341" y="4758903"/>
            <a:ext cx="0" cy="8016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268326" name="Group 38"/>
          <p:cNvGrpSpPr>
            <a:grpSpLocks/>
          </p:cNvGrpSpPr>
          <p:nvPr/>
        </p:nvGrpSpPr>
        <p:grpSpPr bwMode="auto">
          <a:xfrm>
            <a:off x="5057403" y="4633491"/>
            <a:ext cx="3040063" cy="1106487"/>
            <a:chOff x="2720" y="2730"/>
            <a:chExt cx="1915" cy="697"/>
          </a:xfrm>
        </p:grpSpPr>
        <p:sp>
          <p:nvSpPr>
            <p:cNvPr id="101399" name="Line 23"/>
            <p:cNvSpPr>
              <a:spLocks noChangeShapeType="1"/>
            </p:cNvSpPr>
            <p:nvPr/>
          </p:nvSpPr>
          <p:spPr bwMode="auto">
            <a:xfrm flipV="1">
              <a:off x="2720" y="2996"/>
              <a:ext cx="331" cy="3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111640" name="Group 37"/>
            <p:cNvGrpSpPr>
              <a:grpSpLocks/>
            </p:cNvGrpSpPr>
            <p:nvPr/>
          </p:nvGrpSpPr>
          <p:grpSpPr bwMode="auto">
            <a:xfrm>
              <a:off x="3051" y="2730"/>
              <a:ext cx="1584" cy="697"/>
              <a:chOff x="3051" y="2730"/>
              <a:chExt cx="1584" cy="697"/>
            </a:xfrm>
          </p:grpSpPr>
          <p:sp>
            <p:nvSpPr>
              <p:cNvPr id="101401" name="Line 24"/>
              <p:cNvSpPr>
                <a:spLocks noChangeShapeType="1"/>
              </p:cNvSpPr>
              <p:nvPr/>
            </p:nvSpPr>
            <p:spPr bwMode="auto">
              <a:xfrm>
                <a:off x="3051" y="2993"/>
                <a:ext cx="0" cy="43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402" name="Line 25"/>
              <p:cNvSpPr>
                <a:spLocks noChangeShapeType="1"/>
              </p:cNvSpPr>
              <p:nvPr/>
            </p:nvSpPr>
            <p:spPr bwMode="auto">
              <a:xfrm flipV="1">
                <a:off x="3058" y="2795"/>
                <a:ext cx="611" cy="61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403" name="Line 26"/>
              <p:cNvSpPr>
                <a:spLocks noChangeShapeType="1"/>
              </p:cNvSpPr>
              <p:nvPr/>
            </p:nvSpPr>
            <p:spPr bwMode="auto">
              <a:xfrm>
                <a:off x="3666" y="2795"/>
                <a:ext cx="7" cy="52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404" name="Line 29"/>
              <p:cNvSpPr>
                <a:spLocks noChangeShapeType="1"/>
              </p:cNvSpPr>
              <p:nvPr/>
            </p:nvSpPr>
            <p:spPr bwMode="auto">
              <a:xfrm flipV="1">
                <a:off x="3669" y="2898"/>
                <a:ext cx="420" cy="4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405" name="Line 30"/>
              <p:cNvSpPr>
                <a:spLocks noChangeShapeType="1"/>
              </p:cNvSpPr>
              <p:nvPr/>
            </p:nvSpPr>
            <p:spPr bwMode="auto">
              <a:xfrm>
                <a:off x="4089" y="2889"/>
                <a:ext cx="0" cy="4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1406" name="Line 31"/>
              <p:cNvSpPr>
                <a:spLocks noChangeShapeType="1"/>
              </p:cNvSpPr>
              <p:nvPr/>
            </p:nvSpPr>
            <p:spPr bwMode="auto">
              <a:xfrm flipV="1">
                <a:off x="4083" y="2730"/>
                <a:ext cx="552" cy="63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sp>
        <p:nvSpPr>
          <p:cNvPr id="101393" name="Text Box 32"/>
          <p:cNvSpPr txBox="1">
            <a:spLocks noChangeArrowheads="1"/>
          </p:cNvSpPr>
          <p:nvPr/>
        </p:nvSpPr>
        <p:spPr bwMode="auto">
          <a:xfrm>
            <a:off x="4822453" y="3854028"/>
            <a:ext cx="42227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defRPr/>
            </a:pPr>
            <a:r>
              <a:rPr lang="en-US" smtClean="0"/>
              <a:t>additively increase window size …</a:t>
            </a:r>
          </a:p>
          <a:p>
            <a:pPr>
              <a:defRPr/>
            </a:pPr>
            <a:r>
              <a:rPr lang="en-US" smtClean="0"/>
              <a:t>…. until loss occurs (then cut window in half)</a:t>
            </a:r>
          </a:p>
        </p:txBody>
      </p:sp>
      <p:sp>
        <p:nvSpPr>
          <p:cNvPr id="268321" name="Freeform 33"/>
          <p:cNvSpPr>
            <a:spLocks/>
          </p:cNvSpPr>
          <p:nvPr/>
        </p:nvSpPr>
        <p:spPr bwMode="auto">
          <a:xfrm>
            <a:off x="4017591" y="4047703"/>
            <a:ext cx="858837" cy="1016000"/>
          </a:xfrm>
          <a:custGeom>
            <a:avLst/>
            <a:gdLst>
              <a:gd name="T0" fmla="*/ 2147483646 w 541"/>
              <a:gd name="T1" fmla="*/ 0 h 640"/>
              <a:gd name="T2" fmla="*/ 0 w 541"/>
              <a:gd name="T3" fmla="*/ 0 h 640"/>
              <a:gd name="T4" fmla="*/ 0 w 541"/>
              <a:gd name="T5" fmla="*/ 2147483646 h 640"/>
              <a:gd name="T6" fmla="*/ 0 60000 65536"/>
              <a:gd name="T7" fmla="*/ 0 60000 65536"/>
              <a:gd name="T8" fmla="*/ 0 60000 65536"/>
            </a:gdLst>
            <a:ahLst/>
            <a:cxnLst>
              <a:cxn ang="T6">
                <a:pos x="T0" y="T1"/>
              </a:cxn>
              <a:cxn ang="T7">
                <a:pos x="T2" y="T3"/>
              </a:cxn>
              <a:cxn ang="T8">
                <a:pos x="T4" y="T5"/>
              </a:cxn>
            </a:cxnLst>
            <a:rect l="0" t="0" r="r" b="b"/>
            <a:pathLst>
              <a:path w="541" h="640">
                <a:moveTo>
                  <a:pt x="541" y="0"/>
                </a:moveTo>
                <a:lnTo>
                  <a:pt x="0" y="0"/>
                </a:lnTo>
                <a:lnTo>
                  <a:pt x="0" y="64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268322" name="Freeform 34"/>
          <p:cNvSpPr>
            <a:spLocks/>
          </p:cNvSpPr>
          <p:nvPr/>
        </p:nvSpPr>
        <p:spPr bwMode="auto">
          <a:xfrm>
            <a:off x="4162053" y="4250903"/>
            <a:ext cx="796925" cy="1000125"/>
          </a:xfrm>
          <a:custGeom>
            <a:avLst/>
            <a:gdLst>
              <a:gd name="T0" fmla="*/ 2147483646 w 502"/>
              <a:gd name="T1" fmla="*/ 0 h 630"/>
              <a:gd name="T2" fmla="*/ 2147483646 w 502"/>
              <a:gd name="T3" fmla="*/ 2147483646 h 630"/>
              <a:gd name="T4" fmla="*/ 2147483646 w 502"/>
              <a:gd name="T5" fmla="*/ 2147483646 h 630"/>
              <a:gd name="T6" fmla="*/ 0 w 502"/>
              <a:gd name="T7" fmla="*/ 2147483646 h 6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630">
                <a:moveTo>
                  <a:pt x="502" y="0"/>
                </a:moveTo>
                <a:lnTo>
                  <a:pt x="56" y="2"/>
                </a:lnTo>
                <a:lnTo>
                  <a:pt x="54" y="630"/>
                </a:lnTo>
                <a:lnTo>
                  <a:pt x="0" y="63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268323" name="Freeform 35"/>
          <p:cNvSpPr>
            <a:spLocks/>
          </p:cNvSpPr>
          <p:nvPr/>
        </p:nvSpPr>
        <p:spPr bwMode="auto">
          <a:xfrm>
            <a:off x="4470028" y="4046116"/>
            <a:ext cx="406400" cy="1168400"/>
          </a:xfrm>
          <a:custGeom>
            <a:avLst/>
            <a:gdLst>
              <a:gd name="T0" fmla="*/ 2147483646 w 256"/>
              <a:gd name="T1" fmla="*/ 0 h 736"/>
              <a:gd name="T2" fmla="*/ 0 w 256"/>
              <a:gd name="T3" fmla="*/ 0 h 736"/>
              <a:gd name="T4" fmla="*/ 0 w 256"/>
              <a:gd name="T5" fmla="*/ 2147483646 h 736"/>
              <a:gd name="T6" fmla="*/ 0 60000 65536"/>
              <a:gd name="T7" fmla="*/ 0 60000 65536"/>
              <a:gd name="T8" fmla="*/ 0 60000 65536"/>
            </a:gdLst>
            <a:ahLst/>
            <a:cxnLst>
              <a:cxn ang="T6">
                <a:pos x="T0" y="T1"/>
              </a:cxn>
              <a:cxn ang="T7">
                <a:pos x="T2" y="T3"/>
              </a:cxn>
              <a:cxn ang="T8">
                <a:pos x="T4" y="T5"/>
              </a:cxn>
            </a:cxnLst>
            <a:rect l="0" t="0" r="r" b="b"/>
            <a:pathLst>
              <a:path w="256" h="736">
                <a:moveTo>
                  <a:pt x="256" y="0"/>
                </a:moveTo>
                <a:lnTo>
                  <a:pt x="0" y="0"/>
                </a:lnTo>
                <a:lnTo>
                  <a:pt x="0" y="73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268324" name="Freeform 36"/>
          <p:cNvSpPr>
            <a:spLocks/>
          </p:cNvSpPr>
          <p:nvPr/>
        </p:nvSpPr>
        <p:spPr bwMode="auto">
          <a:xfrm>
            <a:off x="5108203" y="4411241"/>
            <a:ext cx="168275" cy="635000"/>
          </a:xfrm>
          <a:custGeom>
            <a:avLst/>
            <a:gdLst>
              <a:gd name="T0" fmla="*/ 2147483646 w 106"/>
              <a:gd name="T1" fmla="*/ 0 h 400"/>
              <a:gd name="T2" fmla="*/ 2147483646 w 106"/>
              <a:gd name="T3" fmla="*/ 2147483646 h 400"/>
              <a:gd name="T4" fmla="*/ 0 w 106"/>
              <a:gd name="T5" fmla="*/ 2147483646 h 400"/>
              <a:gd name="T6" fmla="*/ 0 60000 65536"/>
              <a:gd name="T7" fmla="*/ 0 60000 65536"/>
              <a:gd name="T8" fmla="*/ 0 60000 65536"/>
            </a:gdLst>
            <a:ahLst/>
            <a:cxnLst>
              <a:cxn ang="T6">
                <a:pos x="T0" y="T1"/>
              </a:cxn>
              <a:cxn ang="T7">
                <a:pos x="T2" y="T3"/>
              </a:cxn>
              <a:cxn ang="T8">
                <a:pos x="T4" y="T5"/>
              </a:cxn>
            </a:cxnLst>
            <a:rect l="0" t="0" r="r" b="b"/>
            <a:pathLst>
              <a:path w="106" h="400">
                <a:moveTo>
                  <a:pt x="106" y="0"/>
                </a:moveTo>
                <a:lnTo>
                  <a:pt x="106" y="400"/>
                </a:lnTo>
                <a:lnTo>
                  <a:pt x="0" y="40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01398" name="Text Box 40"/>
          <p:cNvSpPr txBox="1">
            <a:spLocks noChangeArrowheads="1"/>
          </p:cNvSpPr>
          <p:nvPr/>
        </p:nvSpPr>
        <p:spPr bwMode="auto">
          <a:xfrm>
            <a:off x="5490791" y="6371803"/>
            <a:ext cx="576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time</a:t>
            </a:r>
          </a:p>
        </p:txBody>
      </p:sp>
      <p:sp>
        <p:nvSpPr>
          <p:cNvPr id="3" name="מלבן 2"/>
          <p:cNvSpPr/>
          <p:nvPr/>
        </p:nvSpPr>
        <p:spPr>
          <a:xfrm>
            <a:off x="-61105" y="6573464"/>
            <a:ext cx="4315605" cy="307777"/>
          </a:xfrm>
          <a:prstGeom prst="rect">
            <a:avLst/>
          </a:prstGeom>
        </p:spPr>
        <p:txBody>
          <a:bodyPr wrap="none">
            <a:spAutoFit/>
          </a:bodyPr>
          <a:lstStyle/>
          <a:p>
            <a:r>
              <a:rPr lang="en-US" b="1" dirty="0" smtClean="0"/>
              <a:t>AIMD = additive </a:t>
            </a:r>
            <a:r>
              <a:rPr lang="en-US" b="1" dirty="0"/>
              <a:t>increase multiplicative decrease</a:t>
            </a:r>
            <a:endParaRPr lang="he-IL" b="1" dirty="0"/>
          </a:p>
        </p:txBody>
      </p:sp>
    </p:spTree>
    <p:extLst>
      <p:ext uri="{BB962C8B-B14F-4D97-AF65-F5344CB8AC3E}">
        <p14:creationId xmlns:p14="http://schemas.microsoft.com/office/powerpoint/2010/main" val="82440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8307"/>
                                        </p:tgtEl>
                                        <p:attrNameLst>
                                          <p:attrName>style.visibility</p:attrName>
                                        </p:attrNameLst>
                                      </p:cBhvr>
                                      <p:to>
                                        <p:strVal val="visible"/>
                                      </p:to>
                                    </p:set>
                                    <p:animEffect transition="in" filter="wipe(left)">
                                      <p:cBhvr>
                                        <p:cTn id="7" dur="2000"/>
                                        <p:tgtEl>
                                          <p:spTgt spid="26830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8321"/>
                                        </p:tgtEl>
                                        <p:attrNameLst>
                                          <p:attrName>style.visibility</p:attrName>
                                        </p:attrNameLst>
                                      </p:cBhvr>
                                      <p:to>
                                        <p:strVal val="visible"/>
                                      </p:to>
                                    </p:set>
                                    <p:animEffect transition="in" filter="dissolve">
                                      <p:cBhvr>
                                        <p:cTn id="10" dur="500"/>
                                        <p:tgtEl>
                                          <p:spTgt spid="2683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68321"/>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268308"/>
                                        </p:tgtEl>
                                        <p:attrNameLst>
                                          <p:attrName>style.visibility</p:attrName>
                                        </p:attrNameLst>
                                      </p:cBhvr>
                                      <p:to>
                                        <p:strVal val="visible"/>
                                      </p:to>
                                    </p:set>
                                    <p:animEffect transition="in" filter="wipe(up)">
                                      <p:cBhvr>
                                        <p:cTn id="17" dur="500"/>
                                        <p:tgtEl>
                                          <p:spTgt spid="26830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68322"/>
                                        </p:tgtEl>
                                        <p:attrNameLst>
                                          <p:attrName>style.visibility</p:attrName>
                                        </p:attrNameLst>
                                      </p:cBhvr>
                                      <p:to>
                                        <p:strVal val="visible"/>
                                      </p:to>
                                    </p:set>
                                    <p:animEffect transition="in" filter="dissolve">
                                      <p:cBhvr>
                                        <p:cTn id="20" dur="500"/>
                                        <p:tgtEl>
                                          <p:spTgt spid="2683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68322"/>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268309"/>
                                        </p:tgtEl>
                                        <p:attrNameLst>
                                          <p:attrName>style.visibility</p:attrName>
                                        </p:attrNameLst>
                                      </p:cBhvr>
                                      <p:to>
                                        <p:strVal val="visible"/>
                                      </p:to>
                                    </p:set>
                                    <p:animEffect transition="in" filter="wipe(left)">
                                      <p:cBhvr>
                                        <p:cTn id="27" dur="2000"/>
                                        <p:tgtEl>
                                          <p:spTgt spid="26830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68323"/>
                                        </p:tgtEl>
                                        <p:attrNameLst>
                                          <p:attrName>style.visibility</p:attrName>
                                        </p:attrNameLst>
                                      </p:cBhvr>
                                      <p:to>
                                        <p:strVal val="visible"/>
                                      </p:to>
                                    </p:set>
                                    <p:animEffect transition="in" filter="dissolve">
                                      <p:cBhvr>
                                        <p:cTn id="30" dur="500"/>
                                        <p:tgtEl>
                                          <p:spTgt spid="2683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83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68310"/>
                                        </p:tgtEl>
                                        <p:attrNameLst>
                                          <p:attrName>style.visibility</p:attrName>
                                        </p:attrNameLst>
                                      </p:cBhvr>
                                      <p:to>
                                        <p:strVal val="visible"/>
                                      </p:to>
                                    </p:set>
                                  </p:childTnLst>
                                </p:cTn>
                              </p:par>
                              <p:par>
                                <p:cTn id="37" presetID="9" presetClass="entr" presetSubtype="0" fill="hold" grpId="0" nodeType="withEffect">
                                  <p:stCondLst>
                                    <p:cond delay="0"/>
                                  </p:stCondLst>
                                  <p:childTnLst>
                                    <p:set>
                                      <p:cBhvr>
                                        <p:cTn id="38" dur="1" fill="hold">
                                          <p:stCondLst>
                                            <p:cond delay="0"/>
                                          </p:stCondLst>
                                        </p:cTn>
                                        <p:tgtEl>
                                          <p:spTgt spid="268324"/>
                                        </p:tgtEl>
                                        <p:attrNameLst>
                                          <p:attrName>style.visibility</p:attrName>
                                        </p:attrNameLst>
                                      </p:cBhvr>
                                      <p:to>
                                        <p:strVal val="visible"/>
                                      </p:to>
                                    </p:set>
                                    <p:animEffect transition="in" filter="dissolve">
                                      <p:cBhvr>
                                        <p:cTn id="39" dur="500"/>
                                        <p:tgtEl>
                                          <p:spTgt spid="26832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68326"/>
                                        </p:tgtEl>
                                        <p:attrNameLst>
                                          <p:attrName>style.visibility</p:attrName>
                                        </p:attrNameLst>
                                      </p:cBhvr>
                                      <p:to>
                                        <p:strVal val="visible"/>
                                      </p:to>
                                    </p:set>
                                    <p:animEffect transition="in" filter="wipe(left)">
                                      <p:cBhvr>
                                        <p:cTn id="44" dur="2000"/>
                                        <p:tgtEl>
                                          <p:spTgt spid="268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21" grpId="0" animBg="1"/>
      <p:bldP spid="268321" grpId="1" animBg="1"/>
      <p:bldP spid="268322" grpId="0" animBg="1"/>
      <p:bldP spid="268322" grpId="1" animBg="1"/>
      <p:bldP spid="268323" grpId="0" animBg="1"/>
      <p:bldP spid="268323" grpId="1" animBg="1"/>
      <p:bldP spid="26832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p:nvPr>
        </p:nvSpPr>
        <p:spPr>
          <a:noFill/>
          <a:ln>
            <a:noFill/>
          </a:ln>
        </p:spPr>
        <p:txBody>
          <a:bodyPr lIns="91425" tIns="91425" rIns="91425" bIns="91425" anchor="ctr" anchorCtr="0"/>
          <a:lstStyle/>
          <a:p>
            <a:r>
              <a:rPr lang="en-US" dirty="0"/>
              <a:t>TCP Congestion Control: details</a:t>
            </a:r>
          </a:p>
        </p:txBody>
      </p:sp>
      <p:sp>
        <p:nvSpPr>
          <p:cNvPr id="102406" name="Rectangle 3"/>
          <p:cNvSpPr>
            <a:spLocks noGrp="1" noChangeArrowheads="1"/>
          </p:cNvSpPr>
          <p:nvPr>
            <p:ph type="body" idx="1"/>
          </p:nvPr>
        </p:nvSpPr>
        <p:spPr>
          <a:xfrm>
            <a:off x="158753" y="4063592"/>
            <a:ext cx="4337050" cy="1364075"/>
          </a:xfrm>
        </p:spPr>
        <p:txBody>
          <a:bodyPr/>
          <a:lstStyle/>
          <a:p>
            <a:pPr marL="457200" indent="-457200">
              <a:buFont typeface="Wingdings" panose="05000000000000000000" pitchFamily="2" charset="2"/>
              <a:buChar char="q"/>
              <a:defRPr/>
            </a:pPr>
            <a:r>
              <a:rPr lang="en-US" sz="2400" dirty="0">
                <a:ea typeface="ＭＳ Ｐゴシック" charset="0"/>
                <a:cs typeface="+mn-cs"/>
              </a:rPr>
              <a:t>sender limits transmission:</a:t>
            </a:r>
          </a:p>
          <a:p>
            <a:pPr marL="457200" indent="-457200">
              <a:buFont typeface="Wingdings" panose="05000000000000000000" pitchFamily="2" charset="2"/>
              <a:buChar char="q"/>
              <a:defRPr/>
            </a:pPr>
            <a:endParaRPr lang="en-US" sz="2400" dirty="0">
              <a:ea typeface="ＭＳ Ｐゴシック" charset="0"/>
              <a:cs typeface="+mn-cs"/>
            </a:endParaRPr>
          </a:p>
          <a:p>
            <a:pPr marL="457200" indent="-457200">
              <a:buFont typeface="Wingdings" panose="05000000000000000000" pitchFamily="2" charset="2"/>
              <a:buChar char="q"/>
              <a:defRPr/>
            </a:pPr>
            <a:endParaRPr lang="en-US" sz="2400" dirty="0">
              <a:ea typeface="ＭＳ Ｐゴシック" charset="0"/>
              <a:cs typeface="+mn-cs"/>
            </a:endParaRPr>
          </a:p>
          <a:p>
            <a:pPr marL="457200" indent="-457200">
              <a:buFont typeface="Wingdings" panose="05000000000000000000" pitchFamily="2" charset="2"/>
              <a:buChar char="q"/>
              <a:defRPr/>
            </a:pPr>
            <a:r>
              <a:rPr lang="en-US" sz="2400" b="1" dirty="0" err="1">
                <a:latin typeface="Courier New" charset="0"/>
                <a:ea typeface="ＭＳ Ｐゴシック" charset="0"/>
                <a:cs typeface="+mn-cs"/>
              </a:rPr>
              <a:t>cwnd</a:t>
            </a:r>
            <a:r>
              <a:rPr lang="en-US" sz="2400" dirty="0">
                <a:ea typeface="ＭＳ Ｐゴシック" charset="0"/>
                <a:cs typeface="+mn-cs"/>
              </a:rPr>
              <a:t> is dynamic, function of perceived network congestion</a:t>
            </a:r>
            <a:endParaRPr lang="en-US" dirty="0">
              <a:ea typeface="ＭＳ Ｐゴシック" charset="0"/>
              <a:cs typeface="+mn-cs"/>
            </a:endParaRPr>
          </a:p>
          <a:p>
            <a:pPr>
              <a:buFont typeface="Wingdings" charset="0"/>
              <a:buChar char="v"/>
              <a:defRPr/>
            </a:pPr>
            <a:endParaRPr lang="en-US" dirty="0">
              <a:ea typeface="ＭＳ Ｐゴシック" charset="0"/>
              <a:cs typeface="+mn-cs"/>
            </a:endParaRPr>
          </a:p>
        </p:txBody>
      </p:sp>
      <p:sp>
        <p:nvSpPr>
          <p:cNvPr id="102407" name="Rectangle 4"/>
          <p:cNvSpPr>
            <a:spLocks noGrp="1" noChangeArrowheads="1"/>
          </p:cNvSpPr>
          <p:nvPr>
            <p:ph type="body" sz="half" idx="4294967295"/>
          </p:nvPr>
        </p:nvSpPr>
        <p:spPr>
          <a:xfrm>
            <a:off x="5334000" y="1485900"/>
            <a:ext cx="3810000" cy="2447925"/>
          </a:xfrm>
        </p:spPr>
        <p:txBody>
          <a:bodyPr/>
          <a:lstStyle/>
          <a:p>
            <a:pPr>
              <a:buFont typeface="Wingdings" charset="0"/>
              <a:buNone/>
              <a:defRPr/>
            </a:pPr>
            <a:r>
              <a:rPr lang="en-US" i="1" dirty="0">
                <a:ea typeface="ＭＳ Ｐゴシック" charset="0"/>
                <a:cs typeface="+mn-cs"/>
              </a:rPr>
              <a:t>TCP sending rate:</a:t>
            </a:r>
          </a:p>
          <a:p>
            <a:pPr marL="457200" indent="-457200">
              <a:buFont typeface="Wingdings" panose="05000000000000000000" pitchFamily="2" charset="2"/>
              <a:buChar char="q"/>
              <a:defRPr/>
            </a:pPr>
            <a:r>
              <a:rPr lang="en-US" sz="2400" i="1" dirty="0">
                <a:ea typeface="ＭＳ Ｐゴシック" charset="0"/>
                <a:cs typeface="+mn-cs"/>
              </a:rPr>
              <a:t>roughly:</a:t>
            </a:r>
            <a:r>
              <a:rPr lang="en-US" sz="2400" dirty="0">
                <a:ea typeface="ＭＳ Ｐゴシック" charset="0"/>
                <a:cs typeface="+mn-cs"/>
              </a:rPr>
              <a:t> send </a:t>
            </a:r>
            <a:r>
              <a:rPr lang="en-US" sz="2400" dirty="0" err="1">
                <a:ea typeface="ＭＳ Ｐゴシック" charset="0"/>
                <a:cs typeface="+mn-cs"/>
              </a:rPr>
              <a:t>cwnd</a:t>
            </a:r>
            <a:r>
              <a:rPr lang="en-US" sz="2400" dirty="0">
                <a:ea typeface="ＭＳ Ｐゴシック" charset="0"/>
                <a:cs typeface="+mn-cs"/>
              </a:rPr>
              <a:t> bytes, wait RTT for ACKS, then send more bytes</a:t>
            </a:r>
          </a:p>
        </p:txBody>
      </p:sp>
      <p:sp>
        <p:nvSpPr>
          <p:cNvPr id="102408" name="Rectangle 12"/>
          <p:cNvSpPr>
            <a:spLocks noChangeArrowheads="1"/>
          </p:cNvSpPr>
          <p:nvPr/>
        </p:nvSpPr>
        <p:spPr bwMode="auto">
          <a:xfrm>
            <a:off x="531815" y="2182609"/>
            <a:ext cx="65088" cy="622300"/>
          </a:xfrm>
          <a:prstGeom prst="rect">
            <a:avLst/>
          </a:prstGeom>
          <a:gradFill rotWithShape="1">
            <a:gsLst>
              <a:gs pos="0">
                <a:schemeClr val="bg1"/>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09" name="Rectangle 13"/>
          <p:cNvSpPr>
            <a:spLocks noChangeArrowheads="1"/>
          </p:cNvSpPr>
          <p:nvPr/>
        </p:nvSpPr>
        <p:spPr bwMode="auto">
          <a:xfrm>
            <a:off x="628653" y="2184196"/>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0" name="Rectangle 14"/>
          <p:cNvSpPr>
            <a:spLocks noChangeArrowheads="1"/>
          </p:cNvSpPr>
          <p:nvPr/>
        </p:nvSpPr>
        <p:spPr bwMode="auto">
          <a:xfrm>
            <a:off x="727078" y="2182609"/>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1" name="Rectangle 15"/>
          <p:cNvSpPr>
            <a:spLocks noChangeArrowheads="1"/>
          </p:cNvSpPr>
          <p:nvPr/>
        </p:nvSpPr>
        <p:spPr bwMode="auto">
          <a:xfrm>
            <a:off x="823915" y="2182609"/>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2" name="Rectangle 16"/>
          <p:cNvSpPr>
            <a:spLocks noChangeArrowheads="1"/>
          </p:cNvSpPr>
          <p:nvPr/>
        </p:nvSpPr>
        <p:spPr bwMode="auto">
          <a:xfrm>
            <a:off x="919165" y="2182609"/>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3" name="Rectangle 17"/>
          <p:cNvSpPr>
            <a:spLocks noChangeArrowheads="1"/>
          </p:cNvSpPr>
          <p:nvPr/>
        </p:nvSpPr>
        <p:spPr bwMode="auto">
          <a:xfrm>
            <a:off x="1016003" y="2182609"/>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4" name="Rectangle 18"/>
          <p:cNvSpPr>
            <a:spLocks noChangeArrowheads="1"/>
          </p:cNvSpPr>
          <p:nvPr/>
        </p:nvSpPr>
        <p:spPr bwMode="auto">
          <a:xfrm>
            <a:off x="1108078" y="2182609"/>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5" name="Rectangle 19"/>
          <p:cNvSpPr>
            <a:spLocks noChangeArrowheads="1"/>
          </p:cNvSpPr>
          <p:nvPr/>
        </p:nvSpPr>
        <p:spPr bwMode="auto">
          <a:xfrm>
            <a:off x="1203328" y="2182609"/>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6" name="Rectangle 20"/>
          <p:cNvSpPr>
            <a:spLocks noChangeArrowheads="1"/>
          </p:cNvSpPr>
          <p:nvPr/>
        </p:nvSpPr>
        <p:spPr bwMode="auto">
          <a:xfrm>
            <a:off x="1298578" y="2182609"/>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7" name="Rectangle 21"/>
          <p:cNvSpPr>
            <a:spLocks noChangeArrowheads="1"/>
          </p:cNvSpPr>
          <p:nvPr/>
        </p:nvSpPr>
        <p:spPr bwMode="auto">
          <a:xfrm>
            <a:off x="1404940" y="2182609"/>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8" name="Rectangle 22"/>
          <p:cNvSpPr>
            <a:spLocks noChangeArrowheads="1"/>
          </p:cNvSpPr>
          <p:nvPr/>
        </p:nvSpPr>
        <p:spPr bwMode="auto">
          <a:xfrm>
            <a:off x="1503365" y="2184196"/>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19" name="Rectangle 23"/>
          <p:cNvSpPr>
            <a:spLocks noChangeArrowheads="1"/>
          </p:cNvSpPr>
          <p:nvPr/>
        </p:nvSpPr>
        <p:spPr bwMode="auto">
          <a:xfrm>
            <a:off x="1600203" y="2182609"/>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0" name="Rectangle 24"/>
          <p:cNvSpPr>
            <a:spLocks noChangeArrowheads="1"/>
          </p:cNvSpPr>
          <p:nvPr/>
        </p:nvSpPr>
        <p:spPr bwMode="auto">
          <a:xfrm>
            <a:off x="1697040" y="2182609"/>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1" name="Rectangle 25"/>
          <p:cNvSpPr>
            <a:spLocks noChangeArrowheads="1"/>
          </p:cNvSpPr>
          <p:nvPr/>
        </p:nvSpPr>
        <p:spPr bwMode="auto">
          <a:xfrm>
            <a:off x="1793878" y="2182609"/>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2" name="Rectangle 26"/>
          <p:cNvSpPr>
            <a:spLocks noChangeArrowheads="1"/>
          </p:cNvSpPr>
          <p:nvPr/>
        </p:nvSpPr>
        <p:spPr bwMode="auto">
          <a:xfrm>
            <a:off x="1889128" y="2182609"/>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3" name="Rectangle 27"/>
          <p:cNvSpPr>
            <a:spLocks noChangeArrowheads="1"/>
          </p:cNvSpPr>
          <p:nvPr/>
        </p:nvSpPr>
        <p:spPr bwMode="auto">
          <a:xfrm>
            <a:off x="1981203" y="2182609"/>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4" name="Rectangle 28"/>
          <p:cNvSpPr>
            <a:spLocks noChangeArrowheads="1"/>
          </p:cNvSpPr>
          <p:nvPr/>
        </p:nvSpPr>
        <p:spPr bwMode="auto">
          <a:xfrm>
            <a:off x="2076453" y="2182609"/>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5" name="Rectangle 29"/>
          <p:cNvSpPr>
            <a:spLocks noChangeArrowheads="1"/>
          </p:cNvSpPr>
          <p:nvPr/>
        </p:nvSpPr>
        <p:spPr bwMode="auto">
          <a:xfrm>
            <a:off x="2173290" y="2182609"/>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6" name="Rectangle 30"/>
          <p:cNvSpPr>
            <a:spLocks noChangeArrowheads="1"/>
          </p:cNvSpPr>
          <p:nvPr/>
        </p:nvSpPr>
        <p:spPr bwMode="auto">
          <a:xfrm>
            <a:off x="2262190" y="2182609"/>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7" name="Rectangle 31"/>
          <p:cNvSpPr>
            <a:spLocks noChangeArrowheads="1"/>
          </p:cNvSpPr>
          <p:nvPr/>
        </p:nvSpPr>
        <p:spPr bwMode="auto">
          <a:xfrm>
            <a:off x="2357440" y="2182609"/>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8" name="Rectangle 32"/>
          <p:cNvSpPr>
            <a:spLocks noChangeArrowheads="1"/>
          </p:cNvSpPr>
          <p:nvPr/>
        </p:nvSpPr>
        <p:spPr bwMode="auto">
          <a:xfrm>
            <a:off x="2451103" y="218102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29" name="Rectangle 33"/>
          <p:cNvSpPr>
            <a:spLocks noChangeArrowheads="1"/>
          </p:cNvSpPr>
          <p:nvPr/>
        </p:nvSpPr>
        <p:spPr bwMode="auto">
          <a:xfrm>
            <a:off x="2543178" y="218102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0" name="Rectangle 34"/>
          <p:cNvSpPr>
            <a:spLocks noChangeArrowheads="1"/>
          </p:cNvSpPr>
          <p:nvPr/>
        </p:nvSpPr>
        <p:spPr bwMode="auto">
          <a:xfrm>
            <a:off x="2640015" y="218102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1" name="Rectangle 35"/>
          <p:cNvSpPr>
            <a:spLocks noChangeArrowheads="1"/>
          </p:cNvSpPr>
          <p:nvPr/>
        </p:nvSpPr>
        <p:spPr bwMode="auto">
          <a:xfrm>
            <a:off x="2735265" y="218102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2" name="Rectangle 36"/>
          <p:cNvSpPr>
            <a:spLocks noChangeArrowheads="1"/>
          </p:cNvSpPr>
          <p:nvPr/>
        </p:nvSpPr>
        <p:spPr bwMode="auto">
          <a:xfrm>
            <a:off x="2824165" y="218102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3" name="Rectangle 37"/>
          <p:cNvSpPr>
            <a:spLocks noChangeArrowheads="1"/>
          </p:cNvSpPr>
          <p:nvPr/>
        </p:nvSpPr>
        <p:spPr bwMode="auto">
          <a:xfrm>
            <a:off x="2919415" y="218102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4" name="Rectangle 38"/>
          <p:cNvSpPr>
            <a:spLocks noChangeArrowheads="1"/>
          </p:cNvSpPr>
          <p:nvPr/>
        </p:nvSpPr>
        <p:spPr bwMode="auto">
          <a:xfrm>
            <a:off x="3016253"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5" name="Rectangle 39"/>
          <p:cNvSpPr>
            <a:spLocks noChangeArrowheads="1"/>
          </p:cNvSpPr>
          <p:nvPr/>
        </p:nvSpPr>
        <p:spPr bwMode="auto">
          <a:xfrm>
            <a:off x="3113090" y="2184196"/>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6" name="Rectangle 40"/>
          <p:cNvSpPr>
            <a:spLocks noChangeArrowheads="1"/>
          </p:cNvSpPr>
          <p:nvPr/>
        </p:nvSpPr>
        <p:spPr bwMode="auto">
          <a:xfrm>
            <a:off x="3209928"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7" name="Rectangle 41"/>
          <p:cNvSpPr>
            <a:spLocks noChangeArrowheads="1"/>
          </p:cNvSpPr>
          <p:nvPr/>
        </p:nvSpPr>
        <p:spPr bwMode="auto">
          <a:xfrm>
            <a:off x="3308353"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8" name="Rectangle 42"/>
          <p:cNvSpPr>
            <a:spLocks noChangeArrowheads="1"/>
          </p:cNvSpPr>
          <p:nvPr/>
        </p:nvSpPr>
        <p:spPr bwMode="auto">
          <a:xfrm>
            <a:off x="3403603"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39" name="Rectangle 43"/>
          <p:cNvSpPr>
            <a:spLocks noChangeArrowheads="1"/>
          </p:cNvSpPr>
          <p:nvPr/>
        </p:nvSpPr>
        <p:spPr bwMode="auto">
          <a:xfrm>
            <a:off x="3498853"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0" name="Rectangle 44"/>
          <p:cNvSpPr>
            <a:spLocks noChangeArrowheads="1"/>
          </p:cNvSpPr>
          <p:nvPr/>
        </p:nvSpPr>
        <p:spPr bwMode="auto">
          <a:xfrm>
            <a:off x="3590928" y="2182609"/>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1" name="Rectangle 45"/>
          <p:cNvSpPr>
            <a:spLocks noChangeArrowheads="1"/>
          </p:cNvSpPr>
          <p:nvPr/>
        </p:nvSpPr>
        <p:spPr bwMode="auto">
          <a:xfrm>
            <a:off x="3687765" y="2182609"/>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2" name="Rectangle 46"/>
          <p:cNvSpPr>
            <a:spLocks noChangeArrowheads="1"/>
          </p:cNvSpPr>
          <p:nvPr/>
        </p:nvSpPr>
        <p:spPr bwMode="auto">
          <a:xfrm>
            <a:off x="3783015" y="2182609"/>
            <a:ext cx="65088" cy="622300"/>
          </a:xfrm>
          <a:prstGeom prst="rect">
            <a:avLst/>
          </a:pr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3" name="Rectangle 47"/>
          <p:cNvSpPr>
            <a:spLocks noChangeArrowheads="1"/>
          </p:cNvSpPr>
          <p:nvPr/>
        </p:nvSpPr>
        <p:spPr bwMode="auto">
          <a:xfrm>
            <a:off x="488953" y="2920796"/>
            <a:ext cx="3408362" cy="88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4" name="Rectangle 48"/>
          <p:cNvSpPr>
            <a:spLocks noChangeArrowheads="1"/>
          </p:cNvSpPr>
          <p:nvPr/>
        </p:nvSpPr>
        <p:spPr bwMode="auto">
          <a:xfrm>
            <a:off x="574678" y="2073071"/>
            <a:ext cx="3408362" cy="88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45" name="Line 51"/>
          <p:cNvSpPr>
            <a:spLocks noChangeShapeType="1"/>
          </p:cNvSpPr>
          <p:nvPr/>
        </p:nvSpPr>
        <p:spPr bwMode="auto">
          <a:xfrm>
            <a:off x="1495428" y="2876346"/>
            <a:ext cx="90963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12686" name="Freeform 53"/>
          <p:cNvSpPr>
            <a:spLocks/>
          </p:cNvSpPr>
          <p:nvPr/>
        </p:nvSpPr>
        <p:spPr bwMode="auto">
          <a:xfrm>
            <a:off x="1287465" y="2855709"/>
            <a:ext cx="144463" cy="384175"/>
          </a:xfrm>
          <a:custGeom>
            <a:avLst/>
            <a:gdLst>
              <a:gd name="T0" fmla="*/ 2147483646 w 91"/>
              <a:gd name="T1" fmla="*/ 0 h 242"/>
              <a:gd name="T2" fmla="*/ 2147483646 w 91"/>
              <a:gd name="T3" fmla="*/ 2147483646 h 242"/>
              <a:gd name="T4" fmla="*/ 0 w 91"/>
              <a:gd name="T5" fmla="*/ 2147483646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270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02447" name="Line 56"/>
          <p:cNvSpPr>
            <a:spLocks noChangeShapeType="1"/>
          </p:cNvSpPr>
          <p:nvPr/>
        </p:nvSpPr>
        <p:spPr bwMode="auto">
          <a:xfrm>
            <a:off x="1965328" y="2895396"/>
            <a:ext cx="12700" cy="430213"/>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2448" name="Text Box 57"/>
          <p:cNvSpPr txBox="1">
            <a:spLocks noChangeArrowheads="1"/>
          </p:cNvSpPr>
          <p:nvPr/>
        </p:nvSpPr>
        <p:spPr bwMode="auto">
          <a:xfrm>
            <a:off x="469903" y="3079546"/>
            <a:ext cx="8524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last byte</a:t>
            </a:r>
          </a:p>
          <a:p>
            <a:pPr>
              <a:lnSpc>
                <a:spcPct val="90000"/>
              </a:lnSpc>
              <a:defRPr/>
            </a:pPr>
            <a:r>
              <a:rPr lang="en-US" sz="1400" smtClean="0"/>
              <a:t>ACKed</a:t>
            </a:r>
          </a:p>
        </p:txBody>
      </p:sp>
      <p:sp>
        <p:nvSpPr>
          <p:cNvPr id="102449" name="Text Box 58"/>
          <p:cNvSpPr txBox="1">
            <a:spLocks noChangeArrowheads="1"/>
          </p:cNvSpPr>
          <p:nvPr/>
        </p:nvSpPr>
        <p:spPr bwMode="auto">
          <a:xfrm>
            <a:off x="1495428" y="3257346"/>
            <a:ext cx="10668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90000"/>
              </a:lnSpc>
              <a:defRPr/>
            </a:pPr>
            <a:r>
              <a:rPr lang="en-US" sz="1400" smtClean="0"/>
              <a:t>sent, not-yet ACKed</a:t>
            </a:r>
          </a:p>
          <a:p>
            <a:pPr>
              <a:lnSpc>
                <a:spcPct val="90000"/>
              </a:lnSpc>
              <a:defRPr/>
            </a:pPr>
            <a:r>
              <a:rPr lang="en-US" sz="1400" smtClean="0"/>
              <a:t>(</a:t>
            </a:r>
            <a:r>
              <a:rPr lang="ja-JP" altLang="en-US" sz="1400" smtClean="0"/>
              <a:t>“</a:t>
            </a:r>
            <a:r>
              <a:rPr lang="en-US" altLang="ja-JP" sz="1400" smtClean="0"/>
              <a:t>in-flight</a:t>
            </a:r>
            <a:r>
              <a:rPr lang="ja-JP" altLang="en-US" sz="1400" smtClean="0"/>
              <a:t>”</a:t>
            </a:r>
            <a:r>
              <a:rPr lang="en-US" altLang="ja-JP" sz="1400" smtClean="0"/>
              <a:t>)</a:t>
            </a:r>
            <a:endParaRPr lang="en-US" sz="1400" smtClean="0"/>
          </a:p>
        </p:txBody>
      </p:sp>
      <p:sp>
        <p:nvSpPr>
          <p:cNvPr id="102450" name="Text Box 59"/>
          <p:cNvSpPr txBox="1">
            <a:spLocks noChangeArrowheads="1"/>
          </p:cNvSpPr>
          <p:nvPr/>
        </p:nvSpPr>
        <p:spPr bwMode="auto">
          <a:xfrm>
            <a:off x="2538415" y="3119234"/>
            <a:ext cx="1066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last byte sent</a:t>
            </a:r>
          </a:p>
        </p:txBody>
      </p:sp>
      <p:sp>
        <p:nvSpPr>
          <p:cNvPr id="102451" name="Text Box 61"/>
          <p:cNvSpPr txBox="1">
            <a:spLocks noChangeArrowheads="1"/>
          </p:cNvSpPr>
          <p:nvPr/>
        </p:nvSpPr>
        <p:spPr bwMode="auto">
          <a:xfrm>
            <a:off x="1931990" y="1863521"/>
            <a:ext cx="6096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90000"/>
              </a:lnSpc>
              <a:defRPr/>
            </a:pPr>
            <a:r>
              <a:rPr lang="en-US" sz="1400" b="1" smtClean="0">
                <a:latin typeface="Courier New" charset="0"/>
              </a:rPr>
              <a:t>cwnd</a:t>
            </a:r>
            <a:endParaRPr lang="en-US" sz="1400" b="1" i="1" smtClean="0">
              <a:latin typeface="Courier New" charset="0"/>
            </a:endParaRPr>
          </a:p>
        </p:txBody>
      </p:sp>
      <p:grpSp>
        <p:nvGrpSpPr>
          <p:cNvPr id="112692" name="Group 62"/>
          <p:cNvGrpSpPr>
            <a:grpSpLocks/>
          </p:cNvGrpSpPr>
          <p:nvPr/>
        </p:nvGrpSpPr>
        <p:grpSpPr bwMode="auto">
          <a:xfrm>
            <a:off x="2538415" y="1947659"/>
            <a:ext cx="447675" cy="117475"/>
            <a:chOff x="4250" y="1692"/>
            <a:chExt cx="374" cy="86"/>
          </a:xfrm>
        </p:grpSpPr>
        <p:sp>
          <p:nvSpPr>
            <p:cNvPr id="102474" name="Line 63"/>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2475" name="Line 64"/>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112693" name="Group 65"/>
          <p:cNvGrpSpPr>
            <a:grpSpLocks/>
          </p:cNvGrpSpPr>
          <p:nvPr/>
        </p:nvGrpSpPr>
        <p:grpSpPr bwMode="auto">
          <a:xfrm rot="10800000">
            <a:off x="1500190" y="1966709"/>
            <a:ext cx="466725" cy="123825"/>
            <a:chOff x="4250" y="1692"/>
            <a:chExt cx="374" cy="86"/>
          </a:xfrm>
        </p:grpSpPr>
        <p:sp>
          <p:nvSpPr>
            <p:cNvPr id="102472" name="Line 66"/>
            <p:cNvSpPr>
              <a:spLocks noChangeShapeType="1"/>
            </p:cNvSpPr>
            <p:nvPr/>
          </p:nvSpPr>
          <p:spPr bwMode="auto">
            <a:xfrm>
              <a:off x="4281" y="1739"/>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2473" name="Line 67"/>
            <p:cNvSpPr>
              <a:spLocks noChangeShapeType="1"/>
            </p:cNvSpPr>
            <p:nvPr/>
          </p:nvSpPr>
          <p:spPr bwMode="auto">
            <a:xfrm>
              <a:off x="4652" y="1693"/>
              <a:ext cx="0" cy="8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112694" name="Freeform 69"/>
          <p:cNvSpPr>
            <a:spLocks/>
          </p:cNvSpPr>
          <p:nvPr/>
        </p:nvSpPr>
        <p:spPr bwMode="auto">
          <a:xfrm flipH="1">
            <a:off x="2392365" y="2944609"/>
            <a:ext cx="144463" cy="301625"/>
          </a:xfrm>
          <a:custGeom>
            <a:avLst/>
            <a:gdLst>
              <a:gd name="T0" fmla="*/ 2147483646 w 91"/>
              <a:gd name="T1" fmla="*/ 0 h 242"/>
              <a:gd name="T2" fmla="*/ 2147483646 w 91"/>
              <a:gd name="T3" fmla="*/ 2147483646 h 242"/>
              <a:gd name="T4" fmla="*/ 0 w 91"/>
              <a:gd name="T5" fmla="*/ 2147483646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270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02455" name="Text Box 71"/>
          <p:cNvSpPr txBox="1">
            <a:spLocks noChangeArrowheads="1"/>
          </p:cNvSpPr>
          <p:nvPr/>
        </p:nvSpPr>
        <p:spPr bwMode="auto">
          <a:xfrm>
            <a:off x="796928" y="4557509"/>
            <a:ext cx="2816225"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spcBef>
                <a:spcPct val="20000"/>
              </a:spcBef>
              <a:buClr>
                <a:srgbClr val="000099"/>
              </a:buClr>
              <a:buSzPct val="65000"/>
              <a:buFont typeface="Wingdings" charset="0"/>
              <a:buNone/>
              <a:defRPr/>
            </a:pPr>
            <a:r>
              <a:rPr lang="en-US" sz="1800" b="1" smtClean="0">
                <a:latin typeface="Courier New" charset="0"/>
              </a:rPr>
              <a:t>LastByteSent-</a:t>
            </a:r>
          </a:p>
          <a:p>
            <a:pPr>
              <a:lnSpc>
                <a:spcPct val="85000"/>
              </a:lnSpc>
              <a:spcBef>
                <a:spcPct val="20000"/>
              </a:spcBef>
              <a:buClr>
                <a:srgbClr val="000099"/>
              </a:buClr>
              <a:buSzPct val="65000"/>
              <a:buFont typeface="Wingdings" charset="0"/>
              <a:buNone/>
              <a:defRPr/>
            </a:pPr>
            <a:r>
              <a:rPr lang="en-US" sz="1800" b="1" smtClean="0">
                <a:latin typeface="Courier New" charset="0"/>
              </a:rPr>
              <a:t>	LastByteAcked</a:t>
            </a:r>
            <a:endParaRPr lang="en-US" sz="1800" smtClean="0">
              <a:latin typeface="Courier New" charset="0"/>
            </a:endParaRPr>
          </a:p>
        </p:txBody>
      </p:sp>
      <p:grpSp>
        <p:nvGrpSpPr>
          <p:cNvPr id="112696" name="Group 74"/>
          <p:cNvGrpSpPr>
            <a:grpSpLocks/>
          </p:cNvGrpSpPr>
          <p:nvPr/>
        </p:nvGrpSpPr>
        <p:grpSpPr bwMode="auto">
          <a:xfrm>
            <a:off x="2924178" y="4627359"/>
            <a:ext cx="350837" cy="336550"/>
            <a:chOff x="2059" y="2097"/>
            <a:chExt cx="221" cy="212"/>
          </a:xfrm>
        </p:grpSpPr>
        <p:sp>
          <p:nvSpPr>
            <p:cNvPr id="102470" name="Text Box 72"/>
            <p:cNvSpPr txBox="1">
              <a:spLocks noChangeArrowheads="1"/>
            </p:cNvSpPr>
            <p:nvPr/>
          </p:nvSpPr>
          <p:spPr bwMode="auto">
            <a:xfrm>
              <a:off x="2059" y="2097"/>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b="1" smtClean="0"/>
                <a:t>&lt;</a:t>
              </a:r>
            </a:p>
          </p:txBody>
        </p:sp>
        <p:sp>
          <p:nvSpPr>
            <p:cNvPr id="102471" name="Line 73"/>
            <p:cNvSpPr>
              <a:spLocks noChangeShapeType="1"/>
            </p:cNvSpPr>
            <p:nvPr/>
          </p:nvSpPr>
          <p:spPr bwMode="auto">
            <a:xfrm>
              <a:off x="2133" y="2269"/>
              <a:ext cx="8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102457" name="Text Box 75"/>
          <p:cNvSpPr txBox="1">
            <a:spLocks noChangeArrowheads="1"/>
          </p:cNvSpPr>
          <p:nvPr/>
        </p:nvSpPr>
        <p:spPr bwMode="auto">
          <a:xfrm>
            <a:off x="3279778" y="4606721"/>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b="1" smtClean="0">
                <a:latin typeface="Courier New" charset="0"/>
              </a:rPr>
              <a:t>cwnd</a:t>
            </a:r>
          </a:p>
        </p:txBody>
      </p:sp>
      <p:sp>
        <p:nvSpPr>
          <p:cNvPr id="102458" name="Rectangle 76"/>
          <p:cNvSpPr>
            <a:spLocks noChangeArrowheads="1"/>
          </p:cNvSpPr>
          <p:nvPr/>
        </p:nvSpPr>
        <p:spPr bwMode="auto">
          <a:xfrm>
            <a:off x="660403" y="4547984"/>
            <a:ext cx="3725862" cy="642937"/>
          </a:xfrm>
          <a:prstGeom prst="rect">
            <a:avLst/>
          </a:prstGeom>
          <a:noFill/>
          <a:ln w="127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459" name="Text Box 78"/>
          <p:cNvSpPr txBox="1">
            <a:spLocks noChangeArrowheads="1"/>
          </p:cNvSpPr>
          <p:nvPr/>
        </p:nvSpPr>
        <p:spPr bwMode="auto">
          <a:xfrm>
            <a:off x="477840" y="1631746"/>
            <a:ext cx="2720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i="1" dirty="0" smtClean="0"/>
              <a:t>sender sequence number space </a:t>
            </a:r>
          </a:p>
        </p:txBody>
      </p:sp>
      <p:sp>
        <p:nvSpPr>
          <p:cNvPr id="102460" name="Text Box 79"/>
          <p:cNvSpPr txBox="1">
            <a:spLocks noChangeArrowheads="1"/>
          </p:cNvSpPr>
          <p:nvPr/>
        </p:nvSpPr>
        <p:spPr bwMode="auto">
          <a:xfrm>
            <a:off x="5495925" y="3727450"/>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400" smtClean="0">
                <a:latin typeface="Arial" charset="0"/>
              </a:rPr>
              <a:t>rate</a:t>
            </a:r>
          </a:p>
        </p:txBody>
      </p:sp>
      <p:grpSp>
        <p:nvGrpSpPr>
          <p:cNvPr id="112701" name="Group 82"/>
          <p:cNvGrpSpPr>
            <a:grpSpLocks/>
          </p:cNvGrpSpPr>
          <p:nvPr/>
        </p:nvGrpSpPr>
        <p:grpSpPr bwMode="auto">
          <a:xfrm>
            <a:off x="5902325" y="3752850"/>
            <a:ext cx="931863" cy="441325"/>
            <a:chOff x="4214" y="2517"/>
            <a:chExt cx="587" cy="278"/>
          </a:xfrm>
        </p:grpSpPr>
        <p:sp>
          <p:nvSpPr>
            <p:cNvPr id="102468" name="Text Box 80"/>
            <p:cNvSpPr txBox="1">
              <a:spLocks noChangeArrowheads="1"/>
            </p:cNvSpPr>
            <p:nvPr/>
          </p:nvSpPr>
          <p:spPr bwMode="auto">
            <a:xfrm>
              <a:off x="4216" y="2517"/>
              <a:ext cx="5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a:t>
              </a:r>
            </a:p>
          </p:txBody>
        </p:sp>
        <p:sp>
          <p:nvSpPr>
            <p:cNvPr id="102469" name="Text Box 81"/>
            <p:cNvSpPr txBox="1">
              <a:spLocks noChangeArrowheads="1"/>
            </p:cNvSpPr>
            <p:nvPr/>
          </p:nvSpPr>
          <p:spPr bwMode="auto">
            <a:xfrm>
              <a:off x="4214" y="2564"/>
              <a:ext cx="5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a:t>
              </a:r>
            </a:p>
          </p:txBody>
        </p:sp>
      </p:grpSp>
      <p:grpSp>
        <p:nvGrpSpPr>
          <p:cNvPr id="112702" name="Group 86"/>
          <p:cNvGrpSpPr>
            <a:grpSpLocks/>
          </p:cNvGrpSpPr>
          <p:nvPr/>
        </p:nvGrpSpPr>
        <p:grpSpPr bwMode="auto">
          <a:xfrm>
            <a:off x="6577013" y="3603625"/>
            <a:ext cx="712787" cy="715963"/>
            <a:chOff x="4400" y="2509"/>
            <a:chExt cx="449" cy="451"/>
          </a:xfrm>
        </p:grpSpPr>
        <p:sp>
          <p:nvSpPr>
            <p:cNvPr id="102465" name="Text Box 83"/>
            <p:cNvSpPr txBox="1">
              <a:spLocks noChangeArrowheads="1"/>
            </p:cNvSpPr>
            <p:nvPr/>
          </p:nvSpPr>
          <p:spPr bwMode="auto">
            <a:xfrm>
              <a:off x="4400" y="2509"/>
              <a:ext cx="4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cwnd</a:t>
              </a:r>
            </a:p>
          </p:txBody>
        </p:sp>
        <p:sp>
          <p:nvSpPr>
            <p:cNvPr id="102466" name="Text Box 84"/>
            <p:cNvSpPr txBox="1">
              <a:spLocks noChangeArrowheads="1"/>
            </p:cNvSpPr>
            <p:nvPr/>
          </p:nvSpPr>
          <p:spPr bwMode="auto">
            <a:xfrm>
              <a:off x="4443" y="2729"/>
              <a:ext cx="3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RTT</a:t>
              </a:r>
            </a:p>
          </p:txBody>
        </p:sp>
        <p:sp>
          <p:nvSpPr>
            <p:cNvPr id="102467" name="Line 85"/>
            <p:cNvSpPr>
              <a:spLocks noChangeShapeType="1"/>
            </p:cNvSpPr>
            <p:nvPr/>
          </p:nvSpPr>
          <p:spPr bwMode="auto">
            <a:xfrm>
              <a:off x="4430" y="2731"/>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102463" name="Text Box 87"/>
          <p:cNvSpPr txBox="1">
            <a:spLocks noChangeArrowheads="1"/>
          </p:cNvSpPr>
          <p:nvPr/>
        </p:nvSpPr>
        <p:spPr bwMode="auto">
          <a:xfrm>
            <a:off x="7294563" y="3762375"/>
            <a:ext cx="113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bytes/sec</a:t>
            </a:r>
          </a:p>
        </p:txBody>
      </p:sp>
      <p:sp>
        <p:nvSpPr>
          <p:cNvPr id="102464" name="Rectangle 88"/>
          <p:cNvSpPr>
            <a:spLocks noChangeArrowheads="1"/>
          </p:cNvSpPr>
          <p:nvPr/>
        </p:nvSpPr>
        <p:spPr bwMode="auto">
          <a:xfrm>
            <a:off x="5451475" y="3638550"/>
            <a:ext cx="3035300" cy="644525"/>
          </a:xfrm>
          <a:prstGeom prst="rect">
            <a:avLst/>
          </a:prstGeom>
          <a:noFill/>
          <a:ln w="127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34184697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p:cNvSpPr>
            <a:spLocks noGrp="1" noChangeArrowheads="1"/>
          </p:cNvSpPr>
          <p:nvPr>
            <p:ph type="title"/>
          </p:nvPr>
        </p:nvSpPr>
        <p:spPr>
          <a:noFill/>
          <a:ln>
            <a:noFill/>
          </a:ln>
        </p:spPr>
        <p:txBody>
          <a:bodyPr lIns="91425" tIns="91425" rIns="91425" bIns="91425" anchor="ctr" anchorCtr="0"/>
          <a:lstStyle/>
          <a:p>
            <a:r>
              <a:rPr lang="en-US" dirty="0"/>
              <a:t>TCP Slow Start </a:t>
            </a:r>
          </a:p>
        </p:txBody>
      </p:sp>
      <p:sp>
        <p:nvSpPr>
          <p:cNvPr id="103429" name="Rectangle 3"/>
          <p:cNvSpPr>
            <a:spLocks noGrp="1" noChangeArrowheads="1"/>
          </p:cNvSpPr>
          <p:nvPr>
            <p:ph type="body" idx="1"/>
          </p:nvPr>
        </p:nvSpPr>
        <p:spPr>
          <a:xfrm>
            <a:off x="457200" y="1600200"/>
            <a:ext cx="4781384" cy="4967700"/>
          </a:xfrm>
        </p:spPr>
        <p:txBody>
          <a:bodyPr/>
          <a:lstStyle/>
          <a:p>
            <a:pPr marL="342900" indent="-342900">
              <a:buFont typeface="Wingdings" panose="05000000000000000000" pitchFamily="2" charset="2"/>
              <a:buChar char="q"/>
              <a:defRPr/>
            </a:pPr>
            <a:r>
              <a:rPr lang="en-US" sz="2800" dirty="0" smtClean="0">
                <a:ea typeface="ＭＳ Ｐゴシック" charset="0"/>
                <a:cs typeface="+mn-cs"/>
              </a:rPr>
              <a:t> When </a:t>
            </a:r>
            <a:r>
              <a:rPr lang="en-US" sz="2800" dirty="0">
                <a:ea typeface="ＭＳ Ｐゴシック" charset="0"/>
                <a:cs typeface="+mn-cs"/>
              </a:rPr>
              <a:t>connection begins, increase rate exponentially until first loss event</a:t>
            </a:r>
            <a:r>
              <a:rPr lang="en-US" sz="2800" dirty="0" smtClean="0">
                <a:ea typeface="ＭＳ Ｐゴシック" charset="0"/>
                <a:cs typeface="+mn-cs"/>
              </a:rPr>
              <a:t>:</a:t>
            </a:r>
          </a:p>
          <a:p>
            <a:pPr>
              <a:defRPr/>
            </a:pPr>
            <a:endParaRPr lang="en-US" sz="2800" dirty="0">
              <a:ea typeface="ＭＳ Ｐゴシック" charset="0"/>
              <a:cs typeface="+mn-cs"/>
            </a:endParaRPr>
          </a:p>
          <a:p>
            <a:pPr marL="342900" lvl="3" indent="-342900">
              <a:buFont typeface="Wingdings" panose="05000000000000000000" pitchFamily="2" charset="2"/>
              <a:buChar char="q"/>
              <a:defRPr/>
            </a:pPr>
            <a:r>
              <a:rPr lang="en-US" sz="2000" dirty="0">
                <a:ea typeface="ＭＳ Ｐゴシック" charset="0"/>
              </a:rPr>
              <a:t>initially </a:t>
            </a:r>
            <a:r>
              <a:rPr lang="en-US" sz="2000" b="1" dirty="0" err="1">
                <a:latin typeface="Courier New" charset="0"/>
                <a:ea typeface="ＭＳ Ｐゴシック" charset="0"/>
              </a:rPr>
              <a:t>cwnd</a:t>
            </a:r>
            <a:r>
              <a:rPr lang="en-US" sz="2000" dirty="0">
                <a:ea typeface="ＭＳ Ｐゴシック" charset="0"/>
              </a:rPr>
              <a:t> = 1 MSS</a:t>
            </a:r>
          </a:p>
          <a:p>
            <a:pPr marL="342900" lvl="3" indent="-342900">
              <a:buFont typeface="Wingdings" panose="05000000000000000000" pitchFamily="2" charset="2"/>
              <a:buChar char="q"/>
              <a:defRPr/>
            </a:pPr>
            <a:r>
              <a:rPr lang="en-US" sz="2000" dirty="0">
                <a:ea typeface="ＭＳ Ｐゴシック" charset="0"/>
              </a:rPr>
              <a:t>double </a:t>
            </a:r>
            <a:r>
              <a:rPr lang="en-US" sz="2000" b="1" dirty="0" err="1">
                <a:latin typeface="Courier New" charset="0"/>
                <a:ea typeface="ＭＳ Ｐゴシック" charset="0"/>
              </a:rPr>
              <a:t>cwnd</a:t>
            </a:r>
            <a:r>
              <a:rPr lang="en-US" sz="2000" dirty="0">
                <a:ea typeface="ＭＳ Ｐゴシック" charset="0"/>
              </a:rPr>
              <a:t> every RTT</a:t>
            </a:r>
          </a:p>
          <a:p>
            <a:pPr marL="342900" lvl="3" indent="-342900">
              <a:buFont typeface="Wingdings" panose="05000000000000000000" pitchFamily="2" charset="2"/>
              <a:buChar char="q"/>
              <a:defRPr/>
            </a:pPr>
            <a:r>
              <a:rPr lang="en-US" sz="2000" dirty="0">
                <a:ea typeface="ＭＳ Ｐゴシック" charset="0"/>
              </a:rPr>
              <a:t>done by incrementing </a:t>
            </a:r>
            <a:r>
              <a:rPr lang="en-US" sz="2000" b="1" dirty="0" err="1">
                <a:latin typeface="Courier New" charset="0"/>
                <a:ea typeface="ＭＳ Ｐゴシック" charset="0"/>
              </a:rPr>
              <a:t>cwnd</a:t>
            </a:r>
            <a:r>
              <a:rPr lang="en-US" sz="2000" dirty="0">
                <a:ea typeface="ＭＳ Ｐゴシック" charset="0"/>
              </a:rPr>
              <a:t> for every ACK </a:t>
            </a:r>
            <a:r>
              <a:rPr lang="en-US" sz="2000" dirty="0" smtClean="0">
                <a:ea typeface="ＭＳ Ｐゴシック" charset="0"/>
              </a:rPr>
              <a:t>received</a:t>
            </a:r>
          </a:p>
          <a:p>
            <a:pPr lvl="3">
              <a:defRPr/>
            </a:pPr>
            <a:endParaRPr lang="en-US" sz="2000" dirty="0">
              <a:ea typeface="ＭＳ Ｐゴシック" charset="0"/>
            </a:endParaRPr>
          </a:p>
          <a:p>
            <a:pPr marL="342900" indent="-342900">
              <a:buFont typeface="Wingdings" panose="05000000000000000000" pitchFamily="2" charset="2"/>
              <a:buChar char="q"/>
              <a:defRPr/>
            </a:pPr>
            <a:r>
              <a:rPr lang="en-US" sz="2800" i="1" u="sng" dirty="0" smtClean="0">
                <a:solidFill>
                  <a:srgbClr val="CC0000"/>
                </a:solidFill>
                <a:ea typeface="ＭＳ Ｐゴシック" charset="0"/>
                <a:cs typeface="+mn-cs"/>
              </a:rPr>
              <a:t> Summary</a:t>
            </a:r>
            <a:r>
              <a:rPr lang="en-US" sz="2800" i="1" u="sng" dirty="0">
                <a:solidFill>
                  <a:srgbClr val="CC0000"/>
                </a:solidFill>
                <a:ea typeface="ＭＳ Ｐゴシック" charset="0"/>
                <a:cs typeface="+mn-cs"/>
              </a:rPr>
              <a:t>:</a:t>
            </a:r>
            <a:r>
              <a:rPr lang="en-US" sz="2800" i="1" dirty="0">
                <a:solidFill>
                  <a:srgbClr val="CC0000"/>
                </a:solidFill>
                <a:ea typeface="ＭＳ Ｐゴシック" charset="0"/>
                <a:cs typeface="+mn-cs"/>
              </a:rPr>
              <a:t> </a:t>
            </a:r>
            <a:r>
              <a:rPr lang="en-US" sz="2800" dirty="0">
                <a:ea typeface="ＭＳ Ｐゴシック" charset="0"/>
                <a:cs typeface="+mn-cs"/>
              </a:rPr>
              <a:t>initial rate is slow but ramps up exponentially fast</a:t>
            </a:r>
          </a:p>
        </p:txBody>
      </p:sp>
      <p:sp>
        <p:nvSpPr>
          <p:cNvPr id="103430" name="Line 6"/>
          <p:cNvSpPr>
            <a:spLocks noChangeShapeType="1"/>
          </p:cNvSpPr>
          <p:nvPr/>
        </p:nvSpPr>
        <p:spPr bwMode="auto">
          <a:xfrm>
            <a:off x="5911329" y="2784065"/>
            <a:ext cx="2505075" cy="35242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31" name="Text Box 8"/>
          <p:cNvSpPr txBox="1">
            <a:spLocks noChangeArrowheads="1"/>
          </p:cNvSpPr>
          <p:nvPr/>
        </p:nvSpPr>
        <p:spPr bwMode="auto">
          <a:xfrm>
            <a:off x="5508104" y="1645827"/>
            <a:ext cx="869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Host A</a:t>
            </a:r>
          </a:p>
        </p:txBody>
      </p:sp>
      <p:sp>
        <p:nvSpPr>
          <p:cNvPr id="103432" name="Text Box 9"/>
          <p:cNvSpPr txBox="1">
            <a:spLocks noChangeArrowheads="1"/>
          </p:cNvSpPr>
          <p:nvPr/>
        </p:nvSpPr>
        <p:spPr bwMode="auto">
          <a:xfrm rot="408567">
            <a:off x="6917804" y="2750727"/>
            <a:ext cx="12080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one segment</a:t>
            </a:r>
            <a:endParaRPr lang="en-US" sz="1000" smtClean="0">
              <a:latin typeface="Times New Roman" charset="0"/>
            </a:endParaRPr>
          </a:p>
        </p:txBody>
      </p:sp>
      <p:sp>
        <p:nvSpPr>
          <p:cNvPr id="103433" name="Text Box 10"/>
          <p:cNvSpPr txBox="1">
            <a:spLocks noChangeArrowheads="1"/>
          </p:cNvSpPr>
          <p:nvPr/>
        </p:nvSpPr>
        <p:spPr bwMode="auto">
          <a:xfrm rot="-5400000">
            <a:off x="5469210" y="2988059"/>
            <a:ext cx="5286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RTT</a:t>
            </a:r>
            <a:endParaRPr lang="en-US" sz="1000" smtClean="0">
              <a:latin typeface="Arial" charset="0"/>
            </a:endParaRPr>
          </a:p>
        </p:txBody>
      </p:sp>
      <p:sp>
        <p:nvSpPr>
          <p:cNvPr id="103434" name="Text Box 12"/>
          <p:cNvSpPr txBox="1">
            <a:spLocks noChangeArrowheads="1"/>
          </p:cNvSpPr>
          <p:nvPr/>
        </p:nvSpPr>
        <p:spPr bwMode="auto">
          <a:xfrm>
            <a:off x="7944917" y="1631540"/>
            <a:ext cx="869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Host B</a:t>
            </a:r>
          </a:p>
        </p:txBody>
      </p:sp>
      <p:sp>
        <p:nvSpPr>
          <p:cNvPr id="103435" name="Line 13"/>
          <p:cNvSpPr>
            <a:spLocks noChangeShapeType="1"/>
          </p:cNvSpPr>
          <p:nvPr/>
        </p:nvSpPr>
        <p:spPr bwMode="auto">
          <a:xfrm>
            <a:off x="5906567" y="2598327"/>
            <a:ext cx="0" cy="38481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36" name="Line 14"/>
          <p:cNvSpPr>
            <a:spLocks noChangeShapeType="1"/>
          </p:cNvSpPr>
          <p:nvPr/>
        </p:nvSpPr>
        <p:spPr bwMode="auto">
          <a:xfrm>
            <a:off x="8421167" y="2636427"/>
            <a:ext cx="0" cy="38481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37" name="Line 15"/>
          <p:cNvSpPr>
            <a:spLocks noChangeShapeType="1"/>
          </p:cNvSpPr>
          <p:nvPr/>
        </p:nvSpPr>
        <p:spPr bwMode="auto">
          <a:xfrm flipH="1" flipV="1">
            <a:off x="5725592" y="2747552"/>
            <a:ext cx="4762" cy="2190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38" name="Line 16"/>
          <p:cNvSpPr>
            <a:spLocks noChangeShapeType="1"/>
          </p:cNvSpPr>
          <p:nvPr/>
        </p:nvSpPr>
        <p:spPr bwMode="auto">
          <a:xfrm>
            <a:off x="5735117" y="3353977"/>
            <a:ext cx="4762" cy="223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39" name="Line 17"/>
          <p:cNvSpPr>
            <a:spLocks noChangeShapeType="1"/>
          </p:cNvSpPr>
          <p:nvPr/>
        </p:nvSpPr>
        <p:spPr bwMode="auto">
          <a:xfrm flipV="1">
            <a:off x="5887517" y="3188877"/>
            <a:ext cx="2505075" cy="352425"/>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3680" name="Group 18"/>
          <p:cNvGrpSpPr>
            <a:grpSpLocks/>
          </p:cNvGrpSpPr>
          <p:nvPr/>
        </p:nvGrpSpPr>
        <p:grpSpPr bwMode="auto">
          <a:xfrm>
            <a:off x="8135417" y="5930490"/>
            <a:ext cx="615950" cy="366712"/>
            <a:chOff x="3317" y="3527"/>
            <a:chExt cx="388" cy="231"/>
          </a:xfrm>
        </p:grpSpPr>
        <p:sp>
          <p:nvSpPr>
            <p:cNvPr id="103494" name="Rectangle 19"/>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95" name="Text Box 20"/>
            <p:cNvSpPr txBox="1">
              <a:spLocks noChangeArrowheads="1"/>
            </p:cNvSpPr>
            <p:nvPr/>
          </p:nvSpPr>
          <p:spPr bwMode="auto">
            <a:xfrm>
              <a:off x="3317" y="3527"/>
              <a:ext cx="38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time</a:t>
              </a:r>
              <a:endParaRPr lang="en-US" sz="1000" smtClean="0">
                <a:latin typeface="Arial" charset="0"/>
              </a:endParaRPr>
            </a:p>
          </p:txBody>
        </p:sp>
      </p:grpSp>
      <p:sp>
        <p:nvSpPr>
          <p:cNvPr id="103441" name="Line 21"/>
          <p:cNvSpPr>
            <a:spLocks noChangeShapeType="1"/>
          </p:cNvSpPr>
          <p:nvPr/>
        </p:nvSpPr>
        <p:spPr bwMode="auto">
          <a:xfrm>
            <a:off x="5916092" y="3565115"/>
            <a:ext cx="2505075" cy="35242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42" name="Line 22"/>
          <p:cNvSpPr>
            <a:spLocks noChangeShapeType="1"/>
          </p:cNvSpPr>
          <p:nvPr/>
        </p:nvSpPr>
        <p:spPr bwMode="auto">
          <a:xfrm>
            <a:off x="5911329" y="3650840"/>
            <a:ext cx="2505075" cy="35242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43" name="Line 23"/>
          <p:cNvSpPr>
            <a:spLocks noChangeShapeType="1"/>
          </p:cNvSpPr>
          <p:nvPr/>
        </p:nvSpPr>
        <p:spPr bwMode="auto">
          <a:xfrm flipV="1">
            <a:off x="5911329" y="4174715"/>
            <a:ext cx="2528888" cy="361950"/>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44" name="Line 24"/>
          <p:cNvSpPr>
            <a:spLocks noChangeShapeType="1"/>
          </p:cNvSpPr>
          <p:nvPr/>
        </p:nvSpPr>
        <p:spPr bwMode="auto">
          <a:xfrm flipV="1">
            <a:off x="5884342" y="4435065"/>
            <a:ext cx="2505075" cy="352425"/>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45" name="Text Box 25"/>
          <p:cNvSpPr txBox="1">
            <a:spLocks noChangeArrowheads="1"/>
          </p:cNvSpPr>
          <p:nvPr/>
        </p:nvSpPr>
        <p:spPr bwMode="auto">
          <a:xfrm rot="408567">
            <a:off x="6916217" y="3536540"/>
            <a:ext cx="12779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two segments</a:t>
            </a:r>
            <a:endParaRPr lang="en-US" sz="1000" smtClean="0">
              <a:latin typeface="Times New Roman" charset="0"/>
            </a:endParaRPr>
          </a:p>
        </p:txBody>
      </p:sp>
      <p:sp>
        <p:nvSpPr>
          <p:cNvPr id="103446" name="Text Box 26"/>
          <p:cNvSpPr txBox="1">
            <a:spLocks noChangeArrowheads="1"/>
          </p:cNvSpPr>
          <p:nvPr/>
        </p:nvSpPr>
        <p:spPr bwMode="auto">
          <a:xfrm rot="408567">
            <a:off x="7008292" y="4550952"/>
            <a:ext cx="13065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dirty="0" smtClean="0">
                <a:latin typeface="Arial" charset="0"/>
              </a:rPr>
              <a:t>four segments</a:t>
            </a:r>
            <a:endParaRPr lang="en-US" sz="1000" dirty="0" smtClean="0">
              <a:latin typeface="Times New Roman" charset="0"/>
            </a:endParaRPr>
          </a:p>
        </p:txBody>
      </p:sp>
      <p:grpSp>
        <p:nvGrpSpPr>
          <p:cNvPr id="113687" name="Group 27"/>
          <p:cNvGrpSpPr>
            <a:grpSpLocks/>
          </p:cNvGrpSpPr>
          <p:nvPr/>
        </p:nvGrpSpPr>
        <p:grpSpPr bwMode="auto">
          <a:xfrm>
            <a:off x="5906567" y="4570002"/>
            <a:ext cx="2519362" cy="652463"/>
            <a:chOff x="3954" y="2214"/>
            <a:chExt cx="1587" cy="411"/>
          </a:xfrm>
        </p:grpSpPr>
        <p:sp>
          <p:nvSpPr>
            <p:cNvPr id="103490" name="Line 28"/>
            <p:cNvSpPr>
              <a:spLocks noChangeShapeType="1"/>
            </p:cNvSpPr>
            <p:nvPr/>
          </p:nvSpPr>
          <p:spPr bwMode="auto">
            <a:xfrm>
              <a:off x="3963" y="2214"/>
              <a:ext cx="1578" cy="22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91" name="Line 29"/>
            <p:cNvSpPr>
              <a:spLocks noChangeShapeType="1"/>
            </p:cNvSpPr>
            <p:nvPr/>
          </p:nvSpPr>
          <p:spPr bwMode="auto">
            <a:xfrm>
              <a:off x="3954" y="2274"/>
              <a:ext cx="1578" cy="22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92" name="Line 30"/>
            <p:cNvSpPr>
              <a:spLocks noChangeShapeType="1"/>
            </p:cNvSpPr>
            <p:nvPr/>
          </p:nvSpPr>
          <p:spPr bwMode="auto">
            <a:xfrm>
              <a:off x="3963" y="2340"/>
              <a:ext cx="1578" cy="22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93" name="Line 31"/>
            <p:cNvSpPr>
              <a:spLocks noChangeShapeType="1"/>
            </p:cNvSpPr>
            <p:nvPr/>
          </p:nvSpPr>
          <p:spPr bwMode="auto">
            <a:xfrm>
              <a:off x="3957" y="2403"/>
              <a:ext cx="1578" cy="22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3688" name="Group 32"/>
          <p:cNvGrpSpPr>
            <a:grpSpLocks/>
          </p:cNvGrpSpPr>
          <p:nvPr/>
        </p:nvGrpSpPr>
        <p:grpSpPr bwMode="auto">
          <a:xfrm flipV="1">
            <a:off x="6192317" y="4951002"/>
            <a:ext cx="2228850" cy="604838"/>
            <a:chOff x="3954" y="2214"/>
            <a:chExt cx="1587" cy="411"/>
          </a:xfrm>
        </p:grpSpPr>
        <p:sp>
          <p:nvSpPr>
            <p:cNvPr id="103486" name="Line 33"/>
            <p:cNvSpPr>
              <a:spLocks noChangeShapeType="1"/>
            </p:cNvSpPr>
            <p:nvPr/>
          </p:nvSpPr>
          <p:spPr bwMode="auto">
            <a:xfrm>
              <a:off x="3963" y="2214"/>
              <a:ext cx="1578" cy="222"/>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87" name="Line 34"/>
            <p:cNvSpPr>
              <a:spLocks noChangeShapeType="1"/>
            </p:cNvSpPr>
            <p:nvPr/>
          </p:nvSpPr>
          <p:spPr bwMode="auto">
            <a:xfrm>
              <a:off x="3954" y="2274"/>
              <a:ext cx="1578" cy="220"/>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88" name="Line 35"/>
            <p:cNvSpPr>
              <a:spLocks noChangeShapeType="1"/>
            </p:cNvSpPr>
            <p:nvPr/>
          </p:nvSpPr>
          <p:spPr bwMode="auto">
            <a:xfrm>
              <a:off x="3963" y="2340"/>
              <a:ext cx="1578" cy="222"/>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89" name="Line 36"/>
            <p:cNvSpPr>
              <a:spLocks noChangeShapeType="1"/>
            </p:cNvSpPr>
            <p:nvPr/>
          </p:nvSpPr>
          <p:spPr bwMode="auto">
            <a:xfrm>
              <a:off x="3957" y="2403"/>
              <a:ext cx="1578" cy="222"/>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3690" name="Group 43"/>
          <p:cNvGrpSpPr>
            <a:grpSpLocks/>
          </p:cNvGrpSpPr>
          <p:nvPr/>
        </p:nvGrpSpPr>
        <p:grpSpPr bwMode="auto">
          <a:xfrm>
            <a:off x="5468417" y="1969677"/>
            <a:ext cx="654050" cy="601663"/>
            <a:chOff x="-44" y="1473"/>
            <a:chExt cx="981" cy="1105"/>
          </a:xfrm>
        </p:grpSpPr>
        <p:pic>
          <p:nvPicPr>
            <p:cNvPr id="113724" name="Picture 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25" name="Freeform 45"/>
            <p:cNvSpPr>
              <a:spLocks/>
            </p:cNvSpPr>
            <p:nvPr/>
          </p:nvSpPr>
          <p:spPr bwMode="auto">
            <a:xfrm flipH="1">
              <a:off x="374" y="1579"/>
              <a:ext cx="477" cy="506"/>
            </a:xfrm>
            <a:custGeom>
              <a:avLst/>
              <a:gdLst>
                <a:gd name="T0" fmla="*/ 0 w 356"/>
                <a:gd name="T1" fmla="*/ 0 h 368"/>
                <a:gd name="T2" fmla="*/ 603847 w 356"/>
                <a:gd name="T3" fmla="*/ 55736 h 368"/>
                <a:gd name="T4" fmla="*/ 716335 w 356"/>
                <a:gd name="T5" fmla="*/ 1161160 h 368"/>
                <a:gd name="T6" fmla="*/ 157870 w 356"/>
                <a:gd name="T7" fmla="*/ 145218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13691" name="Group 46"/>
          <p:cNvGrpSpPr>
            <a:grpSpLocks/>
          </p:cNvGrpSpPr>
          <p:nvPr/>
        </p:nvGrpSpPr>
        <p:grpSpPr bwMode="auto">
          <a:xfrm>
            <a:off x="8203679" y="1983965"/>
            <a:ext cx="382588" cy="547687"/>
            <a:chOff x="4140" y="429"/>
            <a:chExt cx="1425" cy="2396"/>
          </a:xfrm>
        </p:grpSpPr>
        <p:sp>
          <p:nvSpPr>
            <p:cNvPr id="113692" name="Freeform 47"/>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3453" name="Rectangle 48"/>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3694" name="Freeform 49"/>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695" name="Freeform 50"/>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3456" name="Rectangle 51"/>
            <p:cNvSpPr>
              <a:spLocks noChangeArrowheads="1"/>
            </p:cNvSpPr>
            <p:nvPr/>
          </p:nvSpPr>
          <p:spPr bwMode="auto">
            <a:xfrm>
              <a:off x="4211" y="693"/>
              <a:ext cx="597"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3697" name="Group 52"/>
            <p:cNvGrpSpPr>
              <a:grpSpLocks/>
            </p:cNvGrpSpPr>
            <p:nvPr/>
          </p:nvGrpSpPr>
          <p:grpSpPr bwMode="auto">
            <a:xfrm>
              <a:off x="4749" y="668"/>
              <a:ext cx="581" cy="145"/>
              <a:chOff x="614" y="2568"/>
              <a:chExt cx="725" cy="139"/>
            </a:xfrm>
          </p:grpSpPr>
          <p:sp>
            <p:nvSpPr>
              <p:cNvPr id="103482" name="AutoShape 53"/>
              <p:cNvSpPr>
                <a:spLocks noChangeArrowheads="1"/>
              </p:cNvSpPr>
              <p:nvPr/>
            </p:nvSpPr>
            <p:spPr bwMode="auto">
              <a:xfrm>
                <a:off x="614" y="2565"/>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83" name="AutoShape 54"/>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3458" name="Rectangle 55"/>
            <p:cNvSpPr>
              <a:spLocks noChangeArrowheads="1"/>
            </p:cNvSpPr>
            <p:nvPr/>
          </p:nvSpPr>
          <p:spPr bwMode="auto">
            <a:xfrm>
              <a:off x="4223" y="1019"/>
              <a:ext cx="597"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3699" name="Group 56"/>
            <p:cNvGrpSpPr>
              <a:grpSpLocks/>
            </p:cNvGrpSpPr>
            <p:nvPr/>
          </p:nvGrpSpPr>
          <p:grpSpPr bwMode="auto">
            <a:xfrm>
              <a:off x="4747" y="994"/>
              <a:ext cx="581" cy="134"/>
              <a:chOff x="614" y="2568"/>
              <a:chExt cx="725" cy="139"/>
            </a:xfrm>
          </p:grpSpPr>
          <p:sp>
            <p:nvSpPr>
              <p:cNvPr id="103480" name="AutoShape 57"/>
              <p:cNvSpPr>
                <a:spLocks noChangeArrowheads="1"/>
              </p:cNvSpPr>
              <p:nvPr/>
            </p:nvSpPr>
            <p:spPr bwMode="auto">
              <a:xfrm>
                <a:off x="617"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81" name="AutoShape 58"/>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3460" name="Rectangle 59"/>
            <p:cNvSpPr>
              <a:spLocks noChangeArrowheads="1"/>
            </p:cNvSpPr>
            <p:nvPr/>
          </p:nvSpPr>
          <p:spPr bwMode="auto">
            <a:xfrm>
              <a:off x="4217" y="1360"/>
              <a:ext cx="597"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61" name="Rectangle 60"/>
            <p:cNvSpPr>
              <a:spLocks noChangeArrowheads="1"/>
            </p:cNvSpPr>
            <p:nvPr/>
          </p:nvSpPr>
          <p:spPr bwMode="auto">
            <a:xfrm>
              <a:off x="4229" y="1658"/>
              <a:ext cx="597"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3702" name="Group 61"/>
            <p:cNvGrpSpPr>
              <a:grpSpLocks/>
            </p:cNvGrpSpPr>
            <p:nvPr/>
          </p:nvGrpSpPr>
          <p:grpSpPr bwMode="auto">
            <a:xfrm>
              <a:off x="4735" y="1627"/>
              <a:ext cx="582" cy="151"/>
              <a:chOff x="614" y="2568"/>
              <a:chExt cx="725" cy="139"/>
            </a:xfrm>
          </p:grpSpPr>
          <p:sp>
            <p:nvSpPr>
              <p:cNvPr id="103478" name="AutoShape 62"/>
              <p:cNvSpPr>
                <a:spLocks noChangeArrowheads="1"/>
              </p:cNvSpPr>
              <p:nvPr/>
            </p:nvSpPr>
            <p:spPr bwMode="auto">
              <a:xfrm>
                <a:off x="617" y="2571"/>
                <a:ext cx="72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9" name="AutoShape 63"/>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3703" name="Freeform 64"/>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3704" name="Group 65"/>
            <p:cNvGrpSpPr>
              <a:grpSpLocks/>
            </p:cNvGrpSpPr>
            <p:nvPr/>
          </p:nvGrpSpPr>
          <p:grpSpPr bwMode="auto">
            <a:xfrm>
              <a:off x="4739" y="1327"/>
              <a:ext cx="582" cy="139"/>
              <a:chOff x="614" y="2568"/>
              <a:chExt cx="725" cy="139"/>
            </a:xfrm>
          </p:grpSpPr>
          <p:sp>
            <p:nvSpPr>
              <p:cNvPr id="103476" name="AutoShape 66"/>
              <p:cNvSpPr>
                <a:spLocks noChangeArrowheads="1"/>
              </p:cNvSpPr>
              <p:nvPr/>
            </p:nvSpPr>
            <p:spPr bwMode="auto">
              <a:xfrm>
                <a:off x="612" y="2566"/>
                <a:ext cx="729"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7" name="AutoShape 67"/>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3465" name="Rectangle 68"/>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3706" name="Freeform 69"/>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707" name="Freeform 70"/>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3468" name="Oval 71"/>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3709" name="Freeform 72"/>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3470" name="AutoShape 73"/>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1" name="AutoShape 74"/>
            <p:cNvSpPr>
              <a:spLocks noChangeArrowheads="1"/>
            </p:cNvSpPr>
            <p:nvPr/>
          </p:nvSpPr>
          <p:spPr bwMode="auto">
            <a:xfrm>
              <a:off x="4205" y="2714"/>
              <a:ext cx="1070" cy="7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2" name="Oval 75"/>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3" name="Oval 76"/>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103474" name="Oval 77"/>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3475" name="Rectangle 78"/>
            <p:cNvSpPr>
              <a:spLocks noChangeArrowheads="1"/>
            </p:cNvSpPr>
            <p:nvPr/>
          </p:nvSpPr>
          <p:spPr bwMode="auto">
            <a:xfrm>
              <a:off x="5062" y="1832"/>
              <a:ext cx="83"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2" name="Text Box 10"/>
          <p:cNvSpPr txBox="1">
            <a:spLocks noChangeArrowheads="1"/>
          </p:cNvSpPr>
          <p:nvPr/>
        </p:nvSpPr>
        <p:spPr bwMode="auto">
          <a:xfrm rot="-5400000">
            <a:off x="5504136" y="3819908"/>
            <a:ext cx="5286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RTT</a:t>
            </a:r>
            <a:endParaRPr lang="en-US" sz="1000" smtClean="0">
              <a:latin typeface="Arial" charset="0"/>
            </a:endParaRPr>
          </a:p>
        </p:txBody>
      </p:sp>
      <p:sp>
        <p:nvSpPr>
          <p:cNvPr id="73" name="Line 15"/>
          <p:cNvSpPr>
            <a:spLocks noChangeShapeType="1"/>
          </p:cNvSpPr>
          <p:nvPr/>
        </p:nvSpPr>
        <p:spPr bwMode="auto">
          <a:xfrm flipH="1" flipV="1">
            <a:off x="5760518" y="3579401"/>
            <a:ext cx="4762" cy="2190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4" name="Line 16"/>
          <p:cNvSpPr>
            <a:spLocks noChangeShapeType="1"/>
          </p:cNvSpPr>
          <p:nvPr/>
        </p:nvSpPr>
        <p:spPr bwMode="auto">
          <a:xfrm>
            <a:off x="5770043" y="4185826"/>
            <a:ext cx="4762" cy="223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34173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441"/>
                                        </p:tgtEl>
                                        <p:attrNameLst>
                                          <p:attrName>style.visibility</p:attrName>
                                        </p:attrNameLst>
                                      </p:cBhvr>
                                      <p:to>
                                        <p:strVal val="visible"/>
                                      </p:to>
                                    </p:set>
                                    <p:animEffect transition="in" filter="fade">
                                      <p:cBhvr>
                                        <p:cTn id="7" dur="500"/>
                                        <p:tgtEl>
                                          <p:spTgt spid="1034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442"/>
                                        </p:tgtEl>
                                        <p:attrNameLst>
                                          <p:attrName>style.visibility</p:attrName>
                                        </p:attrNameLst>
                                      </p:cBhvr>
                                      <p:to>
                                        <p:strVal val="visible"/>
                                      </p:to>
                                    </p:set>
                                    <p:animEffect transition="in" filter="fade">
                                      <p:cBhvr>
                                        <p:cTn id="10" dur="500"/>
                                        <p:tgtEl>
                                          <p:spTgt spid="1034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445"/>
                                        </p:tgtEl>
                                        <p:attrNameLst>
                                          <p:attrName>style.visibility</p:attrName>
                                        </p:attrNameLst>
                                      </p:cBhvr>
                                      <p:to>
                                        <p:strVal val="visible"/>
                                      </p:to>
                                    </p:set>
                                    <p:animEffect transition="in" filter="fade">
                                      <p:cBhvr>
                                        <p:cTn id="13" dur="500"/>
                                        <p:tgtEl>
                                          <p:spTgt spid="1034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443"/>
                                        </p:tgtEl>
                                        <p:attrNameLst>
                                          <p:attrName>style.visibility</p:attrName>
                                        </p:attrNameLst>
                                      </p:cBhvr>
                                      <p:to>
                                        <p:strVal val="visible"/>
                                      </p:to>
                                    </p:set>
                                    <p:animEffect transition="in" filter="fade">
                                      <p:cBhvr>
                                        <p:cTn id="16" dur="500"/>
                                        <p:tgtEl>
                                          <p:spTgt spid="1034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444"/>
                                        </p:tgtEl>
                                        <p:attrNameLst>
                                          <p:attrName>style.visibility</p:attrName>
                                        </p:attrNameLst>
                                      </p:cBhvr>
                                      <p:to>
                                        <p:strVal val="visible"/>
                                      </p:to>
                                    </p:set>
                                    <p:animEffect transition="in" filter="fade">
                                      <p:cBhvr>
                                        <p:cTn id="19" dur="500"/>
                                        <p:tgtEl>
                                          <p:spTgt spid="10344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344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368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3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1" grpId="0" animBg="1"/>
      <p:bldP spid="103442" grpId="0" animBg="1"/>
      <p:bldP spid="103443" grpId="0" animBg="1"/>
      <p:bldP spid="103444" grpId="0" animBg="1"/>
      <p:bldP spid="103445" grpId="0"/>
      <p:bldP spid="10344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Congestion example</a:t>
            </a: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1"/>
          <p:cNvPicPr>
            <a:picLocks noGrp="1" noChangeAspect="1" noChangeArrowheads="1"/>
          </p:cNvPicPr>
          <p:nvPr>
            <p:ph idx="4294967295"/>
          </p:nvPr>
        </p:nvPicPr>
        <p:blipFill>
          <a:blip r:embed="rId3" cstate="print"/>
          <a:stretch>
            <a:fillRect/>
          </a:stretch>
        </p:blipFill>
        <p:spPr bwMode="auto">
          <a:xfrm>
            <a:off x="0" y="1884363"/>
            <a:ext cx="7772400" cy="4079875"/>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127</a:t>
            </a:fld>
            <a:endParaRPr lang="en-US">
              <a:solidFill>
                <a:srgbClr val="000000"/>
              </a:solidFill>
            </a:endParaRPr>
          </a:p>
        </p:txBody>
      </p:sp>
    </p:spTree>
    <p:extLst>
      <p:ext uri="{BB962C8B-B14F-4D97-AF65-F5344CB8AC3E}">
        <p14:creationId xmlns:p14="http://schemas.microsoft.com/office/powerpoint/2010/main" val="427038139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t>TCP: detecting, reacting to loss</a:t>
            </a:r>
          </a:p>
        </p:txBody>
      </p:sp>
      <p:sp>
        <p:nvSpPr>
          <p:cNvPr id="104454" name="Rectangle 3"/>
          <p:cNvSpPr>
            <a:spLocks noGrp="1" noChangeArrowheads="1"/>
          </p:cNvSpPr>
          <p:nvPr>
            <p:ph type="body" idx="1"/>
          </p:nvPr>
        </p:nvSpPr>
        <p:spPr/>
        <p:txBody>
          <a:bodyPr/>
          <a:lstStyle/>
          <a:p>
            <a:pPr marL="457200" indent="-457200">
              <a:buFont typeface="Wingdings" panose="05000000000000000000" pitchFamily="2" charset="2"/>
              <a:buChar char="q"/>
              <a:defRPr/>
            </a:pPr>
            <a:r>
              <a:rPr lang="en-US" sz="3200" dirty="0">
                <a:ea typeface="ＭＳ Ｐゴシック" charset="0"/>
                <a:cs typeface="+mn-cs"/>
              </a:rPr>
              <a:t>loss indicated by timeout:</a:t>
            </a:r>
          </a:p>
          <a:p>
            <a:pPr marL="457200" lvl="3" indent="-457200">
              <a:buFont typeface="Wingdings" panose="05000000000000000000" pitchFamily="2" charset="2"/>
              <a:buChar char="q"/>
              <a:defRPr/>
            </a:pPr>
            <a:r>
              <a:rPr lang="en-US" sz="2400" b="1" dirty="0" err="1">
                <a:latin typeface="Courier New" charset="0"/>
                <a:ea typeface="ＭＳ Ｐゴシック" charset="0"/>
              </a:rPr>
              <a:t>cwnd</a:t>
            </a:r>
            <a:r>
              <a:rPr lang="en-US" sz="2400" dirty="0">
                <a:ea typeface="ＭＳ Ｐゴシック" charset="0"/>
              </a:rPr>
              <a:t> set to 1 MSS; </a:t>
            </a:r>
          </a:p>
          <a:p>
            <a:pPr marL="457200" lvl="4" indent="-457200">
              <a:buFont typeface="Wingdings" panose="05000000000000000000" pitchFamily="2" charset="2"/>
              <a:buChar char="q"/>
              <a:defRPr/>
            </a:pPr>
            <a:r>
              <a:rPr lang="en-US" sz="2400" dirty="0">
                <a:ea typeface="ＭＳ Ｐゴシック" charset="0"/>
              </a:rPr>
              <a:t>window then grows exponentially (as in slow start) to threshold, then grows linearly</a:t>
            </a:r>
          </a:p>
          <a:p>
            <a:pPr marL="457200" indent="-457200">
              <a:buFont typeface="Wingdings" panose="05000000000000000000" pitchFamily="2" charset="2"/>
              <a:buChar char="q"/>
              <a:defRPr/>
            </a:pPr>
            <a:r>
              <a:rPr lang="en-US" sz="3200" dirty="0">
                <a:ea typeface="ＭＳ Ｐゴシック" charset="0"/>
                <a:cs typeface="+mn-cs"/>
              </a:rPr>
              <a:t>loss indicated by 3 duplicate ACKs: TCP RENO</a:t>
            </a:r>
          </a:p>
          <a:p>
            <a:pPr marL="457200" lvl="3" indent="-457200">
              <a:buFont typeface="Wingdings" panose="05000000000000000000" pitchFamily="2" charset="2"/>
              <a:buChar char="q"/>
              <a:defRPr/>
            </a:pPr>
            <a:r>
              <a:rPr lang="en-US" sz="2400" dirty="0">
                <a:ea typeface="ＭＳ Ｐゴシック" charset="0"/>
              </a:rPr>
              <a:t>dup ACKs indicate network capable of  delivering some segments </a:t>
            </a:r>
          </a:p>
          <a:p>
            <a:pPr marL="457200" lvl="3" indent="-457200">
              <a:buFont typeface="Wingdings" panose="05000000000000000000" pitchFamily="2" charset="2"/>
              <a:buChar char="q"/>
              <a:defRPr/>
            </a:pPr>
            <a:r>
              <a:rPr lang="en-US" sz="2400" b="1" dirty="0" err="1">
                <a:latin typeface="Courier New" charset="0"/>
                <a:ea typeface="ＭＳ Ｐゴシック" charset="0"/>
              </a:rPr>
              <a:t>cwnd</a:t>
            </a:r>
            <a:r>
              <a:rPr lang="en-US" sz="2400" dirty="0">
                <a:ea typeface="ＭＳ Ｐゴシック" charset="0"/>
              </a:rPr>
              <a:t> is cut in half window then grows linearly</a:t>
            </a:r>
          </a:p>
          <a:p>
            <a:pPr marL="457200" indent="-457200">
              <a:buFont typeface="Wingdings" panose="05000000000000000000" pitchFamily="2" charset="2"/>
              <a:buChar char="q"/>
              <a:defRPr/>
            </a:pPr>
            <a:r>
              <a:rPr lang="en-US" sz="3200" dirty="0">
                <a:ea typeface="ＭＳ Ｐゴシック" charset="0"/>
                <a:cs typeface="+mn-cs"/>
              </a:rPr>
              <a:t>TCP Tahoe always sets </a:t>
            </a:r>
            <a:r>
              <a:rPr lang="en-US" sz="3200" b="1" dirty="0" err="1">
                <a:latin typeface="Courier New" charset="0"/>
                <a:ea typeface="ＭＳ Ｐゴシック" charset="0"/>
                <a:cs typeface="+mn-cs"/>
              </a:rPr>
              <a:t>cwnd</a:t>
            </a:r>
            <a:r>
              <a:rPr lang="en-US" sz="3200" dirty="0">
                <a:ea typeface="ＭＳ Ｐゴシック" charset="0"/>
                <a:cs typeface="+mn-cs"/>
              </a:rPr>
              <a:t> to 1 (timeout or 3 duplicate </a:t>
            </a:r>
            <a:r>
              <a:rPr lang="en-US" sz="3200" dirty="0" err="1">
                <a:ea typeface="ＭＳ Ｐゴシック" charset="0"/>
                <a:cs typeface="+mn-cs"/>
              </a:rPr>
              <a:t>acks</a:t>
            </a:r>
            <a:r>
              <a:rPr lang="en-US" sz="3200" dirty="0">
                <a:ea typeface="ＭＳ Ｐゴシック" charset="0"/>
                <a:cs typeface="+mn-cs"/>
              </a:rPr>
              <a:t>)</a:t>
            </a:r>
          </a:p>
          <a:p>
            <a:pPr marL="457200" lvl="1" indent="-457200">
              <a:buFont typeface="Wingdings" panose="05000000000000000000" pitchFamily="2" charset="2"/>
              <a:buChar char="q"/>
              <a:defRPr/>
            </a:pPr>
            <a:endParaRPr lang="en-US" sz="3200" dirty="0">
              <a:ea typeface="ＭＳ Ｐゴシック" charset="0"/>
            </a:endParaRPr>
          </a:p>
        </p:txBody>
      </p:sp>
    </p:spTree>
    <p:extLst>
      <p:ext uri="{BB962C8B-B14F-4D97-AF65-F5344CB8AC3E}">
        <p14:creationId xmlns:p14="http://schemas.microsoft.com/office/powerpoint/2010/main" val="1121320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6"/>
          <p:cNvSpPr>
            <a:spLocks noChangeArrowheads="1"/>
          </p:cNvSpPr>
          <p:nvPr>
            <p:custDataLst>
              <p:tags r:id="rId2"/>
            </p:custDataLst>
          </p:nvPr>
        </p:nvSpPr>
        <p:spPr bwMode="auto">
          <a:xfrm>
            <a:off x="840490" y="1615672"/>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20483" name="Title 1"/>
          <p:cNvSpPr>
            <a:spLocks noGrp="1"/>
          </p:cNvSpPr>
          <p:nvPr>
            <p:ph type="title"/>
            <p:custDataLst>
              <p:tags r:id="rId3"/>
            </p:custDataLst>
          </p:nvPr>
        </p:nvSpPr>
        <p:spPr/>
        <p:txBody>
          <a:bodyPr/>
          <a:lstStyle/>
          <a:p>
            <a:r>
              <a:rPr lang="en-US" altLang="en-US" smtClean="0"/>
              <a:t>Transport layer multiplexing: TCP</a:t>
            </a:r>
          </a:p>
        </p:txBody>
      </p:sp>
      <p:sp>
        <p:nvSpPr>
          <p:cNvPr id="2" name="מציין מיקום טקסט 1"/>
          <p:cNvSpPr>
            <a:spLocks noGrp="1"/>
          </p:cNvSpPr>
          <p:nvPr>
            <p:ph type="body" idx="1"/>
          </p:nvPr>
        </p:nvSpPr>
        <p:spPr/>
        <p:txBody>
          <a:bodyPr/>
          <a:lstStyle/>
          <a:p>
            <a:endParaRPr lang="he-IL" dirty="0"/>
          </a:p>
        </p:txBody>
      </p:sp>
      <p:sp>
        <p:nvSpPr>
          <p:cNvPr id="5" name="Rectangle 4"/>
          <p:cNvSpPr/>
          <p:nvPr>
            <p:custDataLst>
              <p:tags r:id="rId4"/>
            </p:custDataLst>
          </p:nvPr>
        </p:nvSpPr>
        <p:spPr>
          <a:xfrm>
            <a:off x="6307840" y="2622147"/>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80</a:t>
            </a:r>
          </a:p>
        </p:txBody>
      </p:sp>
      <p:sp>
        <p:nvSpPr>
          <p:cNvPr id="6" name="Rectangle 5"/>
          <p:cNvSpPr/>
          <p:nvPr>
            <p:custDataLst>
              <p:tags r:id="rId5"/>
            </p:custDataLst>
          </p:nvPr>
        </p:nvSpPr>
        <p:spPr>
          <a:xfrm>
            <a:off x="8079490" y="2172884"/>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cxnSp>
        <p:nvCxnSpPr>
          <p:cNvPr id="8" name="Straight Connector 7"/>
          <p:cNvCxnSpPr/>
          <p:nvPr>
            <p:custDataLst>
              <p:tags r:id="rId6"/>
            </p:custDataLst>
          </p:nvPr>
        </p:nvCxnSpPr>
        <p:spPr>
          <a:xfrm flipV="1">
            <a:off x="7407977" y="2693584"/>
            <a:ext cx="6715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487" name="TextBox 8"/>
          <p:cNvSpPr txBox="1">
            <a:spLocks noChangeArrowheads="1"/>
          </p:cNvSpPr>
          <p:nvPr>
            <p:custDataLst>
              <p:tags r:id="rId7"/>
            </p:custDataLst>
          </p:nvPr>
        </p:nvSpPr>
        <p:spPr bwMode="auto">
          <a:xfrm>
            <a:off x="7415915" y="2401484"/>
            <a:ext cx="666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sp>
        <p:nvSpPr>
          <p:cNvPr id="11" name="Rectangle 10"/>
          <p:cNvSpPr/>
          <p:nvPr>
            <p:custDataLst>
              <p:tags r:id="rId8"/>
            </p:custDataLst>
          </p:nvPr>
        </p:nvSpPr>
        <p:spPr>
          <a:xfrm>
            <a:off x="6015740" y="1836334"/>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489" name="TextBox 11"/>
          <p:cNvSpPr txBox="1">
            <a:spLocks noChangeArrowheads="1"/>
          </p:cNvSpPr>
          <p:nvPr>
            <p:custDataLst>
              <p:tags r:id="rId9"/>
            </p:custDataLst>
          </p:nvPr>
        </p:nvSpPr>
        <p:spPr bwMode="auto">
          <a:xfrm>
            <a:off x="6258627" y="1887134"/>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10"/>
            </p:custDataLst>
          </p:nvPr>
        </p:nvSpPr>
        <p:spPr>
          <a:xfrm>
            <a:off x="6307840" y="3022197"/>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11"/>
            </p:custDataLst>
          </p:nvPr>
        </p:nvSpPr>
        <p:spPr>
          <a:xfrm>
            <a:off x="6307840" y="3365097"/>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2"/>
            </p:custDataLst>
          </p:nvPr>
        </p:nvCxnSpPr>
        <p:spPr>
          <a:xfrm rot="5400000" flipH="1" flipV="1">
            <a:off x="6780120" y="2943616"/>
            <a:ext cx="1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3"/>
            </p:custDataLst>
          </p:nvPr>
        </p:nvCxnSpPr>
        <p:spPr>
          <a:xfrm rot="5400000" flipH="1" flipV="1">
            <a:off x="6808695" y="3315091"/>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4"/>
            </p:custDataLst>
          </p:nvPr>
        </p:nvSpPr>
        <p:spPr>
          <a:xfrm>
            <a:off x="5822065" y="1672822"/>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5" name="Rectangle 34"/>
          <p:cNvSpPr/>
          <p:nvPr>
            <p:custDataLst>
              <p:tags r:id="rId15"/>
            </p:custDataLst>
          </p:nvPr>
        </p:nvSpPr>
        <p:spPr>
          <a:xfrm>
            <a:off x="164215" y="2222097"/>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browser</a:t>
            </a:r>
          </a:p>
          <a:p>
            <a:pPr algn="ctr" eaLnBrk="1" hangingPunct="1">
              <a:defRPr/>
            </a:pPr>
            <a:r>
              <a:rPr lang="en-US" dirty="0">
                <a:solidFill>
                  <a:schemeClr val="tx1"/>
                </a:solidFill>
              </a:rPr>
              <a:t>app</a:t>
            </a:r>
          </a:p>
        </p:txBody>
      </p:sp>
      <p:sp>
        <p:nvSpPr>
          <p:cNvPr id="38" name="Rectangle 37"/>
          <p:cNvSpPr/>
          <p:nvPr>
            <p:custDataLst>
              <p:tags r:id="rId16"/>
            </p:custDataLst>
          </p:nvPr>
        </p:nvSpPr>
        <p:spPr>
          <a:xfrm>
            <a:off x="1821565" y="2579284"/>
            <a:ext cx="1100137"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23421</a:t>
            </a:r>
          </a:p>
        </p:txBody>
      </p:sp>
      <p:cxnSp>
        <p:nvCxnSpPr>
          <p:cNvPr id="39" name="Straight Connector 38"/>
          <p:cNvCxnSpPr>
            <a:stCxn id="35" idx="3"/>
            <a:endCxn id="38" idx="1"/>
          </p:cNvCxnSpPr>
          <p:nvPr>
            <p:custDataLst>
              <p:tags r:id="rId17"/>
            </p:custDataLst>
          </p:nvPr>
        </p:nvCxnSpPr>
        <p:spPr>
          <a:xfrm flipV="1">
            <a:off x="1143702" y="2790422"/>
            <a:ext cx="677863" cy="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498" name="TextBox 39"/>
          <p:cNvSpPr txBox="1">
            <a:spLocks noChangeArrowheads="1"/>
          </p:cNvSpPr>
          <p:nvPr>
            <p:custDataLst>
              <p:tags r:id="rId18"/>
            </p:custDataLst>
          </p:nvPr>
        </p:nvSpPr>
        <p:spPr bwMode="auto">
          <a:xfrm>
            <a:off x="1057977" y="2464984"/>
            <a:ext cx="85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sp>
        <p:nvSpPr>
          <p:cNvPr id="45" name="Rectangle 44"/>
          <p:cNvSpPr/>
          <p:nvPr>
            <p:custDataLst>
              <p:tags r:id="rId19"/>
            </p:custDataLst>
          </p:nvPr>
        </p:nvSpPr>
        <p:spPr>
          <a:xfrm>
            <a:off x="1821565" y="3114272"/>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custDataLst>
              <p:tags r:id="rId20"/>
            </p:custDataLst>
          </p:nvPr>
        </p:nvSpPr>
        <p:spPr>
          <a:xfrm>
            <a:off x="1821565" y="3457172"/>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custDataLst>
              <p:tags r:id="rId21"/>
            </p:custDataLst>
          </p:nvPr>
        </p:nvCxnSpPr>
        <p:spPr>
          <a:xfrm rot="5400000" flipH="1" flipV="1">
            <a:off x="2315277" y="3057122"/>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custDataLst>
              <p:tags r:id="rId22"/>
            </p:custDataLst>
          </p:nvPr>
        </p:nvCxnSpPr>
        <p:spPr>
          <a:xfrm rot="5400000" flipH="1" flipV="1">
            <a:off x="2322420" y="3407166"/>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custDataLst>
              <p:tags r:id="rId23"/>
            </p:custDataLst>
          </p:nvPr>
        </p:nvSpPr>
        <p:spPr>
          <a:xfrm>
            <a:off x="1502477" y="1831572"/>
            <a:ext cx="1657350" cy="192881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504" name="TextBox 50"/>
          <p:cNvSpPr txBox="1">
            <a:spLocks noChangeArrowheads="1"/>
          </p:cNvSpPr>
          <p:nvPr>
            <p:custDataLst>
              <p:tags r:id="rId24"/>
            </p:custDataLst>
          </p:nvPr>
        </p:nvSpPr>
        <p:spPr bwMode="auto">
          <a:xfrm>
            <a:off x="1745365" y="1882372"/>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52" name="Rectangle 51"/>
          <p:cNvSpPr/>
          <p:nvPr>
            <p:custDataLst>
              <p:tags r:id="rId25"/>
            </p:custDataLst>
          </p:nvPr>
        </p:nvSpPr>
        <p:spPr>
          <a:xfrm>
            <a:off x="35627" y="1685522"/>
            <a:ext cx="3335338"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3" name="Parallelogram 52"/>
          <p:cNvSpPr/>
          <p:nvPr>
            <p:custDataLst>
              <p:tags r:id="rId26"/>
            </p:custDataLst>
          </p:nvPr>
        </p:nvSpPr>
        <p:spPr>
          <a:xfrm>
            <a:off x="-121536" y="1622022"/>
            <a:ext cx="1536701" cy="56515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send data: XXSFGFEWRV</a:t>
            </a:r>
          </a:p>
        </p:txBody>
      </p:sp>
      <p:sp>
        <p:nvSpPr>
          <p:cNvPr id="28" name="Cloud Callout 27"/>
          <p:cNvSpPr/>
          <p:nvPr>
            <p:custDataLst>
              <p:tags r:id="rId27"/>
            </p:custDataLst>
          </p:nvPr>
        </p:nvSpPr>
        <p:spPr>
          <a:xfrm>
            <a:off x="1363663" y="355758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6" name="Rectangle 55"/>
          <p:cNvSpPr/>
          <p:nvPr>
            <p:custDataLst>
              <p:tags r:id="rId28"/>
            </p:custDataLst>
          </p:nvPr>
        </p:nvSpPr>
        <p:spPr>
          <a:xfrm>
            <a:off x="2921702" y="2787247"/>
            <a:ext cx="1585913" cy="85725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050" dirty="0" err="1">
                <a:solidFill>
                  <a:schemeClr val="tx1"/>
                </a:solidFill>
              </a:rPr>
              <a:t>Dest</a:t>
            </a:r>
            <a:r>
              <a:rPr lang="en-US" sz="1050" dirty="0">
                <a:solidFill>
                  <a:schemeClr val="tx1"/>
                </a:solidFill>
              </a:rPr>
              <a:t> IP: 74.125.115.99</a:t>
            </a:r>
          </a:p>
          <a:p>
            <a:pPr eaLnBrk="1" hangingPunct="1">
              <a:lnSpc>
                <a:spcPts val="1100"/>
              </a:lnSpc>
              <a:defRPr/>
            </a:pPr>
            <a:r>
              <a:rPr lang="en-US" sz="1050" dirty="0">
                <a:solidFill>
                  <a:schemeClr val="tx1"/>
                </a:solidFill>
              </a:rPr>
              <a:t>Source IP: 128.174.13.63</a:t>
            </a:r>
          </a:p>
          <a:p>
            <a:pPr eaLnBrk="1" hangingPunct="1">
              <a:lnSpc>
                <a:spcPts val="1100"/>
              </a:lnSpc>
              <a:defRPr/>
            </a:pPr>
            <a:r>
              <a:rPr lang="en-US" sz="1050" dirty="0">
                <a:solidFill>
                  <a:schemeClr val="tx1"/>
                </a:solidFill>
              </a:rPr>
              <a:t>Protocol: TCP</a:t>
            </a:r>
          </a:p>
          <a:p>
            <a:pPr eaLnBrk="1" hangingPunct="1">
              <a:lnSpc>
                <a:spcPts val="1100"/>
              </a:lnSpc>
              <a:defRPr/>
            </a:pPr>
            <a:r>
              <a:rPr lang="en-US" sz="1050" dirty="0" err="1">
                <a:solidFill>
                  <a:schemeClr val="tx1"/>
                </a:solidFill>
              </a:rPr>
              <a:t>Dest</a:t>
            </a:r>
            <a:r>
              <a:rPr lang="en-US" sz="1050" dirty="0">
                <a:solidFill>
                  <a:schemeClr val="tx1"/>
                </a:solidFill>
              </a:rPr>
              <a:t> port: 80</a:t>
            </a:r>
          </a:p>
          <a:p>
            <a:pPr eaLnBrk="1" hangingPunct="1">
              <a:lnSpc>
                <a:spcPts val="1100"/>
              </a:lnSpc>
              <a:defRPr/>
            </a:pPr>
            <a:r>
              <a:rPr lang="en-US" sz="1050" dirty="0">
                <a:solidFill>
                  <a:schemeClr val="tx1"/>
                </a:solidFill>
              </a:rPr>
              <a:t>Source port: 23421</a:t>
            </a:r>
          </a:p>
          <a:p>
            <a:pPr eaLnBrk="1" hangingPunct="1">
              <a:lnSpc>
                <a:spcPts val="1100"/>
              </a:lnSpc>
              <a:defRPr/>
            </a:pPr>
            <a:r>
              <a:rPr lang="en-US" sz="1050" dirty="0">
                <a:solidFill>
                  <a:schemeClr val="tx1"/>
                </a:solidFill>
              </a:rPr>
              <a:t>Data: XXSFGFEWRV</a:t>
            </a:r>
          </a:p>
        </p:txBody>
      </p:sp>
      <p:sp>
        <p:nvSpPr>
          <p:cNvPr id="29" name="Rectangle 28"/>
          <p:cNvSpPr/>
          <p:nvPr>
            <p:custDataLst>
              <p:tags r:id="rId29"/>
            </p:custDataLst>
          </p:nvPr>
        </p:nvSpPr>
        <p:spPr>
          <a:xfrm>
            <a:off x="4664777" y="2530072"/>
            <a:ext cx="1585913" cy="85566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050" dirty="0" err="1">
                <a:solidFill>
                  <a:schemeClr val="tx1"/>
                </a:solidFill>
              </a:rPr>
              <a:t>Dest</a:t>
            </a:r>
            <a:r>
              <a:rPr lang="en-US" sz="1050" dirty="0">
                <a:solidFill>
                  <a:schemeClr val="tx1"/>
                </a:solidFill>
              </a:rPr>
              <a:t> IP: 74.125.115.99</a:t>
            </a:r>
          </a:p>
          <a:p>
            <a:pPr eaLnBrk="1" hangingPunct="1">
              <a:lnSpc>
                <a:spcPts val="1100"/>
              </a:lnSpc>
              <a:defRPr/>
            </a:pPr>
            <a:r>
              <a:rPr lang="en-US" sz="1050" dirty="0">
                <a:solidFill>
                  <a:schemeClr val="tx1"/>
                </a:solidFill>
              </a:rPr>
              <a:t>Source IP: 128.174.13.63</a:t>
            </a:r>
          </a:p>
          <a:p>
            <a:pPr eaLnBrk="1" hangingPunct="1">
              <a:lnSpc>
                <a:spcPts val="1100"/>
              </a:lnSpc>
              <a:defRPr/>
            </a:pPr>
            <a:r>
              <a:rPr lang="en-US" sz="1050" dirty="0">
                <a:solidFill>
                  <a:srgbClr val="FF0000"/>
                </a:solidFill>
              </a:rPr>
              <a:t>Protocol: TCP</a:t>
            </a:r>
          </a:p>
          <a:p>
            <a:pPr eaLnBrk="1" hangingPunct="1">
              <a:lnSpc>
                <a:spcPts val="1100"/>
              </a:lnSpc>
              <a:defRPr/>
            </a:pPr>
            <a:r>
              <a:rPr lang="en-US" sz="1050" dirty="0" err="1">
                <a:solidFill>
                  <a:schemeClr val="tx1"/>
                </a:solidFill>
              </a:rPr>
              <a:t>Dest</a:t>
            </a:r>
            <a:r>
              <a:rPr lang="en-US" sz="1050" dirty="0">
                <a:solidFill>
                  <a:schemeClr val="tx1"/>
                </a:solidFill>
              </a:rPr>
              <a:t> port: 80</a:t>
            </a:r>
          </a:p>
          <a:p>
            <a:pPr eaLnBrk="1" hangingPunct="1">
              <a:lnSpc>
                <a:spcPts val="1100"/>
              </a:lnSpc>
              <a:defRPr/>
            </a:pPr>
            <a:r>
              <a:rPr lang="en-US" sz="1050" dirty="0">
                <a:solidFill>
                  <a:schemeClr val="tx1"/>
                </a:solidFill>
              </a:rPr>
              <a:t>Source port: 23421</a:t>
            </a:r>
          </a:p>
          <a:p>
            <a:pPr eaLnBrk="1" hangingPunct="1">
              <a:lnSpc>
                <a:spcPts val="1100"/>
              </a:lnSpc>
              <a:defRPr/>
            </a:pPr>
            <a:r>
              <a:rPr lang="en-US" sz="1050" dirty="0">
                <a:solidFill>
                  <a:schemeClr val="tx1"/>
                </a:solidFill>
              </a:rPr>
              <a:t>Data: XXSFGFEWRV</a:t>
            </a:r>
          </a:p>
        </p:txBody>
      </p:sp>
      <p:sp>
        <p:nvSpPr>
          <p:cNvPr id="30" name="Rectangle 29"/>
          <p:cNvSpPr/>
          <p:nvPr>
            <p:custDataLst>
              <p:tags r:id="rId30"/>
            </p:custDataLst>
          </p:nvPr>
        </p:nvSpPr>
        <p:spPr>
          <a:xfrm>
            <a:off x="4667952" y="2538009"/>
            <a:ext cx="1585913" cy="85725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050" dirty="0" err="1">
                <a:solidFill>
                  <a:schemeClr val="tx1"/>
                </a:solidFill>
              </a:rPr>
              <a:t>Dest</a:t>
            </a:r>
            <a:r>
              <a:rPr lang="en-US" sz="1050" dirty="0">
                <a:solidFill>
                  <a:schemeClr val="tx1"/>
                </a:solidFill>
              </a:rPr>
              <a:t> IP: 74.125.115.99</a:t>
            </a:r>
          </a:p>
          <a:p>
            <a:pPr eaLnBrk="1" hangingPunct="1">
              <a:lnSpc>
                <a:spcPts val="1100"/>
              </a:lnSpc>
              <a:defRPr/>
            </a:pPr>
            <a:r>
              <a:rPr lang="en-US" sz="1050" dirty="0">
                <a:solidFill>
                  <a:srgbClr val="FF0000"/>
                </a:solidFill>
              </a:rPr>
              <a:t>Source IP: 128.174.13.63</a:t>
            </a:r>
          </a:p>
          <a:p>
            <a:pPr eaLnBrk="1" hangingPunct="1">
              <a:lnSpc>
                <a:spcPts val="1100"/>
              </a:lnSpc>
              <a:defRPr/>
            </a:pPr>
            <a:r>
              <a:rPr lang="en-US" sz="1050" dirty="0">
                <a:solidFill>
                  <a:schemeClr val="tx1"/>
                </a:solidFill>
              </a:rPr>
              <a:t>Protocol: TCP</a:t>
            </a:r>
          </a:p>
          <a:p>
            <a:pPr eaLnBrk="1" hangingPunct="1">
              <a:lnSpc>
                <a:spcPts val="1100"/>
              </a:lnSpc>
              <a:defRPr/>
            </a:pPr>
            <a:r>
              <a:rPr lang="en-US" sz="1050" dirty="0" err="1">
                <a:solidFill>
                  <a:srgbClr val="FF0000"/>
                </a:solidFill>
              </a:rPr>
              <a:t>Dest</a:t>
            </a:r>
            <a:r>
              <a:rPr lang="en-US" sz="1050" dirty="0">
                <a:solidFill>
                  <a:srgbClr val="FF0000"/>
                </a:solidFill>
              </a:rPr>
              <a:t> port: 80</a:t>
            </a:r>
          </a:p>
          <a:p>
            <a:pPr eaLnBrk="1" hangingPunct="1">
              <a:lnSpc>
                <a:spcPts val="1100"/>
              </a:lnSpc>
              <a:defRPr/>
            </a:pPr>
            <a:r>
              <a:rPr lang="en-US" sz="1050" dirty="0">
                <a:solidFill>
                  <a:srgbClr val="FF0000"/>
                </a:solidFill>
              </a:rPr>
              <a:t>Source port: 23421</a:t>
            </a:r>
          </a:p>
          <a:p>
            <a:pPr eaLnBrk="1" hangingPunct="1">
              <a:lnSpc>
                <a:spcPts val="1100"/>
              </a:lnSpc>
              <a:defRPr/>
            </a:pPr>
            <a:r>
              <a:rPr lang="en-US" sz="1050" dirty="0">
                <a:solidFill>
                  <a:schemeClr val="tx1"/>
                </a:solidFill>
              </a:rPr>
              <a:t>Data: XXSFGFEWRV</a:t>
            </a:r>
          </a:p>
        </p:txBody>
      </p:sp>
      <p:sp>
        <p:nvSpPr>
          <p:cNvPr id="31" name="Parallelogram 30"/>
          <p:cNvSpPr/>
          <p:nvPr>
            <p:custDataLst>
              <p:tags r:id="rId31"/>
            </p:custDataLst>
          </p:nvPr>
        </p:nvSpPr>
        <p:spPr>
          <a:xfrm>
            <a:off x="4413952" y="3165072"/>
            <a:ext cx="1936750" cy="2714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200" dirty="0">
                <a:solidFill>
                  <a:srgbClr val="FF0000"/>
                </a:solidFill>
              </a:rPr>
              <a:t>Data: XXSFGFEWRV</a:t>
            </a:r>
          </a:p>
        </p:txBody>
      </p:sp>
      <p:sp>
        <p:nvSpPr>
          <p:cNvPr id="32" name="Rectangle 31"/>
          <p:cNvSpPr/>
          <p:nvPr>
            <p:custDataLst>
              <p:tags r:id="rId32"/>
            </p:custDataLst>
          </p:nvPr>
        </p:nvSpPr>
        <p:spPr>
          <a:xfrm>
            <a:off x="6317365" y="3017434"/>
            <a:ext cx="1100137" cy="242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rgbClr val="FF0000"/>
                </a:solidFill>
              </a:rPr>
              <a:t>Network</a:t>
            </a:r>
          </a:p>
        </p:txBody>
      </p:sp>
      <p:sp>
        <p:nvSpPr>
          <p:cNvPr id="33" name="Rectangle 32"/>
          <p:cNvSpPr/>
          <p:nvPr>
            <p:custDataLst>
              <p:tags r:id="rId33"/>
            </p:custDataLst>
          </p:nvPr>
        </p:nvSpPr>
        <p:spPr>
          <a:xfrm>
            <a:off x="6296727" y="2617384"/>
            <a:ext cx="1100138" cy="242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rgbClr val="FF0000"/>
                </a:solidFill>
              </a:rPr>
              <a:t>TCP</a:t>
            </a:r>
            <a:r>
              <a:rPr lang="en-US" sz="1600" dirty="0">
                <a:solidFill>
                  <a:schemeClr val="tx1"/>
                </a:solidFill>
              </a:rPr>
              <a:t> port 80</a:t>
            </a:r>
          </a:p>
        </p:txBody>
      </p:sp>
      <p:sp>
        <p:nvSpPr>
          <p:cNvPr id="34" name="Rectangle 33"/>
          <p:cNvSpPr/>
          <p:nvPr>
            <p:custDataLst>
              <p:tags r:id="rId34"/>
            </p:custDataLst>
          </p:nvPr>
        </p:nvSpPr>
        <p:spPr>
          <a:xfrm>
            <a:off x="2893127" y="4550959"/>
            <a:ext cx="1585913" cy="85725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050" dirty="0" err="1">
                <a:solidFill>
                  <a:srgbClr val="FF0000"/>
                </a:solidFill>
              </a:rPr>
              <a:t>Dest</a:t>
            </a:r>
            <a:r>
              <a:rPr lang="en-US" sz="1050" dirty="0">
                <a:solidFill>
                  <a:srgbClr val="FF0000"/>
                </a:solidFill>
              </a:rPr>
              <a:t> IP: 74.125.115.99</a:t>
            </a:r>
          </a:p>
          <a:p>
            <a:pPr eaLnBrk="1" hangingPunct="1">
              <a:lnSpc>
                <a:spcPts val="1100"/>
              </a:lnSpc>
              <a:defRPr/>
            </a:pPr>
            <a:r>
              <a:rPr lang="en-US" sz="1050" dirty="0">
                <a:solidFill>
                  <a:schemeClr val="tx1"/>
                </a:solidFill>
              </a:rPr>
              <a:t>Source IP: 128.174.13.63</a:t>
            </a:r>
          </a:p>
          <a:p>
            <a:pPr eaLnBrk="1" hangingPunct="1">
              <a:lnSpc>
                <a:spcPts val="1100"/>
              </a:lnSpc>
              <a:defRPr/>
            </a:pPr>
            <a:r>
              <a:rPr lang="en-US" sz="1050" dirty="0">
                <a:solidFill>
                  <a:schemeClr val="tx1"/>
                </a:solidFill>
              </a:rPr>
              <a:t>Protocol: TCP</a:t>
            </a:r>
          </a:p>
          <a:p>
            <a:pPr eaLnBrk="1" hangingPunct="1">
              <a:lnSpc>
                <a:spcPts val="1100"/>
              </a:lnSpc>
              <a:defRPr/>
            </a:pPr>
            <a:r>
              <a:rPr lang="en-US" sz="1050" dirty="0" err="1">
                <a:solidFill>
                  <a:schemeClr val="tx1"/>
                </a:solidFill>
              </a:rPr>
              <a:t>Dest</a:t>
            </a:r>
            <a:r>
              <a:rPr lang="en-US" sz="1050" dirty="0">
                <a:solidFill>
                  <a:schemeClr val="tx1"/>
                </a:solidFill>
              </a:rPr>
              <a:t> port: 80</a:t>
            </a:r>
          </a:p>
          <a:p>
            <a:pPr eaLnBrk="1" hangingPunct="1">
              <a:lnSpc>
                <a:spcPts val="1100"/>
              </a:lnSpc>
              <a:defRPr/>
            </a:pPr>
            <a:r>
              <a:rPr lang="en-US" sz="1050" dirty="0">
                <a:solidFill>
                  <a:schemeClr val="tx1"/>
                </a:solidFill>
              </a:rPr>
              <a:t>Source port: 23421</a:t>
            </a:r>
          </a:p>
          <a:p>
            <a:pPr eaLnBrk="1" hangingPunct="1">
              <a:lnSpc>
                <a:spcPts val="1100"/>
              </a:lnSpc>
              <a:defRPr/>
            </a:pPr>
            <a:r>
              <a:rPr lang="en-US" sz="1050" dirty="0">
                <a:solidFill>
                  <a:schemeClr val="tx1"/>
                </a:solidFill>
              </a:rPr>
              <a:t>Data: XXSFGFEWRV</a:t>
            </a:r>
          </a:p>
        </p:txBody>
      </p:sp>
      <p:sp>
        <p:nvSpPr>
          <p:cNvPr id="20515" name="Rectangle 35"/>
          <p:cNvSpPr>
            <a:spLocks noChangeArrowheads="1"/>
          </p:cNvSpPr>
          <p:nvPr>
            <p:custDataLst>
              <p:tags r:id="rId35"/>
            </p:custDataLst>
          </p:nvPr>
        </p:nvSpPr>
        <p:spPr bwMode="auto">
          <a:xfrm>
            <a:off x="6892040" y="1615672"/>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grpSp>
        <p:nvGrpSpPr>
          <p:cNvPr id="20516" name="Group 42"/>
          <p:cNvGrpSpPr>
            <a:grpSpLocks/>
          </p:cNvGrpSpPr>
          <p:nvPr>
            <p:custDataLst>
              <p:tags r:id="rId36"/>
            </p:custDataLst>
          </p:nvPr>
        </p:nvGrpSpPr>
        <p:grpSpPr bwMode="auto">
          <a:xfrm>
            <a:off x="7411152" y="2766609"/>
            <a:ext cx="677863" cy="277813"/>
            <a:chOff x="7846223" y="4145755"/>
            <a:chExt cx="678665" cy="276999"/>
          </a:xfrm>
        </p:grpSpPr>
        <p:cxnSp>
          <p:nvCxnSpPr>
            <p:cNvPr id="44" name="Straight Connector 43"/>
            <p:cNvCxnSpPr/>
            <p:nvPr/>
          </p:nvCxnSpPr>
          <p:spPr>
            <a:xfrm flipV="1">
              <a:off x="7854170" y="4174246"/>
              <a:ext cx="6707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519" name="TextBox 48"/>
            <p:cNvSpPr txBox="1">
              <a:spLocks noChangeArrowheads="1"/>
            </p:cNvSpPr>
            <p:nvPr/>
          </p:nvSpPr>
          <p:spPr bwMode="auto">
            <a:xfrm>
              <a:off x="7846223" y="414575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20517" name="Rectangle 53"/>
          <p:cNvSpPr>
            <a:spLocks noChangeArrowheads="1"/>
          </p:cNvSpPr>
          <p:nvPr>
            <p:custDataLst>
              <p:tags r:id="rId37"/>
            </p:custDataLst>
          </p:nvPr>
        </p:nvSpPr>
        <p:spPr bwMode="auto">
          <a:xfrm>
            <a:off x="0" y="57721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600"/>
              <a:t>An application is identified by the hosts IP address, transport protocols, and port</a:t>
            </a:r>
          </a:p>
          <a:p>
            <a:pPr eaLnBrk="1" hangingPunct="1">
              <a:spcBef>
                <a:spcPct val="0"/>
              </a:spcBef>
            </a:pPr>
            <a:r>
              <a:rPr lang="en-US" altLang="en-US" sz="1600"/>
              <a:t>A TCP connection is identified by the pair of IPs, the pair of ports, and the transport protocol</a:t>
            </a:r>
          </a:p>
        </p:txBody>
      </p:sp>
    </p:spTree>
    <p:custDataLst>
      <p:tags r:id="rId1"/>
    </p:custDataLst>
    <p:extLst>
      <p:ext uri="{BB962C8B-B14F-4D97-AF65-F5344CB8AC3E}">
        <p14:creationId xmlns:p14="http://schemas.microsoft.com/office/powerpoint/2010/main" val="2860209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2.77778E-7 2.96296E-6 L 0.20156 -0.00093 " pathEditMode="relative" rAng="0" ptsTypes="AA">
                                      <p:cBhvr>
                                        <p:cTn id="6" dur="2000" fill="hold"/>
                                        <p:tgtEl>
                                          <p:spTgt spid="53"/>
                                        </p:tgtEl>
                                        <p:attrNameLst>
                                          <p:attrName>ppt_x</p:attrName>
                                          <p:attrName>ppt_y</p:attrName>
                                        </p:attrNameLst>
                                      </p:cBhvr>
                                      <p:rCtr x="10100"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path" presetSubtype="0" accel="50000" decel="50000" fill="hold" grpId="0" nodeType="clickEffect">
                                  <p:stCondLst>
                                    <p:cond delay="0"/>
                                  </p:stCondLst>
                                  <p:childTnLst>
                                    <p:animMotion origin="layout" path="M 3.05556E-6 -7.40741E-7 L 0.00156 0.26875 " pathEditMode="relative" rAng="0" ptsTypes="AA">
                                      <p:cBhvr>
                                        <p:cTn id="16" dur="2000" fill="hold"/>
                                        <p:tgtEl>
                                          <p:spTgt spid="56"/>
                                        </p:tgtEl>
                                        <p:attrNameLst>
                                          <p:attrName>ppt_x</p:attrName>
                                          <p:attrName>ppt_y</p:attrName>
                                        </p:attrNameLst>
                                      </p:cBhvr>
                                      <p:rCtr x="100" y="13400"/>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xit" presetSubtype="0" fill="hold" grpId="2" nodeType="withEffect">
                                  <p:stCondLst>
                                    <p:cond delay="0"/>
                                  </p:stCondLst>
                                  <p:childTnLst>
                                    <p:set>
                                      <p:cBhvr>
                                        <p:cTn id="22" dur="1" fill="hold">
                                          <p:stCondLst>
                                            <p:cond delay="0"/>
                                          </p:stCondLst>
                                        </p:cTn>
                                        <p:tgtEl>
                                          <p:spTgt spid="5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grpId="1" nodeType="clickEffect">
                                  <p:stCondLst>
                                    <p:cond delay="0"/>
                                  </p:stCondLst>
                                  <p:childTnLst>
                                    <p:animMotion origin="layout" path="M 0.00469 0.01158 C 0.0132 0.01181 0.02205 0.01181 0.03091 0.0125 C 0.04306 0.0132 0.05504 0.01852 0.06737 0.01945 C 0.0698 0.02014 0.07205 0.02084 0.07431 0.02153 C 0.07535 0.02176 0.07726 0.02269 0.07726 0.02292 C 0.0882 0.02222 0.09896 0.02269 0.1099 0.02153 C 0.11719 0.02107 0.12657 0.01158 0.13073 0.0044 C 0.13299 -2.59259E-6 0.13768 -0.00903 0.14132 -0.01041 C 0.14566 -0.01898 0.15122 -0.02639 0.15643 -0.03426 C 0.15903 -0.03819 0.16077 -0.04398 0.1632 -0.04815 C 0.16823 -0.05694 0.16337 -0.04653 0.16997 -0.06319 L 0.16997 -0.06296 C 0.17119 -0.06574 0.17396 -0.07129 0.17396 -0.07106 C 0.17466 -0.07546 0.17622 -0.07824 0.17761 -0.08194 C 0.1783 -0.0868 0.179 -0.08958 0.18073 -0.09375 C 0.18178 -0.09977 0.18369 -0.10602 0.18525 -0.11203 C 0.18577 -0.12245 0.18681 -0.1324 0.18837 -0.14305 C 0.18889 -0.14653 0.19063 -0.15347 0.19063 -0.15324 C 0.19115 -0.16065 0.1915 -0.1669 0.19341 -0.17361 C 0.19636 -0.19259 0.20226 -0.21319 0.20226 -0.2324 C 0.20226 -0.25046 0.20226 -0.26875 0.20226 -0.28657 " pathEditMode="relative" rAng="0" ptsTypes="ffffffffffFfffffffffA">
                                      <p:cBhvr>
                                        <p:cTn id="26" dur="2000" fill="hold"/>
                                        <p:tgtEl>
                                          <p:spTgt spid="34"/>
                                        </p:tgtEl>
                                        <p:attrNameLst>
                                          <p:attrName>ppt_x</p:attrName>
                                          <p:attrName>ppt_y</p:attrName>
                                        </p:attrNameLst>
                                      </p:cBhvr>
                                      <p:rCtr x="9900" y="-1440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grpId="1" nodeType="clickEffect">
                                  <p:stCondLst>
                                    <p:cond delay="0"/>
                                  </p:stCondLst>
                                  <p:childTnLst>
                                    <p:animMotion origin="layout" path="M -2.22222E-6 0.00023 C 0.0125 0.00069 0.02448 0.00231 0.03733 0.00301 C 0.06406 0.00255 0.09202 0.01065 0.11736 0.00023 C 0.12118 -0.00139 0.12431 -0.00463 0.1283 -0.00602 C 0.13351 -0.01019 0.13854 -0.01412 0.14323 -0.01921 C 0.14688 -0.02315 0.14948 -0.02847 0.1533 -0.03148 C 0.15677 -0.03773 0.1625 -0.04375 0.16736 -0.04792 C 0.17049 -0.05023 0.17118 -0.05347 0.175 -0.05486 C 0.17743 -0.05949 0.1816 -0.06042 0.18577 -0.06296 C 0.18976 -0.06551 0.19202 -0.06852 0.1967 -0.07014 C 0.20521 -0.07315 0.2132 -0.075 0.2217 -0.07708 C 0.26025 -0.07662 0.29896 -0.07523 0.3375 -0.07523 " pathEditMode="relative" rAng="0" ptsTypes="fffffffffffA">
                                      <p:cBhvr>
                                        <p:cTn id="52" dur="2000" fill="hold"/>
                                        <p:tgtEl>
                                          <p:spTgt spid="31"/>
                                        </p:tgtEl>
                                        <p:attrNameLst>
                                          <p:attrName>ppt_x</p:attrName>
                                          <p:attrName>ppt_y</p:attrName>
                                        </p:attrNameLst>
                                      </p:cBhvr>
                                      <p:rCtr x="16900" y="-3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6" grpId="0" animBg="1"/>
      <p:bldP spid="56" grpId="1" animBg="1"/>
      <p:bldP spid="56" grpId="2" animBg="1"/>
      <p:bldP spid="29" grpId="0" animBg="1"/>
      <p:bldP spid="29" grpId="1" animBg="1"/>
      <p:bldP spid="30" grpId="0" animBg="1"/>
      <p:bldP spid="31" grpId="0" animBg="1"/>
      <p:bldP spid="31" grpId="1" animBg="1"/>
      <p:bldP spid="32" grpId="0" animBg="1"/>
      <p:bldP spid="32" grpId="1" animBg="1"/>
      <p:bldP spid="33" grpId="0" animBg="1"/>
      <p:bldP spid="34" grpId="0" animBg="1"/>
      <p:bldP spid="34" grpId="1" animBg="1"/>
      <p:bldP spid="34" grpId="2"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0" name="Rectangle 10"/>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t>TCP: switching from slow start to CA</a:t>
            </a:r>
          </a:p>
        </p:txBody>
      </p:sp>
      <p:sp>
        <p:nvSpPr>
          <p:cNvPr id="105476" name="Rectangle 3"/>
          <p:cNvSpPr>
            <a:spLocks noGrp="1" noChangeArrowheads="1"/>
          </p:cNvSpPr>
          <p:nvPr>
            <p:ph type="body" idx="1"/>
          </p:nvPr>
        </p:nvSpPr>
        <p:spPr>
          <a:xfrm>
            <a:off x="457200" y="1600200"/>
            <a:ext cx="3044825" cy="1176338"/>
          </a:xfrm>
        </p:spPr>
        <p:txBody>
          <a:bodyPr/>
          <a:lstStyle/>
          <a:p>
            <a:pPr>
              <a:buFont typeface="Wingdings" charset="0"/>
              <a:buNone/>
              <a:defRPr/>
            </a:pPr>
            <a:r>
              <a:rPr lang="en-US" sz="2400" dirty="0">
                <a:solidFill>
                  <a:srgbClr val="FF0000"/>
                </a:solidFill>
                <a:ea typeface="ＭＳ Ｐゴシック" charset="0"/>
                <a:cs typeface="+mn-cs"/>
              </a:rPr>
              <a:t>Q:</a:t>
            </a:r>
            <a:r>
              <a:rPr lang="en-US" sz="2400" dirty="0">
                <a:ea typeface="ＭＳ Ｐゴシック" charset="0"/>
                <a:cs typeface="+mn-cs"/>
              </a:rPr>
              <a:t> when should the exponential increase switch to linear? </a:t>
            </a:r>
          </a:p>
          <a:p>
            <a:pPr>
              <a:buFont typeface="Wingdings" charset="0"/>
              <a:buNone/>
              <a:defRPr/>
            </a:pPr>
            <a:endParaRPr lang="en-US" sz="2400" dirty="0">
              <a:ea typeface="ＭＳ Ｐゴシック" charset="0"/>
              <a:cs typeface="+mn-cs"/>
            </a:endParaRPr>
          </a:p>
          <a:p>
            <a:pPr>
              <a:buFont typeface="Wingdings" charset="0"/>
              <a:buNone/>
              <a:defRPr/>
            </a:pPr>
            <a:r>
              <a:rPr lang="en-US" dirty="0">
                <a:ea typeface="ＭＳ Ｐゴシック" charset="0"/>
                <a:cs typeface="+mn-cs"/>
              </a:rPr>
              <a:t> </a:t>
            </a:r>
          </a:p>
        </p:txBody>
      </p:sp>
      <p:sp>
        <p:nvSpPr>
          <p:cNvPr id="105477" name="Rectangle 4"/>
          <p:cNvSpPr>
            <a:spLocks noGrp="1" noChangeArrowheads="1"/>
          </p:cNvSpPr>
          <p:nvPr>
            <p:ph type="body" sz="half" idx="4294967295"/>
          </p:nvPr>
        </p:nvSpPr>
        <p:spPr>
          <a:xfrm>
            <a:off x="457200" y="4149080"/>
            <a:ext cx="3810000" cy="1905000"/>
          </a:xfrm>
        </p:spPr>
        <p:txBody>
          <a:bodyPr/>
          <a:lstStyle/>
          <a:p>
            <a:pPr>
              <a:buFont typeface="Wingdings" charset="0"/>
              <a:buNone/>
              <a:defRPr/>
            </a:pPr>
            <a:r>
              <a:rPr lang="en-US" u="sng" dirty="0">
                <a:solidFill>
                  <a:srgbClr val="FF0000"/>
                </a:solidFill>
                <a:ea typeface="ＭＳ Ｐゴシック" charset="0"/>
                <a:cs typeface="+mn-cs"/>
              </a:rPr>
              <a:t>Implementation:</a:t>
            </a:r>
            <a:endParaRPr lang="en-US" dirty="0">
              <a:ea typeface="ＭＳ Ｐゴシック" charset="0"/>
              <a:cs typeface="+mn-cs"/>
            </a:endParaRPr>
          </a:p>
          <a:p>
            <a:pPr marL="342900" indent="-342900">
              <a:buFont typeface="Wingdings" panose="05000000000000000000" pitchFamily="2" charset="2"/>
              <a:buChar char="q"/>
              <a:defRPr/>
            </a:pPr>
            <a:r>
              <a:rPr lang="en-US" sz="2400" dirty="0">
                <a:ea typeface="ＭＳ Ｐゴシック" charset="0"/>
                <a:cs typeface="+mn-cs"/>
              </a:rPr>
              <a:t>variable </a:t>
            </a:r>
            <a:r>
              <a:rPr lang="en-US" sz="2400" b="1" dirty="0" err="1">
                <a:latin typeface="Courier New" charset="0"/>
                <a:ea typeface="ＭＳ Ｐゴシック" charset="0"/>
                <a:cs typeface="+mn-cs"/>
              </a:rPr>
              <a:t>ssthresh</a:t>
            </a:r>
            <a:r>
              <a:rPr lang="en-US" sz="2400" dirty="0">
                <a:latin typeface="Courier New" charset="0"/>
                <a:ea typeface="ＭＳ Ｐゴシック" charset="0"/>
                <a:cs typeface="+mn-cs"/>
              </a:rPr>
              <a:t> </a:t>
            </a:r>
          </a:p>
          <a:p>
            <a:pPr marL="342900" indent="-342900">
              <a:buFont typeface="Wingdings" panose="05000000000000000000" pitchFamily="2" charset="2"/>
              <a:buChar char="q"/>
              <a:defRPr/>
            </a:pPr>
            <a:r>
              <a:rPr lang="en-US" sz="2400" dirty="0">
                <a:ea typeface="ＭＳ Ｐゴシック" charset="0"/>
                <a:cs typeface="+mn-cs"/>
              </a:rPr>
              <a:t>on loss event, </a:t>
            </a:r>
            <a:r>
              <a:rPr lang="en-US" sz="2400" b="1" dirty="0" err="1">
                <a:latin typeface="Courier New" charset="0"/>
                <a:ea typeface="ＭＳ Ｐゴシック" charset="0"/>
                <a:cs typeface="+mn-cs"/>
              </a:rPr>
              <a:t>ssthresh</a:t>
            </a:r>
            <a:r>
              <a:rPr lang="en-US" sz="2400" dirty="0">
                <a:ea typeface="ＭＳ Ｐゴシック" charset="0"/>
                <a:cs typeface="+mn-cs"/>
              </a:rPr>
              <a:t> is set to 1/2 of </a:t>
            </a:r>
            <a:r>
              <a:rPr lang="en-US" sz="2400" b="1" dirty="0" err="1">
                <a:latin typeface="Courier New" charset="0"/>
                <a:ea typeface="ＭＳ Ｐゴシック" charset="0"/>
                <a:cs typeface="+mn-cs"/>
              </a:rPr>
              <a:t>cwnd</a:t>
            </a:r>
            <a:r>
              <a:rPr lang="en-US" sz="2400" dirty="0">
                <a:latin typeface="Courier New" charset="0"/>
                <a:ea typeface="ＭＳ Ｐゴシック" charset="0"/>
                <a:cs typeface="+mn-cs"/>
              </a:rPr>
              <a:t> </a:t>
            </a:r>
            <a:r>
              <a:rPr lang="en-US" sz="2400" dirty="0">
                <a:ea typeface="ＭＳ Ｐゴシック" charset="0"/>
                <a:cs typeface="+mn-cs"/>
              </a:rPr>
              <a:t>just before loss event</a:t>
            </a:r>
          </a:p>
        </p:txBody>
      </p:sp>
      <p:pic>
        <p:nvPicPr>
          <p:cNvPr id="105478" name="Picture 7"/>
          <p:cNvPicPr>
            <a:picLocks noChangeAspect="1" noChangeArrowheads="1"/>
          </p:cNvPicPr>
          <p:nvPr/>
        </p:nvPicPr>
        <p:blipFill>
          <a:blip r:embed="rId2"/>
          <a:srcRect/>
          <a:stretch>
            <a:fillRect/>
          </a:stretch>
        </p:blipFill>
        <p:spPr bwMode="auto">
          <a:xfrm>
            <a:off x="3502025" y="1770063"/>
            <a:ext cx="5105400"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מלבן 1"/>
          <p:cNvSpPr/>
          <p:nvPr/>
        </p:nvSpPr>
        <p:spPr>
          <a:xfrm>
            <a:off x="469903" y="2918023"/>
            <a:ext cx="3238001" cy="1200329"/>
          </a:xfrm>
          <a:prstGeom prst="rect">
            <a:avLst/>
          </a:prstGeom>
        </p:spPr>
        <p:txBody>
          <a:bodyPr wrap="square">
            <a:spAutoFit/>
          </a:bodyPr>
          <a:lstStyle/>
          <a:p>
            <a:pPr>
              <a:defRPr/>
            </a:pPr>
            <a:r>
              <a:rPr lang="en-US" sz="2400" dirty="0">
                <a:solidFill>
                  <a:srgbClr val="FF0000"/>
                </a:solidFill>
                <a:latin typeface="Georgia"/>
                <a:ea typeface="ＭＳ Ｐゴシック" charset="0"/>
                <a:cs typeface="+mn-cs"/>
                <a:sym typeface="Georgia"/>
              </a:rPr>
              <a:t>A: </a:t>
            </a:r>
            <a:r>
              <a:rPr lang="en-US" sz="2400" dirty="0">
                <a:solidFill>
                  <a:schemeClr val="dk1"/>
                </a:solidFill>
                <a:latin typeface="Georgia"/>
                <a:ea typeface="ＭＳ Ｐゴシック" charset="0"/>
                <a:cs typeface="+mn-cs"/>
                <a:sym typeface="Georgia"/>
              </a:rPr>
              <a:t>when </a:t>
            </a:r>
            <a:r>
              <a:rPr lang="en-US" sz="2400" dirty="0" err="1">
                <a:solidFill>
                  <a:schemeClr val="dk1"/>
                </a:solidFill>
                <a:latin typeface="Georgia"/>
                <a:ea typeface="ＭＳ Ｐゴシック" charset="0"/>
                <a:cs typeface="+mn-cs"/>
                <a:sym typeface="Georgia"/>
              </a:rPr>
              <a:t>cwnd</a:t>
            </a:r>
            <a:r>
              <a:rPr lang="en-US" sz="2400" dirty="0">
                <a:solidFill>
                  <a:schemeClr val="dk1"/>
                </a:solidFill>
                <a:latin typeface="Georgia"/>
                <a:ea typeface="ＭＳ Ｐゴシック" charset="0"/>
                <a:cs typeface="+mn-cs"/>
                <a:sym typeface="Georgia"/>
              </a:rPr>
              <a:t> gets to 1/2 of its value before timeout.</a:t>
            </a:r>
          </a:p>
        </p:txBody>
      </p:sp>
    </p:spTree>
    <p:extLst>
      <p:ext uri="{BB962C8B-B14F-4D97-AF65-F5344CB8AC3E}">
        <p14:creationId xmlns:p14="http://schemas.microsoft.com/office/powerpoint/2010/main" val="292199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477">
                                            <p:txEl>
                                              <p:pRg st="0" end="0"/>
                                            </p:txEl>
                                          </p:spTgt>
                                        </p:tgtEl>
                                        <p:attrNameLst>
                                          <p:attrName>style.visibility</p:attrName>
                                        </p:attrNameLst>
                                      </p:cBhvr>
                                      <p:to>
                                        <p:strVal val="visible"/>
                                      </p:to>
                                    </p:set>
                                    <p:anim calcmode="lin" valueType="num">
                                      <p:cBhvr additive="base">
                                        <p:cTn id="13" dur="500" fill="hold"/>
                                        <p:tgtEl>
                                          <p:spTgt spid="10547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477">
                                            <p:txEl>
                                              <p:pRg st="1" end="1"/>
                                            </p:txEl>
                                          </p:spTgt>
                                        </p:tgtEl>
                                        <p:attrNameLst>
                                          <p:attrName>style.visibility</p:attrName>
                                        </p:attrNameLst>
                                      </p:cBhvr>
                                      <p:to>
                                        <p:strVal val="visible"/>
                                      </p:to>
                                    </p:set>
                                    <p:anim calcmode="lin" valueType="num">
                                      <p:cBhvr additive="base">
                                        <p:cTn id="19" dur="500" fill="hold"/>
                                        <p:tgtEl>
                                          <p:spTgt spid="10547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477">
                                            <p:txEl>
                                              <p:pRg st="2" end="2"/>
                                            </p:txEl>
                                          </p:spTgt>
                                        </p:tgtEl>
                                        <p:attrNameLst>
                                          <p:attrName>style.visibility</p:attrName>
                                        </p:attrNameLst>
                                      </p:cBhvr>
                                      <p:to>
                                        <p:strVal val="visible"/>
                                      </p:to>
                                    </p:set>
                                    <p:anim calcmode="lin" valueType="num">
                                      <p:cBhvr additive="base">
                                        <p:cTn id="25" dur="500" fill="hold"/>
                                        <p:tgtEl>
                                          <p:spTgt spid="10547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47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build="p"/>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a:ln>
            <a:noFill/>
          </a:ln>
        </p:spPr>
        <p:txBody>
          <a:bodyPr lIns="91425" tIns="91425" rIns="91425" bIns="91425" anchor="ctr" anchorCtr="0"/>
          <a:lstStyle/>
          <a:p>
            <a:r>
              <a:rPr lang="en-US" dirty="0"/>
              <a:t>Refinement: inferring loss</a:t>
            </a:r>
          </a:p>
        </p:txBody>
      </p:sp>
      <p:sp>
        <p:nvSpPr>
          <p:cNvPr id="98307" name="Rectangle 3"/>
          <p:cNvSpPr>
            <a:spLocks noGrp="1" noChangeArrowheads="1"/>
          </p:cNvSpPr>
          <p:nvPr>
            <p:ph type="body" idx="1"/>
          </p:nvPr>
        </p:nvSpPr>
        <p:spPr>
          <a:xfrm>
            <a:off x="457200" y="1600200"/>
            <a:ext cx="4186808" cy="4967700"/>
          </a:xfrm>
        </p:spPr>
        <p:txBody>
          <a:bodyPr/>
          <a:lstStyle/>
          <a:p>
            <a:pPr marL="342900" indent="-342900">
              <a:buFont typeface="Wingdings" panose="05000000000000000000" pitchFamily="2" charset="2"/>
              <a:buChar char="q"/>
              <a:defRPr/>
            </a:pPr>
            <a:r>
              <a:rPr lang="en-US" sz="2800" dirty="0" smtClean="0"/>
              <a:t>After 3 dup ACKs:</a:t>
            </a:r>
          </a:p>
          <a:p>
            <a:pPr marL="342900" lvl="3" indent="-342900">
              <a:buFont typeface="Wingdings" panose="05000000000000000000" pitchFamily="2" charset="2"/>
              <a:buChar char="q"/>
              <a:defRPr/>
            </a:pPr>
            <a:r>
              <a:rPr lang="en-US" sz="2000" b="1" dirty="0" err="1" smtClean="0">
                <a:latin typeface="Courier New" pitchFamily="49" charset="0"/>
              </a:rPr>
              <a:t>CongWin</a:t>
            </a:r>
            <a:r>
              <a:rPr lang="en-US" sz="2000" dirty="0" smtClean="0"/>
              <a:t> is cut in half</a:t>
            </a:r>
          </a:p>
          <a:p>
            <a:pPr marL="342900" lvl="3" indent="-342900">
              <a:buFont typeface="Wingdings" panose="05000000000000000000" pitchFamily="2" charset="2"/>
              <a:buChar char="q"/>
              <a:defRPr/>
            </a:pPr>
            <a:r>
              <a:rPr lang="en-US" sz="2000" dirty="0" smtClean="0"/>
              <a:t>window then grows linearly</a:t>
            </a:r>
          </a:p>
          <a:p>
            <a:pPr marL="342900" lvl="3" indent="-342900">
              <a:buFont typeface="Wingdings" panose="05000000000000000000" pitchFamily="2" charset="2"/>
              <a:buChar char="q"/>
              <a:defRPr/>
            </a:pPr>
            <a:r>
              <a:rPr lang="en-US" sz="2000" dirty="0" smtClean="0"/>
              <a:t>Part of Fast Recovery</a:t>
            </a:r>
          </a:p>
          <a:p>
            <a:pPr lvl="3">
              <a:defRPr/>
            </a:pPr>
            <a:endParaRPr lang="en-US" sz="2000" dirty="0" smtClean="0"/>
          </a:p>
          <a:p>
            <a:pPr marL="342900" indent="-342900">
              <a:buFont typeface="Wingdings" panose="05000000000000000000" pitchFamily="2" charset="2"/>
              <a:buChar char="q"/>
              <a:defRPr/>
            </a:pPr>
            <a:r>
              <a:rPr lang="en-US" sz="2800" b="1" u="sng" dirty="0" smtClean="0"/>
              <a:t>But</a:t>
            </a:r>
            <a:r>
              <a:rPr lang="en-US" sz="2800" b="1" dirty="0" smtClean="0"/>
              <a:t> after timeout event</a:t>
            </a:r>
            <a:r>
              <a:rPr lang="en-US" sz="2800" dirty="0" smtClean="0"/>
              <a:t>:</a:t>
            </a:r>
          </a:p>
          <a:p>
            <a:pPr marL="342900" lvl="3" indent="-342900">
              <a:buFont typeface="Wingdings" panose="05000000000000000000" pitchFamily="2" charset="2"/>
              <a:buChar char="q"/>
              <a:defRPr/>
            </a:pPr>
            <a:r>
              <a:rPr lang="en-US" sz="2000" b="1" dirty="0" err="1" smtClean="0">
                <a:latin typeface="Courier New" pitchFamily="49" charset="0"/>
              </a:rPr>
              <a:t>CongWin</a:t>
            </a:r>
            <a:r>
              <a:rPr lang="en-US" sz="2000" dirty="0" smtClean="0"/>
              <a:t> instead set to 1 MSS; </a:t>
            </a:r>
          </a:p>
          <a:p>
            <a:pPr marL="342900" lvl="3" indent="-342900">
              <a:buFont typeface="Wingdings" panose="05000000000000000000" pitchFamily="2" charset="2"/>
              <a:buChar char="q"/>
              <a:defRPr/>
            </a:pPr>
            <a:r>
              <a:rPr lang="en-US" sz="2000" dirty="0" smtClean="0"/>
              <a:t>window then grows exponentially </a:t>
            </a:r>
            <a:r>
              <a:rPr lang="en-US" sz="1600" dirty="0" smtClean="0"/>
              <a:t>(This is SS)</a:t>
            </a:r>
          </a:p>
          <a:p>
            <a:pPr marL="342900" lvl="3" indent="-342900">
              <a:buFont typeface="Wingdings" panose="05000000000000000000" pitchFamily="2" charset="2"/>
              <a:buChar char="q"/>
              <a:defRPr/>
            </a:pPr>
            <a:r>
              <a:rPr lang="en-US" sz="2000" dirty="0" smtClean="0"/>
              <a:t>to a threshold (</a:t>
            </a:r>
            <a:r>
              <a:rPr lang="en-US" sz="2000" dirty="0" err="1" smtClean="0">
                <a:solidFill>
                  <a:srgbClr val="FF0000"/>
                </a:solidFill>
              </a:rPr>
              <a:t>ssthresh</a:t>
            </a:r>
            <a:r>
              <a:rPr lang="en-US" sz="2000" dirty="0" smtClean="0"/>
              <a:t>), then grows linearly</a:t>
            </a:r>
            <a:endParaRPr lang="en-US" sz="1600" dirty="0" smtClean="0"/>
          </a:p>
        </p:txBody>
      </p:sp>
      <p:sp>
        <p:nvSpPr>
          <p:cNvPr id="116740" name="Text Box 8"/>
          <p:cNvSpPr txBox="1">
            <a:spLocks noChangeArrowheads="1"/>
          </p:cNvSpPr>
          <p:nvPr/>
        </p:nvSpPr>
        <p:spPr bwMode="auto">
          <a:xfrm>
            <a:off x="5111750" y="2352675"/>
            <a:ext cx="3803650" cy="290512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Char char="•"/>
            </a:pPr>
            <a:endParaRPr lang="en-US" altLang="he-IL" sz="2400">
              <a:latin typeface="Times New Roman" panose="02020603050405020304" pitchFamily="18" charset="0"/>
            </a:endParaRPr>
          </a:p>
          <a:p>
            <a:pPr>
              <a:lnSpc>
                <a:spcPct val="100000"/>
              </a:lnSpc>
              <a:spcBef>
                <a:spcPct val="0"/>
              </a:spcBef>
              <a:buClr>
                <a:schemeClr val="accent2"/>
              </a:buClr>
              <a:buSzPct val="85000"/>
              <a:buFont typeface="Wingdings" panose="05000000000000000000" pitchFamily="2" charset="2"/>
              <a:buChar char="q"/>
            </a:pPr>
            <a:r>
              <a:rPr lang="en-US" altLang="he-IL" sz="2400">
                <a:latin typeface="Times New Roman" panose="02020603050405020304" pitchFamily="18" charset="0"/>
              </a:rPr>
              <a:t> </a:t>
            </a:r>
            <a:r>
              <a:rPr lang="en-US" altLang="he-IL" sz="2400">
                <a:latin typeface="Tahoma" panose="020B0604030504040204" pitchFamily="34" charset="0"/>
              </a:rPr>
              <a:t>3 dup ACKs indicates </a:t>
            </a:r>
            <a:br>
              <a:rPr lang="en-US" altLang="he-IL" sz="2400">
                <a:latin typeface="Tahoma" panose="020B0604030504040204" pitchFamily="34" charset="0"/>
              </a:rPr>
            </a:br>
            <a:r>
              <a:rPr lang="en-US" altLang="he-IL" sz="2400">
                <a:latin typeface="Tahoma" panose="020B0604030504040204" pitchFamily="34" charset="0"/>
              </a:rPr>
              <a:t>network capable of </a:t>
            </a:r>
            <a:br>
              <a:rPr lang="en-US" altLang="he-IL" sz="2400">
                <a:latin typeface="Tahoma" panose="020B0604030504040204" pitchFamily="34" charset="0"/>
              </a:rPr>
            </a:br>
            <a:r>
              <a:rPr lang="en-US" altLang="he-IL" sz="2400">
                <a:latin typeface="Tahoma" panose="020B0604030504040204" pitchFamily="34" charset="0"/>
              </a:rPr>
              <a:t>delivering some segments</a:t>
            </a:r>
          </a:p>
          <a:p>
            <a:pPr>
              <a:lnSpc>
                <a:spcPct val="100000"/>
              </a:lnSpc>
              <a:spcBef>
                <a:spcPct val="0"/>
              </a:spcBef>
              <a:buClr>
                <a:schemeClr val="accent2"/>
              </a:buClr>
              <a:buSzPct val="85000"/>
              <a:buFont typeface="Wingdings" panose="05000000000000000000" pitchFamily="2" charset="2"/>
              <a:buChar char="q"/>
            </a:pPr>
            <a:r>
              <a:rPr lang="en-US" altLang="he-IL" sz="2400">
                <a:latin typeface="Tahoma" panose="020B0604030504040204" pitchFamily="34" charset="0"/>
              </a:rPr>
              <a:t> timeout indicates a “more alarming” congestion scenario</a:t>
            </a:r>
          </a:p>
          <a:p>
            <a:pPr>
              <a:lnSpc>
                <a:spcPct val="100000"/>
              </a:lnSpc>
              <a:spcBef>
                <a:spcPct val="0"/>
              </a:spcBef>
              <a:buClrTx/>
              <a:buSzTx/>
              <a:buFontTx/>
              <a:buNone/>
            </a:pPr>
            <a:endParaRPr lang="en-US" altLang="he-IL" sz="1600">
              <a:latin typeface="Tahoma" panose="020B0604030504040204" pitchFamily="34" charset="0"/>
            </a:endParaRPr>
          </a:p>
        </p:txBody>
      </p:sp>
      <p:sp>
        <p:nvSpPr>
          <p:cNvPr id="116741" name="Text Box 10"/>
          <p:cNvSpPr txBox="1">
            <a:spLocks noChangeArrowheads="1"/>
          </p:cNvSpPr>
          <p:nvPr/>
        </p:nvSpPr>
        <p:spPr bwMode="auto">
          <a:xfrm>
            <a:off x="5492750" y="2124075"/>
            <a:ext cx="1484313"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he-IL" sz="2000">
                <a:solidFill>
                  <a:srgbClr val="FF0000"/>
                </a:solidFill>
                <a:latin typeface="Tahoma" panose="020B0604030504040204" pitchFamily="34" charset="0"/>
              </a:rPr>
              <a:t>Philosophy:</a:t>
            </a:r>
            <a:endParaRPr lang="en-US" altLang="he-IL" sz="1600">
              <a:latin typeface="Tahoma" panose="020B0604030504040204" pitchFamily="34" charset="0"/>
            </a:endParaRPr>
          </a:p>
        </p:txBody>
      </p:sp>
    </p:spTree>
    <p:extLst>
      <p:ext uri="{BB962C8B-B14F-4D97-AF65-F5344CB8AC3E}">
        <p14:creationId xmlns:p14="http://schemas.microsoft.com/office/powerpoint/2010/main" val="28208502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t>Summary: TCP Congestion Control</a:t>
            </a:r>
          </a:p>
        </p:txBody>
      </p:sp>
      <p:grpSp>
        <p:nvGrpSpPr>
          <p:cNvPr id="274672" name="Group 240"/>
          <p:cNvGrpSpPr>
            <a:grpSpLocks/>
          </p:cNvGrpSpPr>
          <p:nvPr/>
        </p:nvGrpSpPr>
        <p:grpSpPr bwMode="auto">
          <a:xfrm>
            <a:off x="3416476" y="3198400"/>
            <a:ext cx="2133600" cy="814388"/>
            <a:chOff x="2168" y="1727"/>
            <a:chExt cx="1344" cy="513"/>
          </a:xfrm>
        </p:grpSpPr>
        <p:grpSp>
          <p:nvGrpSpPr>
            <p:cNvPr id="119915" name="Group 171"/>
            <p:cNvGrpSpPr>
              <a:grpSpLocks/>
            </p:cNvGrpSpPr>
            <p:nvPr/>
          </p:nvGrpSpPr>
          <p:grpSpPr bwMode="auto">
            <a:xfrm>
              <a:off x="2280" y="1727"/>
              <a:ext cx="1118" cy="513"/>
              <a:chOff x="2280" y="1727"/>
              <a:chExt cx="1118" cy="513"/>
            </a:xfrm>
          </p:grpSpPr>
          <p:sp>
            <p:nvSpPr>
              <p:cNvPr id="106605" name="Text Box 172"/>
              <p:cNvSpPr txBox="1">
                <a:spLocks noChangeArrowheads="1"/>
              </p:cNvSpPr>
              <p:nvPr/>
            </p:nvSpPr>
            <p:spPr bwMode="auto">
              <a:xfrm>
                <a:off x="2640" y="1727"/>
                <a:ext cx="37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timeout</a:t>
                </a:r>
              </a:p>
            </p:txBody>
          </p:sp>
          <p:sp>
            <p:nvSpPr>
              <p:cNvPr id="106606" name="Text Box 173"/>
              <p:cNvSpPr txBox="1">
                <a:spLocks noChangeArrowheads="1"/>
              </p:cNvSpPr>
              <p:nvPr/>
            </p:nvSpPr>
            <p:spPr bwMode="auto">
              <a:xfrm>
                <a:off x="2280" y="1838"/>
                <a:ext cx="111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5000"/>
                  </a:lnSpc>
                  <a:defRPr/>
                </a:pPr>
                <a:r>
                  <a:rPr lang="en-US" sz="1000" smtClean="0">
                    <a:latin typeface="Arial" charset="0"/>
                  </a:rPr>
                  <a:t>ssthresh = cwnd/2</a:t>
                </a:r>
              </a:p>
              <a:p>
                <a:pPr algn="ctr" eaLnBrk="1" hangingPunct="1">
                  <a:lnSpc>
                    <a:spcPct val="85000"/>
                  </a:lnSpc>
                  <a:defRPr/>
                </a:pPr>
                <a:r>
                  <a:rPr lang="en-US" sz="1000" smtClean="0">
                    <a:latin typeface="Arial" charset="0"/>
                  </a:rPr>
                  <a:t>cwnd = 1 MSS</a:t>
                </a:r>
              </a:p>
              <a:p>
                <a:pPr algn="ctr" eaLnBrk="1" hangingPunct="1">
                  <a:lnSpc>
                    <a:spcPct val="85000"/>
                  </a:lnSpc>
                  <a:defRPr/>
                </a:pPr>
                <a:r>
                  <a:rPr lang="en-US" sz="1000" smtClean="0">
                    <a:latin typeface="Arial" charset="0"/>
                  </a:rPr>
                  <a:t>dupACKcount = 0</a:t>
                </a:r>
              </a:p>
              <a:p>
                <a:pPr algn="ctr" eaLnBrk="1" hangingPunct="1">
                  <a:lnSpc>
                    <a:spcPct val="85000"/>
                  </a:lnSpc>
                  <a:defRPr/>
                </a:pPr>
                <a:r>
                  <a:rPr lang="en-US" sz="1000" i="1" smtClean="0">
                    <a:solidFill>
                      <a:srgbClr val="000099"/>
                    </a:solidFill>
                    <a:latin typeface="Arial" charset="0"/>
                  </a:rPr>
                  <a:t>retransmit missing segment</a:t>
                </a:r>
                <a:r>
                  <a:rPr lang="en-US" sz="1200" smtClean="0">
                    <a:latin typeface="Arial" charset="0"/>
                  </a:rPr>
                  <a:t> </a:t>
                </a:r>
              </a:p>
            </p:txBody>
          </p:sp>
          <p:sp>
            <p:nvSpPr>
              <p:cNvPr id="106607" name="Line 174"/>
              <p:cNvSpPr>
                <a:spLocks noChangeShapeType="1"/>
              </p:cNvSpPr>
              <p:nvPr/>
            </p:nvSpPr>
            <p:spPr bwMode="auto">
              <a:xfrm>
                <a:off x="2491" y="1857"/>
                <a:ext cx="6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106604" name="Line 175"/>
            <p:cNvSpPr>
              <a:spLocks noChangeShapeType="1"/>
            </p:cNvSpPr>
            <p:nvPr/>
          </p:nvSpPr>
          <p:spPr bwMode="auto">
            <a:xfrm flipH="1">
              <a:off x="2168" y="1734"/>
              <a:ext cx="13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274671" name="Group 239"/>
          <p:cNvGrpSpPr>
            <a:grpSpLocks/>
          </p:cNvGrpSpPr>
          <p:nvPr/>
        </p:nvGrpSpPr>
        <p:grpSpPr bwMode="auto">
          <a:xfrm>
            <a:off x="3446639" y="2722150"/>
            <a:ext cx="2133600" cy="398463"/>
            <a:chOff x="2187" y="1427"/>
            <a:chExt cx="1344" cy="251"/>
          </a:xfrm>
        </p:grpSpPr>
        <p:sp>
          <p:nvSpPr>
            <p:cNvPr id="106597" name="Line 176"/>
            <p:cNvSpPr>
              <a:spLocks noChangeShapeType="1"/>
            </p:cNvSpPr>
            <p:nvPr/>
          </p:nvSpPr>
          <p:spPr bwMode="auto">
            <a:xfrm flipH="1">
              <a:off x="2187" y="1673"/>
              <a:ext cx="1344"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98" name="Text Box 181"/>
            <p:cNvSpPr txBox="1">
              <a:spLocks noChangeArrowheads="1"/>
            </p:cNvSpPr>
            <p:nvPr/>
          </p:nvSpPr>
          <p:spPr bwMode="auto">
            <a:xfrm>
              <a:off x="2740" y="1543"/>
              <a:ext cx="171"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0000"/>
                </a:lnSpc>
                <a:defRPr/>
              </a:pPr>
              <a:r>
                <a:rPr lang="en-US" sz="1000" smtClean="0">
                  <a:latin typeface="Symbol" charset="0"/>
                </a:rPr>
                <a:t>L</a:t>
              </a:r>
              <a:endParaRPr lang="en-US" sz="1200" smtClean="0">
                <a:latin typeface="Symbol" charset="0"/>
              </a:endParaRPr>
            </a:p>
          </p:txBody>
        </p:sp>
        <p:sp>
          <p:nvSpPr>
            <p:cNvPr id="106599" name="Line 182"/>
            <p:cNvSpPr>
              <a:spLocks noChangeShapeType="1"/>
            </p:cNvSpPr>
            <p:nvPr/>
          </p:nvSpPr>
          <p:spPr bwMode="auto">
            <a:xfrm>
              <a:off x="2572" y="1554"/>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9912" name="Group 183"/>
            <p:cNvGrpSpPr>
              <a:grpSpLocks/>
            </p:cNvGrpSpPr>
            <p:nvPr/>
          </p:nvGrpSpPr>
          <p:grpSpPr bwMode="auto">
            <a:xfrm>
              <a:off x="2486" y="1427"/>
              <a:ext cx="694" cy="154"/>
              <a:chOff x="2458" y="1450"/>
              <a:chExt cx="694" cy="154"/>
            </a:xfrm>
          </p:grpSpPr>
          <p:sp>
            <p:nvSpPr>
              <p:cNvPr id="106601" name="Text Box 184"/>
              <p:cNvSpPr txBox="1">
                <a:spLocks noChangeArrowheads="1"/>
              </p:cNvSpPr>
              <p:nvPr/>
            </p:nvSpPr>
            <p:spPr bwMode="auto">
              <a:xfrm>
                <a:off x="2458" y="1450"/>
                <a:ext cx="69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cwnd &gt; ssthresh</a:t>
                </a:r>
              </a:p>
            </p:txBody>
          </p:sp>
          <p:sp>
            <p:nvSpPr>
              <p:cNvPr id="106602" name="Line 185"/>
              <p:cNvSpPr>
                <a:spLocks noChangeShapeType="1"/>
              </p:cNvSpPr>
              <p:nvPr/>
            </p:nvSpPr>
            <p:spPr bwMode="auto">
              <a:xfrm>
                <a:off x="2724" y="1557"/>
                <a:ext cx="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grpSp>
        <p:nvGrpSpPr>
          <p:cNvPr id="274674" name="Group 242"/>
          <p:cNvGrpSpPr>
            <a:grpSpLocks/>
          </p:cNvGrpSpPr>
          <p:nvPr/>
        </p:nvGrpSpPr>
        <p:grpSpPr bwMode="auto">
          <a:xfrm>
            <a:off x="5561189" y="1660113"/>
            <a:ext cx="2682875" cy="2365375"/>
            <a:chOff x="3519" y="786"/>
            <a:chExt cx="1690" cy="1490"/>
          </a:xfrm>
        </p:grpSpPr>
        <p:grpSp>
          <p:nvGrpSpPr>
            <p:cNvPr id="119895" name="Group 164"/>
            <p:cNvGrpSpPr>
              <a:grpSpLocks/>
            </p:cNvGrpSpPr>
            <p:nvPr/>
          </p:nvGrpSpPr>
          <p:grpSpPr bwMode="auto">
            <a:xfrm>
              <a:off x="3602" y="1330"/>
              <a:ext cx="817" cy="754"/>
              <a:chOff x="2293" y="2021"/>
              <a:chExt cx="817" cy="754"/>
            </a:xfrm>
          </p:grpSpPr>
          <p:sp>
            <p:nvSpPr>
              <p:cNvPr id="106595" name="Oval 165"/>
              <p:cNvSpPr>
                <a:spLocks noChangeArrowheads="1"/>
              </p:cNvSpPr>
              <p:nvPr/>
            </p:nvSpPr>
            <p:spPr bwMode="auto">
              <a:xfrm>
                <a:off x="2293" y="2021"/>
                <a:ext cx="800" cy="7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6596" name="Text Box 166"/>
              <p:cNvSpPr txBox="1">
                <a:spLocks noChangeArrowheads="1"/>
              </p:cNvSpPr>
              <p:nvPr/>
            </p:nvSpPr>
            <p:spPr bwMode="auto">
              <a:xfrm>
                <a:off x="2298" y="2191"/>
                <a:ext cx="81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defRPr/>
                </a:pPr>
                <a:r>
                  <a:rPr lang="en-US" sz="1800" smtClean="0">
                    <a:latin typeface="Arial" charset="0"/>
                  </a:rPr>
                  <a:t>congestion</a:t>
                </a:r>
              </a:p>
              <a:p>
                <a:pPr algn="ctr" eaLnBrk="1" hangingPunct="1">
                  <a:defRPr/>
                </a:pPr>
                <a:r>
                  <a:rPr lang="en-US" sz="1800" smtClean="0">
                    <a:latin typeface="Arial" charset="0"/>
                  </a:rPr>
                  <a:t>avoidance </a:t>
                </a:r>
              </a:p>
              <a:p>
                <a:pPr algn="ctr" eaLnBrk="1" hangingPunct="1">
                  <a:defRPr/>
                </a:pPr>
                <a:endParaRPr lang="en-US" sz="1800" smtClean="0">
                  <a:latin typeface="Arial" charset="0"/>
                </a:endParaRPr>
              </a:p>
            </p:txBody>
          </p:sp>
        </p:grpSp>
        <p:grpSp>
          <p:nvGrpSpPr>
            <p:cNvPr id="119896" name="Group 190"/>
            <p:cNvGrpSpPr>
              <a:grpSpLocks/>
            </p:cNvGrpSpPr>
            <p:nvPr/>
          </p:nvGrpSpPr>
          <p:grpSpPr bwMode="auto">
            <a:xfrm>
              <a:off x="3519" y="786"/>
              <a:ext cx="1409" cy="541"/>
              <a:chOff x="3542" y="904"/>
              <a:chExt cx="1409" cy="541"/>
            </a:xfrm>
          </p:grpSpPr>
          <p:sp>
            <p:nvSpPr>
              <p:cNvPr id="106591" name="Text Box 191"/>
              <p:cNvSpPr txBox="1">
                <a:spLocks noChangeArrowheads="1"/>
              </p:cNvSpPr>
              <p:nvPr/>
            </p:nvSpPr>
            <p:spPr bwMode="auto">
              <a:xfrm>
                <a:off x="3542" y="1037"/>
                <a:ext cx="1409"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90000"/>
                  </a:lnSpc>
                  <a:defRPr/>
                </a:pPr>
                <a:r>
                  <a:rPr lang="en-US" sz="1000" smtClean="0">
                    <a:latin typeface="Arial" charset="0"/>
                  </a:rPr>
                  <a:t>cwnd = cwnd + MSS    (MSS/cwnd)</a:t>
                </a:r>
              </a:p>
              <a:p>
                <a:pPr algn="ctr" eaLnBrk="1" hangingPunct="1">
                  <a:lnSpc>
                    <a:spcPct val="90000"/>
                  </a:lnSpc>
                  <a:defRPr/>
                </a:pPr>
                <a:r>
                  <a:rPr lang="en-US" sz="1000" smtClean="0">
                    <a:latin typeface="Arial" charset="0"/>
                  </a:rPr>
                  <a:t>dupACKcount = 0</a:t>
                </a:r>
              </a:p>
              <a:p>
                <a:pPr algn="ctr" eaLnBrk="1" hangingPunct="1">
                  <a:lnSpc>
                    <a:spcPct val="90000"/>
                  </a:lnSpc>
                  <a:defRPr/>
                </a:pPr>
                <a:r>
                  <a:rPr lang="en-US" sz="1000" i="1" smtClean="0">
                    <a:solidFill>
                      <a:srgbClr val="000099"/>
                    </a:solidFill>
                    <a:latin typeface="Arial" charset="0"/>
                  </a:rPr>
                  <a:t>transmit new segment(s), as allowed</a:t>
                </a:r>
              </a:p>
              <a:p>
                <a:pPr algn="ctr" eaLnBrk="1" hangingPunct="1">
                  <a:lnSpc>
                    <a:spcPct val="80000"/>
                  </a:lnSpc>
                  <a:defRPr/>
                </a:pPr>
                <a:endParaRPr lang="en-US" sz="1200" i="1" smtClean="0">
                  <a:latin typeface="Arial" charset="0"/>
                </a:endParaRPr>
              </a:p>
            </p:txBody>
          </p:sp>
          <p:sp>
            <p:nvSpPr>
              <p:cNvPr id="106592" name="Line 192"/>
              <p:cNvSpPr>
                <a:spLocks noChangeShapeType="1"/>
              </p:cNvSpPr>
              <p:nvPr/>
            </p:nvSpPr>
            <p:spPr bwMode="auto">
              <a:xfrm>
                <a:off x="3976" y="1054"/>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93" name="Text Box 193"/>
              <p:cNvSpPr txBox="1">
                <a:spLocks noChangeArrowheads="1"/>
              </p:cNvSpPr>
              <p:nvPr/>
            </p:nvSpPr>
            <p:spPr bwMode="auto">
              <a:xfrm>
                <a:off x="4014" y="923"/>
                <a:ext cx="44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new ACK</a:t>
                </a:r>
              </a:p>
            </p:txBody>
          </p:sp>
          <p:sp>
            <p:nvSpPr>
              <p:cNvPr id="106594" name="Text Box 194"/>
              <p:cNvSpPr txBox="1">
                <a:spLocks noChangeArrowheads="1"/>
              </p:cNvSpPr>
              <p:nvPr/>
            </p:nvSpPr>
            <p:spPr bwMode="auto">
              <a:xfrm>
                <a:off x="4311" y="904"/>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2400" smtClean="0">
                    <a:latin typeface="Times New Roman" charset="0"/>
                  </a:rPr>
                  <a:t>.</a:t>
                </a:r>
              </a:p>
            </p:txBody>
          </p:sp>
        </p:grpSp>
        <p:sp>
          <p:nvSpPr>
            <p:cNvPr id="119897" name="Freeform 195"/>
            <p:cNvSpPr>
              <a:spLocks/>
            </p:cNvSpPr>
            <p:nvPr/>
          </p:nvSpPr>
          <p:spPr bwMode="auto">
            <a:xfrm rot="9705213">
              <a:off x="4212" y="1145"/>
              <a:ext cx="333" cy="452"/>
            </a:xfrm>
            <a:custGeom>
              <a:avLst/>
              <a:gdLst>
                <a:gd name="T0" fmla="*/ 17 w 376"/>
                <a:gd name="T1" fmla="*/ 306 h 452"/>
                <a:gd name="T2" fmla="*/ 4 w 376"/>
                <a:gd name="T3" fmla="*/ 269 h 452"/>
                <a:gd name="T4" fmla="*/ 10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9898" name="Group 196"/>
            <p:cNvGrpSpPr>
              <a:grpSpLocks/>
            </p:cNvGrpSpPr>
            <p:nvPr/>
          </p:nvGrpSpPr>
          <p:grpSpPr bwMode="auto">
            <a:xfrm>
              <a:off x="4509" y="1909"/>
              <a:ext cx="700" cy="367"/>
              <a:chOff x="4274" y="2922"/>
              <a:chExt cx="700" cy="367"/>
            </a:xfrm>
          </p:grpSpPr>
          <p:sp>
            <p:nvSpPr>
              <p:cNvPr id="106588" name="Text Box 197"/>
              <p:cNvSpPr txBox="1">
                <a:spLocks noChangeArrowheads="1"/>
              </p:cNvSpPr>
              <p:nvPr/>
            </p:nvSpPr>
            <p:spPr bwMode="auto">
              <a:xfrm>
                <a:off x="4274" y="3062"/>
                <a:ext cx="70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0000"/>
                  </a:lnSpc>
                  <a:defRPr/>
                </a:pPr>
                <a:r>
                  <a:rPr lang="en-US" sz="1000" smtClean="0">
                    <a:latin typeface="Arial" charset="0"/>
                  </a:rPr>
                  <a:t>dupACKcount++</a:t>
                </a:r>
              </a:p>
              <a:p>
                <a:pPr algn="ctr" eaLnBrk="1" hangingPunct="1">
                  <a:lnSpc>
                    <a:spcPct val="80000"/>
                  </a:lnSpc>
                  <a:defRPr/>
                </a:pPr>
                <a:endParaRPr lang="en-US" sz="1200" smtClean="0">
                  <a:latin typeface="Arial" charset="0"/>
                </a:endParaRPr>
              </a:p>
            </p:txBody>
          </p:sp>
          <p:sp>
            <p:nvSpPr>
              <p:cNvPr id="106589" name="Line 198"/>
              <p:cNvSpPr>
                <a:spLocks noChangeShapeType="1"/>
              </p:cNvSpPr>
              <p:nvPr/>
            </p:nvSpPr>
            <p:spPr bwMode="auto">
              <a:xfrm>
                <a:off x="4353" y="3071"/>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90" name="Text Box 199"/>
              <p:cNvSpPr txBox="1">
                <a:spLocks noChangeArrowheads="1"/>
              </p:cNvSpPr>
              <p:nvPr/>
            </p:nvSpPr>
            <p:spPr bwMode="auto">
              <a:xfrm>
                <a:off x="4295" y="2922"/>
                <a:ext cx="62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duplicate ACK</a:t>
                </a:r>
              </a:p>
            </p:txBody>
          </p:sp>
        </p:grpSp>
        <p:sp>
          <p:nvSpPr>
            <p:cNvPr id="119899" name="Freeform 200"/>
            <p:cNvSpPr>
              <a:spLocks/>
            </p:cNvSpPr>
            <p:nvPr/>
          </p:nvSpPr>
          <p:spPr bwMode="auto">
            <a:xfrm rot="-7516021">
              <a:off x="4290" y="1673"/>
              <a:ext cx="333" cy="452"/>
            </a:xfrm>
            <a:custGeom>
              <a:avLst/>
              <a:gdLst>
                <a:gd name="T0" fmla="*/ 17 w 376"/>
                <a:gd name="T1" fmla="*/ 306 h 452"/>
                <a:gd name="T2" fmla="*/ 4 w 376"/>
                <a:gd name="T3" fmla="*/ 269 h 452"/>
                <a:gd name="T4" fmla="*/ 10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274677" name="Group 245"/>
          <p:cNvGrpSpPr>
            <a:grpSpLocks/>
          </p:cNvGrpSpPr>
          <p:nvPr/>
        </p:nvGrpSpPr>
        <p:grpSpPr bwMode="auto">
          <a:xfrm>
            <a:off x="4003851" y="5111338"/>
            <a:ext cx="3279775" cy="1717675"/>
            <a:chOff x="2538" y="2960"/>
            <a:chExt cx="2066" cy="1082"/>
          </a:xfrm>
        </p:grpSpPr>
        <p:grpSp>
          <p:nvGrpSpPr>
            <p:cNvPr id="119886" name="Group 167"/>
            <p:cNvGrpSpPr>
              <a:grpSpLocks/>
            </p:cNvGrpSpPr>
            <p:nvPr/>
          </p:nvGrpSpPr>
          <p:grpSpPr bwMode="auto">
            <a:xfrm>
              <a:off x="2538" y="2960"/>
              <a:ext cx="800" cy="754"/>
              <a:chOff x="2454" y="3045"/>
              <a:chExt cx="800" cy="754"/>
            </a:xfrm>
          </p:grpSpPr>
          <p:sp>
            <p:nvSpPr>
              <p:cNvPr id="106580" name="Oval 168"/>
              <p:cNvSpPr>
                <a:spLocks noChangeArrowheads="1"/>
              </p:cNvSpPr>
              <p:nvPr/>
            </p:nvSpPr>
            <p:spPr bwMode="auto">
              <a:xfrm>
                <a:off x="2454" y="3045"/>
                <a:ext cx="800" cy="7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6581" name="Text Box 169"/>
              <p:cNvSpPr txBox="1">
                <a:spLocks noChangeArrowheads="1"/>
              </p:cNvSpPr>
              <p:nvPr/>
            </p:nvSpPr>
            <p:spPr bwMode="auto">
              <a:xfrm>
                <a:off x="2796" y="3212"/>
                <a:ext cx="15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defRPr/>
                </a:pPr>
                <a:r>
                  <a:rPr lang="en-US" sz="1800" smtClean="0">
                    <a:latin typeface="Arial" charset="0"/>
                  </a:rPr>
                  <a:t> </a:t>
                </a:r>
              </a:p>
              <a:p>
                <a:pPr algn="ctr" eaLnBrk="1" hangingPunct="1">
                  <a:defRPr/>
                </a:pPr>
                <a:endParaRPr lang="en-US" sz="1800" smtClean="0">
                  <a:latin typeface="Arial" charset="0"/>
                </a:endParaRPr>
              </a:p>
            </p:txBody>
          </p:sp>
          <p:sp>
            <p:nvSpPr>
              <p:cNvPr id="106582" name="Text Box 170"/>
              <p:cNvSpPr txBox="1">
                <a:spLocks noChangeArrowheads="1"/>
              </p:cNvSpPr>
              <p:nvPr/>
            </p:nvSpPr>
            <p:spPr bwMode="auto">
              <a:xfrm>
                <a:off x="2510" y="3204"/>
                <a:ext cx="70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defRPr/>
                </a:pPr>
                <a:r>
                  <a:rPr lang="en-US" sz="1800" smtClean="0">
                    <a:latin typeface="Arial" charset="0"/>
                  </a:rPr>
                  <a:t>fast</a:t>
                </a:r>
              </a:p>
              <a:p>
                <a:pPr algn="ctr" eaLnBrk="1" hangingPunct="1">
                  <a:defRPr/>
                </a:pPr>
                <a:r>
                  <a:rPr lang="en-US" sz="1800" smtClean="0">
                    <a:latin typeface="Arial" charset="0"/>
                  </a:rPr>
                  <a:t>recovery </a:t>
                </a:r>
              </a:p>
              <a:p>
                <a:pPr algn="ctr" eaLnBrk="1" hangingPunct="1">
                  <a:defRPr/>
                </a:pPr>
                <a:endParaRPr lang="en-US" sz="1800" smtClean="0">
                  <a:latin typeface="Arial" charset="0"/>
                </a:endParaRPr>
              </a:p>
            </p:txBody>
          </p:sp>
        </p:grpSp>
        <p:sp>
          <p:nvSpPr>
            <p:cNvPr id="119887" name="Freeform 220"/>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9888" name="Group 221"/>
            <p:cNvGrpSpPr>
              <a:grpSpLocks/>
            </p:cNvGrpSpPr>
            <p:nvPr/>
          </p:nvGrpSpPr>
          <p:grpSpPr bwMode="auto">
            <a:xfrm>
              <a:off x="3191" y="3592"/>
              <a:ext cx="1413" cy="450"/>
              <a:chOff x="3542" y="3496"/>
              <a:chExt cx="1413" cy="450"/>
            </a:xfrm>
          </p:grpSpPr>
          <p:sp>
            <p:nvSpPr>
              <p:cNvPr id="106577" name="Text Box 222"/>
              <p:cNvSpPr txBox="1">
                <a:spLocks noChangeArrowheads="1"/>
              </p:cNvSpPr>
              <p:nvPr/>
            </p:nvSpPr>
            <p:spPr bwMode="auto">
              <a:xfrm>
                <a:off x="3546" y="3632"/>
                <a:ext cx="140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lnSpc>
                    <a:spcPct val="85000"/>
                  </a:lnSpc>
                  <a:defRPr/>
                </a:pPr>
                <a:r>
                  <a:rPr lang="en-US" sz="1000" smtClean="0">
                    <a:latin typeface="Arial" charset="0"/>
                  </a:rPr>
                  <a:t>cwnd = cwnd + MSS</a:t>
                </a:r>
              </a:p>
              <a:p>
                <a:pPr eaLnBrk="1" hangingPunct="1">
                  <a:lnSpc>
                    <a:spcPct val="85000"/>
                  </a:lnSpc>
                  <a:defRPr/>
                </a:pPr>
                <a:r>
                  <a:rPr lang="en-US" sz="1000" i="1" smtClean="0">
                    <a:solidFill>
                      <a:srgbClr val="000099"/>
                    </a:solidFill>
                    <a:latin typeface="Arial" charset="0"/>
                  </a:rPr>
                  <a:t>transmit new segment(s), as allowed</a:t>
                </a:r>
              </a:p>
              <a:p>
                <a:pPr eaLnBrk="1" hangingPunct="1">
                  <a:lnSpc>
                    <a:spcPct val="80000"/>
                  </a:lnSpc>
                  <a:defRPr/>
                </a:pPr>
                <a:endParaRPr lang="en-US" sz="1200" i="1" smtClean="0">
                  <a:solidFill>
                    <a:schemeClr val="bg2"/>
                  </a:solidFill>
                  <a:latin typeface="Arial" charset="0"/>
                </a:endParaRPr>
              </a:p>
            </p:txBody>
          </p:sp>
          <p:sp>
            <p:nvSpPr>
              <p:cNvPr id="106578" name="Line 223"/>
              <p:cNvSpPr>
                <a:spLocks noChangeShapeType="1"/>
              </p:cNvSpPr>
              <p:nvPr/>
            </p:nvSpPr>
            <p:spPr bwMode="auto">
              <a:xfrm>
                <a:off x="3600" y="3645"/>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79" name="Text Box 224"/>
              <p:cNvSpPr txBox="1">
                <a:spLocks noChangeArrowheads="1"/>
              </p:cNvSpPr>
              <p:nvPr/>
            </p:nvSpPr>
            <p:spPr bwMode="auto">
              <a:xfrm>
                <a:off x="3542" y="3496"/>
                <a:ext cx="62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duplicate ACK</a:t>
                </a:r>
              </a:p>
            </p:txBody>
          </p:sp>
        </p:grpSp>
      </p:grpSp>
      <p:grpSp>
        <p:nvGrpSpPr>
          <p:cNvPr id="274678" name="Group 246"/>
          <p:cNvGrpSpPr>
            <a:grpSpLocks/>
          </p:cNvGrpSpPr>
          <p:nvPr/>
        </p:nvGrpSpPr>
        <p:grpSpPr bwMode="auto">
          <a:xfrm>
            <a:off x="903464" y="3792125"/>
            <a:ext cx="3724275" cy="1927225"/>
            <a:chOff x="585" y="2129"/>
            <a:chExt cx="2346" cy="1214"/>
          </a:xfrm>
        </p:grpSpPr>
        <p:grpSp>
          <p:nvGrpSpPr>
            <p:cNvPr id="119876" name="Group 212"/>
            <p:cNvGrpSpPr>
              <a:grpSpLocks/>
            </p:cNvGrpSpPr>
            <p:nvPr/>
          </p:nvGrpSpPr>
          <p:grpSpPr bwMode="auto">
            <a:xfrm>
              <a:off x="585" y="2818"/>
              <a:ext cx="1095" cy="525"/>
              <a:chOff x="444" y="2768"/>
              <a:chExt cx="1095" cy="525"/>
            </a:xfrm>
          </p:grpSpPr>
          <p:sp>
            <p:nvSpPr>
              <p:cNvPr id="106571" name="Text Box 213"/>
              <p:cNvSpPr txBox="1">
                <a:spLocks noChangeArrowheads="1"/>
              </p:cNvSpPr>
              <p:nvPr/>
            </p:nvSpPr>
            <p:spPr bwMode="auto">
              <a:xfrm>
                <a:off x="444" y="2912"/>
                <a:ext cx="109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1" hangingPunct="1">
                  <a:lnSpc>
                    <a:spcPct val="80000"/>
                  </a:lnSpc>
                  <a:defRPr/>
                </a:pPr>
                <a:r>
                  <a:rPr lang="en-US" sz="1000" smtClean="0">
                    <a:latin typeface="Arial" charset="0"/>
                  </a:rPr>
                  <a:t>ssthresh= cwnd/2</a:t>
                </a:r>
              </a:p>
              <a:p>
                <a:pPr algn="r" eaLnBrk="1" hangingPunct="1">
                  <a:lnSpc>
                    <a:spcPct val="80000"/>
                  </a:lnSpc>
                  <a:defRPr/>
                </a:pPr>
                <a:r>
                  <a:rPr lang="en-US" sz="1000" smtClean="0">
                    <a:latin typeface="Arial" charset="0"/>
                  </a:rPr>
                  <a:t>cwnd = ssthresh + 3</a:t>
                </a:r>
              </a:p>
              <a:p>
                <a:pPr algn="r" eaLnBrk="1" hangingPunct="1">
                  <a:lnSpc>
                    <a:spcPct val="80000"/>
                  </a:lnSpc>
                  <a:defRPr/>
                </a:pPr>
                <a:r>
                  <a:rPr lang="en-US" sz="1000" i="1" smtClean="0">
                    <a:solidFill>
                      <a:srgbClr val="000099"/>
                    </a:solidFill>
                    <a:latin typeface="Arial" charset="0"/>
                  </a:rPr>
                  <a:t>retransmit missing segment</a:t>
                </a:r>
              </a:p>
              <a:p>
                <a:pPr algn="r" eaLnBrk="1" hangingPunct="1">
                  <a:lnSpc>
                    <a:spcPct val="80000"/>
                  </a:lnSpc>
                  <a:defRPr/>
                </a:pPr>
                <a:endParaRPr lang="en-US" sz="1200" smtClean="0">
                  <a:solidFill>
                    <a:schemeClr val="bg2"/>
                  </a:solidFill>
                  <a:latin typeface="Arial" charset="0"/>
                </a:endParaRPr>
              </a:p>
            </p:txBody>
          </p:sp>
          <p:sp>
            <p:nvSpPr>
              <p:cNvPr id="106572" name="Line 214"/>
              <p:cNvSpPr>
                <a:spLocks noChangeShapeType="1"/>
              </p:cNvSpPr>
              <p:nvPr/>
            </p:nvSpPr>
            <p:spPr bwMode="auto">
              <a:xfrm>
                <a:off x="925" y="2913"/>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73" name="Text Box 215"/>
              <p:cNvSpPr txBox="1">
                <a:spLocks noChangeArrowheads="1"/>
              </p:cNvSpPr>
              <p:nvPr/>
            </p:nvSpPr>
            <p:spPr bwMode="auto">
              <a:xfrm>
                <a:off x="751" y="2768"/>
                <a:ext cx="78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dupACKcount == 3</a:t>
                </a:r>
              </a:p>
            </p:txBody>
          </p:sp>
        </p:grpSp>
        <p:grpSp>
          <p:nvGrpSpPr>
            <p:cNvPr id="119877" name="Group 216"/>
            <p:cNvGrpSpPr>
              <a:grpSpLocks/>
            </p:cNvGrpSpPr>
            <p:nvPr/>
          </p:nvGrpSpPr>
          <p:grpSpPr bwMode="auto">
            <a:xfrm>
              <a:off x="1813" y="2454"/>
              <a:ext cx="1118" cy="519"/>
              <a:chOff x="419" y="2872"/>
              <a:chExt cx="1118" cy="519"/>
            </a:xfrm>
          </p:grpSpPr>
          <p:sp>
            <p:nvSpPr>
              <p:cNvPr id="106568" name="Text Box 217"/>
              <p:cNvSpPr txBox="1">
                <a:spLocks noChangeArrowheads="1"/>
              </p:cNvSpPr>
              <p:nvPr/>
            </p:nvSpPr>
            <p:spPr bwMode="auto">
              <a:xfrm>
                <a:off x="439" y="2872"/>
                <a:ext cx="37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timeout</a:t>
                </a:r>
              </a:p>
            </p:txBody>
          </p:sp>
          <p:sp>
            <p:nvSpPr>
              <p:cNvPr id="106569" name="Text Box 218"/>
              <p:cNvSpPr txBox="1">
                <a:spLocks noChangeArrowheads="1"/>
              </p:cNvSpPr>
              <p:nvPr/>
            </p:nvSpPr>
            <p:spPr bwMode="auto">
              <a:xfrm>
                <a:off x="419" y="2989"/>
                <a:ext cx="111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lnSpc>
                    <a:spcPct val="85000"/>
                  </a:lnSpc>
                  <a:defRPr/>
                </a:pPr>
                <a:r>
                  <a:rPr lang="en-US" sz="1000" smtClean="0">
                    <a:latin typeface="Arial" charset="0"/>
                  </a:rPr>
                  <a:t>ssthresh = cwnd/2</a:t>
                </a:r>
              </a:p>
              <a:p>
                <a:pPr eaLnBrk="1" hangingPunct="1">
                  <a:lnSpc>
                    <a:spcPct val="85000"/>
                  </a:lnSpc>
                  <a:defRPr/>
                </a:pPr>
                <a:r>
                  <a:rPr lang="en-US" sz="1000" smtClean="0">
                    <a:latin typeface="Arial" charset="0"/>
                  </a:rPr>
                  <a:t>cwnd = 1 </a:t>
                </a:r>
              </a:p>
              <a:p>
                <a:pPr eaLnBrk="1" hangingPunct="1">
                  <a:lnSpc>
                    <a:spcPct val="85000"/>
                  </a:lnSpc>
                  <a:defRPr/>
                </a:pPr>
                <a:r>
                  <a:rPr lang="en-US" sz="1000" smtClean="0">
                    <a:latin typeface="Arial" charset="0"/>
                  </a:rPr>
                  <a:t>dupACKcount = 0</a:t>
                </a:r>
              </a:p>
              <a:p>
                <a:pPr eaLnBrk="1" hangingPunct="1">
                  <a:lnSpc>
                    <a:spcPct val="85000"/>
                  </a:lnSpc>
                  <a:defRPr/>
                </a:pPr>
                <a:r>
                  <a:rPr lang="en-US" sz="1000" i="1" smtClean="0">
                    <a:solidFill>
                      <a:srgbClr val="000099"/>
                    </a:solidFill>
                    <a:latin typeface="Arial" charset="0"/>
                  </a:rPr>
                  <a:t>retransmit missing segment</a:t>
                </a:r>
                <a:r>
                  <a:rPr lang="en-US" sz="1200" smtClean="0">
                    <a:latin typeface="Arial" charset="0"/>
                  </a:rPr>
                  <a:t> </a:t>
                </a:r>
              </a:p>
            </p:txBody>
          </p:sp>
          <p:sp>
            <p:nvSpPr>
              <p:cNvPr id="106570" name="Line 219"/>
              <p:cNvSpPr>
                <a:spLocks noChangeShapeType="1"/>
              </p:cNvSpPr>
              <p:nvPr/>
            </p:nvSpPr>
            <p:spPr bwMode="auto">
              <a:xfrm>
                <a:off x="471" y="3014"/>
                <a:ext cx="6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119878" name="Freeform 225"/>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9879" name="Freeform 226"/>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274676" name="Group 244"/>
          <p:cNvGrpSpPr>
            <a:grpSpLocks/>
          </p:cNvGrpSpPr>
          <p:nvPr/>
        </p:nvGrpSpPr>
        <p:grpSpPr bwMode="auto">
          <a:xfrm>
            <a:off x="5326239" y="3784188"/>
            <a:ext cx="2921000" cy="1916112"/>
            <a:chOff x="3371" y="2124"/>
            <a:chExt cx="1840" cy="1207"/>
          </a:xfrm>
        </p:grpSpPr>
        <p:grpSp>
          <p:nvGrpSpPr>
            <p:cNvPr id="119871" name="Group 201"/>
            <p:cNvGrpSpPr>
              <a:grpSpLocks/>
            </p:cNvGrpSpPr>
            <p:nvPr/>
          </p:nvGrpSpPr>
          <p:grpSpPr bwMode="auto">
            <a:xfrm>
              <a:off x="4120" y="2796"/>
              <a:ext cx="1091" cy="535"/>
              <a:chOff x="4142" y="2802"/>
              <a:chExt cx="1091" cy="535"/>
            </a:xfrm>
          </p:grpSpPr>
          <p:sp>
            <p:nvSpPr>
              <p:cNvPr id="106561" name="Text Box 202"/>
              <p:cNvSpPr txBox="1">
                <a:spLocks noChangeArrowheads="1"/>
              </p:cNvSpPr>
              <p:nvPr/>
            </p:nvSpPr>
            <p:spPr bwMode="auto">
              <a:xfrm>
                <a:off x="4142" y="2956"/>
                <a:ext cx="109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lnSpc>
                    <a:spcPct val="80000"/>
                  </a:lnSpc>
                  <a:defRPr/>
                </a:pPr>
                <a:r>
                  <a:rPr lang="en-US" sz="1000" smtClean="0">
                    <a:latin typeface="Arial" charset="0"/>
                  </a:rPr>
                  <a:t>ssthresh= cwnd/2</a:t>
                </a:r>
              </a:p>
              <a:p>
                <a:pPr eaLnBrk="1" hangingPunct="1">
                  <a:lnSpc>
                    <a:spcPct val="80000"/>
                  </a:lnSpc>
                  <a:defRPr/>
                </a:pPr>
                <a:r>
                  <a:rPr lang="en-US" sz="1000" smtClean="0">
                    <a:latin typeface="Arial" charset="0"/>
                  </a:rPr>
                  <a:t>cwnd = ssthresh + 3</a:t>
                </a:r>
              </a:p>
              <a:p>
                <a:pPr eaLnBrk="1" hangingPunct="1">
                  <a:lnSpc>
                    <a:spcPct val="80000"/>
                  </a:lnSpc>
                  <a:defRPr/>
                </a:pPr>
                <a:r>
                  <a:rPr lang="en-US" sz="1000" i="1" smtClean="0">
                    <a:solidFill>
                      <a:srgbClr val="000099"/>
                    </a:solidFill>
                    <a:latin typeface="Arial" charset="0"/>
                  </a:rPr>
                  <a:t>retransmit missing segment</a:t>
                </a:r>
              </a:p>
              <a:p>
                <a:pPr eaLnBrk="1" hangingPunct="1">
                  <a:lnSpc>
                    <a:spcPct val="80000"/>
                  </a:lnSpc>
                  <a:defRPr/>
                </a:pPr>
                <a:endParaRPr lang="en-US" sz="1200" i="1" smtClean="0">
                  <a:latin typeface="Arial" charset="0"/>
                </a:endParaRPr>
              </a:p>
            </p:txBody>
          </p:sp>
          <p:sp>
            <p:nvSpPr>
              <p:cNvPr id="106562" name="Line 203"/>
              <p:cNvSpPr>
                <a:spLocks noChangeShapeType="1"/>
              </p:cNvSpPr>
              <p:nvPr/>
            </p:nvSpPr>
            <p:spPr bwMode="auto">
              <a:xfrm>
                <a:off x="4211" y="2950"/>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63" name="Text Box 204"/>
              <p:cNvSpPr txBox="1">
                <a:spLocks noChangeArrowheads="1"/>
              </p:cNvSpPr>
              <p:nvPr/>
            </p:nvSpPr>
            <p:spPr bwMode="auto">
              <a:xfrm>
                <a:off x="4154" y="2802"/>
                <a:ext cx="78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dupACKcount == 3</a:t>
                </a:r>
              </a:p>
            </p:txBody>
          </p:sp>
        </p:grpSp>
        <p:sp>
          <p:nvSpPr>
            <p:cNvPr id="119872" name="Freeform 227"/>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274675" name="Group 243"/>
          <p:cNvGrpSpPr>
            <a:grpSpLocks/>
          </p:cNvGrpSpPr>
          <p:nvPr/>
        </p:nvGrpSpPr>
        <p:grpSpPr bwMode="auto">
          <a:xfrm>
            <a:off x="5161139" y="3809588"/>
            <a:ext cx="1206500" cy="1668462"/>
            <a:chOff x="3267" y="2140"/>
            <a:chExt cx="760" cy="1051"/>
          </a:xfrm>
        </p:grpSpPr>
        <p:sp>
          <p:nvSpPr>
            <p:cNvPr id="119865" name="Freeform 228"/>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9866" name="Group 229"/>
            <p:cNvGrpSpPr>
              <a:grpSpLocks/>
            </p:cNvGrpSpPr>
            <p:nvPr/>
          </p:nvGrpSpPr>
          <p:grpSpPr bwMode="auto">
            <a:xfrm>
              <a:off x="3267" y="2649"/>
              <a:ext cx="741" cy="525"/>
              <a:chOff x="1059" y="3496"/>
              <a:chExt cx="741" cy="525"/>
            </a:xfrm>
          </p:grpSpPr>
          <p:sp>
            <p:nvSpPr>
              <p:cNvPr id="106555" name="Text Box 230"/>
              <p:cNvSpPr txBox="1">
                <a:spLocks noChangeArrowheads="1"/>
              </p:cNvSpPr>
              <p:nvPr/>
            </p:nvSpPr>
            <p:spPr bwMode="auto">
              <a:xfrm>
                <a:off x="1059" y="3640"/>
                <a:ext cx="741"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1" hangingPunct="1">
                  <a:lnSpc>
                    <a:spcPct val="80000"/>
                  </a:lnSpc>
                  <a:defRPr/>
                </a:pPr>
                <a:r>
                  <a:rPr lang="en-US" sz="1000" smtClean="0">
                    <a:latin typeface="Arial" charset="0"/>
                  </a:rPr>
                  <a:t>cwnd = ssthresh</a:t>
                </a:r>
              </a:p>
              <a:p>
                <a:pPr algn="r" eaLnBrk="1" hangingPunct="1">
                  <a:lnSpc>
                    <a:spcPct val="80000"/>
                  </a:lnSpc>
                  <a:defRPr/>
                </a:pPr>
                <a:r>
                  <a:rPr lang="en-US" sz="1000" smtClean="0">
                    <a:latin typeface="Arial" charset="0"/>
                  </a:rPr>
                  <a:t>dupACKcount = 0</a:t>
                </a:r>
              </a:p>
              <a:p>
                <a:pPr algn="r" eaLnBrk="1" hangingPunct="1">
                  <a:lnSpc>
                    <a:spcPct val="80000"/>
                  </a:lnSpc>
                  <a:defRPr/>
                </a:pPr>
                <a:endParaRPr lang="en-US" sz="1000" smtClean="0">
                  <a:latin typeface="Arial" charset="0"/>
                </a:endParaRPr>
              </a:p>
              <a:p>
                <a:pPr algn="r" eaLnBrk="1" hangingPunct="1">
                  <a:lnSpc>
                    <a:spcPct val="80000"/>
                  </a:lnSpc>
                  <a:defRPr/>
                </a:pPr>
                <a:endParaRPr lang="en-US" sz="1200" smtClean="0">
                  <a:latin typeface="Arial" charset="0"/>
                </a:endParaRPr>
              </a:p>
            </p:txBody>
          </p:sp>
          <p:grpSp>
            <p:nvGrpSpPr>
              <p:cNvPr id="119868" name="Group 231"/>
              <p:cNvGrpSpPr>
                <a:grpSpLocks/>
              </p:cNvGrpSpPr>
              <p:nvPr/>
            </p:nvGrpSpPr>
            <p:grpSpPr bwMode="auto">
              <a:xfrm>
                <a:off x="1190" y="3496"/>
                <a:ext cx="582" cy="154"/>
                <a:chOff x="1190" y="3496"/>
                <a:chExt cx="582" cy="154"/>
              </a:xfrm>
            </p:grpSpPr>
            <p:sp>
              <p:nvSpPr>
                <p:cNvPr id="106557" name="Line 232"/>
                <p:cNvSpPr>
                  <a:spLocks noChangeShapeType="1"/>
                </p:cNvSpPr>
                <p:nvPr/>
              </p:nvSpPr>
              <p:spPr bwMode="auto">
                <a:xfrm>
                  <a:off x="1190" y="3641"/>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58" name="Text Box 233"/>
                <p:cNvSpPr txBox="1">
                  <a:spLocks noChangeArrowheads="1"/>
                </p:cNvSpPr>
                <p:nvPr/>
              </p:nvSpPr>
              <p:spPr bwMode="auto">
                <a:xfrm>
                  <a:off x="1310" y="3496"/>
                  <a:ext cx="4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1" hangingPunct="1">
                    <a:defRPr/>
                  </a:pPr>
                  <a:r>
                    <a:rPr lang="en-US" sz="1000" smtClean="0">
                      <a:latin typeface="Arial" charset="0"/>
                    </a:rPr>
                    <a:t>New ACK</a:t>
                  </a:r>
                </a:p>
              </p:txBody>
            </p:sp>
          </p:grpSp>
        </p:grpSp>
      </p:grpSp>
      <p:grpSp>
        <p:nvGrpSpPr>
          <p:cNvPr id="274673" name="Group 241"/>
          <p:cNvGrpSpPr>
            <a:grpSpLocks/>
          </p:cNvGrpSpPr>
          <p:nvPr/>
        </p:nvGrpSpPr>
        <p:grpSpPr bwMode="auto">
          <a:xfrm>
            <a:off x="795514" y="1776000"/>
            <a:ext cx="4865687" cy="2659063"/>
            <a:chOff x="517" y="859"/>
            <a:chExt cx="3065" cy="1675"/>
          </a:xfrm>
        </p:grpSpPr>
        <p:grpSp>
          <p:nvGrpSpPr>
            <p:cNvPr id="119842" name="Group 161"/>
            <p:cNvGrpSpPr>
              <a:grpSpLocks/>
            </p:cNvGrpSpPr>
            <p:nvPr/>
          </p:nvGrpSpPr>
          <p:grpSpPr bwMode="auto">
            <a:xfrm>
              <a:off x="1329" y="1320"/>
              <a:ext cx="800" cy="754"/>
              <a:chOff x="996" y="1773"/>
              <a:chExt cx="800" cy="754"/>
            </a:xfrm>
          </p:grpSpPr>
          <p:sp>
            <p:nvSpPr>
              <p:cNvPr id="106551" name="Oval 162"/>
              <p:cNvSpPr>
                <a:spLocks noChangeArrowheads="1"/>
              </p:cNvSpPr>
              <p:nvPr/>
            </p:nvSpPr>
            <p:spPr bwMode="auto">
              <a:xfrm>
                <a:off x="996" y="1773"/>
                <a:ext cx="800" cy="7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6552" name="Text Box 163"/>
              <p:cNvSpPr txBox="1">
                <a:spLocks noChangeArrowheads="1"/>
              </p:cNvSpPr>
              <p:nvPr/>
            </p:nvSpPr>
            <p:spPr bwMode="auto">
              <a:xfrm>
                <a:off x="1179" y="1946"/>
                <a:ext cx="4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defRPr/>
                </a:pPr>
                <a:r>
                  <a:rPr lang="en-US" sz="1800" smtClean="0">
                    <a:latin typeface="Arial" charset="0"/>
                  </a:rPr>
                  <a:t>slow </a:t>
                </a:r>
              </a:p>
              <a:p>
                <a:pPr algn="ctr" eaLnBrk="1" hangingPunct="1">
                  <a:defRPr/>
                </a:pPr>
                <a:r>
                  <a:rPr lang="en-US" sz="1800" smtClean="0">
                    <a:latin typeface="Arial" charset="0"/>
                  </a:rPr>
                  <a:t>start</a:t>
                </a:r>
              </a:p>
            </p:txBody>
          </p:sp>
        </p:grpSp>
        <p:grpSp>
          <p:nvGrpSpPr>
            <p:cNvPr id="119843" name="Group 177"/>
            <p:cNvGrpSpPr>
              <a:grpSpLocks/>
            </p:cNvGrpSpPr>
            <p:nvPr/>
          </p:nvGrpSpPr>
          <p:grpSpPr bwMode="auto">
            <a:xfrm>
              <a:off x="530" y="2026"/>
              <a:ext cx="1118" cy="508"/>
              <a:chOff x="418" y="2713"/>
              <a:chExt cx="1118" cy="508"/>
            </a:xfrm>
          </p:grpSpPr>
          <p:sp>
            <p:nvSpPr>
              <p:cNvPr id="106548" name="Text Box 178"/>
              <p:cNvSpPr txBox="1">
                <a:spLocks noChangeArrowheads="1"/>
              </p:cNvSpPr>
              <p:nvPr/>
            </p:nvSpPr>
            <p:spPr bwMode="auto">
              <a:xfrm>
                <a:off x="777" y="2713"/>
                <a:ext cx="377"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timeout</a:t>
                </a:r>
              </a:p>
            </p:txBody>
          </p:sp>
          <p:sp>
            <p:nvSpPr>
              <p:cNvPr id="106549" name="Text Box 179"/>
              <p:cNvSpPr txBox="1">
                <a:spLocks noChangeArrowheads="1"/>
              </p:cNvSpPr>
              <p:nvPr/>
            </p:nvSpPr>
            <p:spPr bwMode="auto">
              <a:xfrm>
                <a:off x="418" y="2840"/>
                <a:ext cx="1118"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0000"/>
                  </a:lnSpc>
                  <a:defRPr/>
                </a:pPr>
                <a:r>
                  <a:rPr lang="en-US" sz="1000" smtClean="0">
                    <a:latin typeface="Arial" charset="0"/>
                  </a:rPr>
                  <a:t>ssthresh = cwnd/2 </a:t>
                </a:r>
              </a:p>
              <a:p>
                <a:pPr algn="ctr" eaLnBrk="1" hangingPunct="1">
                  <a:lnSpc>
                    <a:spcPct val="80000"/>
                  </a:lnSpc>
                  <a:defRPr/>
                </a:pPr>
                <a:r>
                  <a:rPr lang="en-US" sz="1000" smtClean="0">
                    <a:latin typeface="Arial" charset="0"/>
                  </a:rPr>
                  <a:t>cwnd = 1 MSS</a:t>
                </a:r>
              </a:p>
              <a:p>
                <a:pPr algn="ctr" eaLnBrk="1" hangingPunct="1">
                  <a:lnSpc>
                    <a:spcPct val="80000"/>
                  </a:lnSpc>
                  <a:defRPr/>
                </a:pPr>
                <a:r>
                  <a:rPr lang="en-US" sz="1000" smtClean="0">
                    <a:latin typeface="Arial" charset="0"/>
                  </a:rPr>
                  <a:t>dupACKcount = 0</a:t>
                </a:r>
              </a:p>
              <a:p>
                <a:pPr algn="ctr" eaLnBrk="1" hangingPunct="1">
                  <a:lnSpc>
                    <a:spcPct val="80000"/>
                  </a:lnSpc>
                  <a:defRPr/>
                </a:pPr>
                <a:r>
                  <a:rPr lang="en-US" sz="1000" i="1" smtClean="0">
                    <a:solidFill>
                      <a:srgbClr val="000099"/>
                    </a:solidFill>
                    <a:latin typeface="Arial" charset="0"/>
                  </a:rPr>
                  <a:t>retransmit missing segment</a:t>
                </a:r>
                <a:r>
                  <a:rPr lang="en-US" sz="1200" smtClean="0">
                    <a:latin typeface="Arial" charset="0"/>
                  </a:rPr>
                  <a:t> </a:t>
                </a:r>
              </a:p>
            </p:txBody>
          </p:sp>
          <p:sp>
            <p:nvSpPr>
              <p:cNvPr id="106550" name="Line 180"/>
              <p:cNvSpPr>
                <a:spLocks noChangeShapeType="1"/>
              </p:cNvSpPr>
              <p:nvPr/>
            </p:nvSpPr>
            <p:spPr bwMode="auto">
              <a:xfrm>
                <a:off x="709" y="2855"/>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9844" name="Group 186"/>
            <p:cNvGrpSpPr>
              <a:grpSpLocks/>
            </p:cNvGrpSpPr>
            <p:nvPr/>
          </p:nvGrpSpPr>
          <p:grpSpPr bwMode="auto">
            <a:xfrm>
              <a:off x="2173" y="960"/>
              <a:ext cx="1409" cy="527"/>
              <a:chOff x="2683" y="798"/>
              <a:chExt cx="1409" cy="527"/>
            </a:xfrm>
          </p:grpSpPr>
          <p:sp>
            <p:nvSpPr>
              <p:cNvPr id="106545" name="Text Box 187"/>
              <p:cNvSpPr txBox="1">
                <a:spLocks noChangeArrowheads="1"/>
              </p:cNvSpPr>
              <p:nvPr/>
            </p:nvSpPr>
            <p:spPr bwMode="auto">
              <a:xfrm>
                <a:off x="2683" y="917"/>
                <a:ext cx="1409"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lnSpc>
                    <a:spcPct val="90000"/>
                  </a:lnSpc>
                  <a:defRPr/>
                </a:pPr>
                <a:r>
                  <a:rPr lang="en-US" sz="1000" smtClean="0">
                    <a:latin typeface="Arial" charset="0"/>
                  </a:rPr>
                  <a:t>cwnd = cwnd+MSS</a:t>
                </a:r>
              </a:p>
              <a:p>
                <a:pPr eaLnBrk="1" hangingPunct="1">
                  <a:lnSpc>
                    <a:spcPct val="90000"/>
                  </a:lnSpc>
                  <a:defRPr/>
                </a:pPr>
                <a:r>
                  <a:rPr lang="en-US" sz="1000" smtClean="0">
                    <a:latin typeface="Arial" charset="0"/>
                  </a:rPr>
                  <a:t>dupACKcount = 0</a:t>
                </a:r>
              </a:p>
              <a:p>
                <a:pPr eaLnBrk="1" hangingPunct="1">
                  <a:lnSpc>
                    <a:spcPct val="90000"/>
                  </a:lnSpc>
                  <a:defRPr/>
                </a:pPr>
                <a:r>
                  <a:rPr lang="en-US" sz="1000" i="1" smtClean="0">
                    <a:solidFill>
                      <a:srgbClr val="000099"/>
                    </a:solidFill>
                    <a:latin typeface="Arial" charset="0"/>
                  </a:rPr>
                  <a:t>transmit new segment(s), as allowed</a:t>
                </a:r>
              </a:p>
              <a:p>
                <a:pPr eaLnBrk="1" hangingPunct="1">
                  <a:lnSpc>
                    <a:spcPct val="80000"/>
                  </a:lnSpc>
                  <a:defRPr/>
                </a:pPr>
                <a:endParaRPr lang="en-US" sz="1200" smtClean="0">
                  <a:latin typeface="Arial" charset="0"/>
                </a:endParaRPr>
              </a:p>
            </p:txBody>
          </p:sp>
          <p:sp>
            <p:nvSpPr>
              <p:cNvPr id="106546" name="Line 188"/>
              <p:cNvSpPr>
                <a:spLocks noChangeShapeType="1"/>
              </p:cNvSpPr>
              <p:nvPr/>
            </p:nvSpPr>
            <p:spPr bwMode="auto">
              <a:xfrm>
                <a:off x="2744" y="934"/>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47" name="Text Box 189"/>
              <p:cNvSpPr txBox="1">
                <a:spLocks noChangeArrowheads="1"/>
              </p:cNvSpPr>
              <p:nvPr/>
            </p:nvSpPr>
            <p:spPr bwMode="auto">
              <a:xfrm>
                <a:off x="2697" y="798"/>
                <a:ext cx="44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new ACK</a:t>
                </a:r>
              </a:p>
            </p:txBody>
          </p:sp>
        </p:grpSp>
        <p:sp>
          <p:nvSpPr>
            <p:cNvPr id="119845" name="Freeform 205"/>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9846" name="Freeform 206"/>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9847" name="Group 207"/>
            <p:cNvGrpSpPr>
              <a:grpSpLocks/>
            </p:cNvGrpSpPr>
            <p:nvPr/>
          </p:nvGrpSpPr>
          <p:grpSpPr bwMode="auto">
            <a:xfrm>
              <a:off x="1465" y="859"/>
              <a:ext cx="700" cy="367"/>
              <a:chOff x="4274" y="2922"/>
              <a:chExt cx="700" cy="367"/>
            </a:xfrm>
          </p:grpSpPr>
          <p:sp>
            <p:nvSpPr>
              <p:cNvPr id="106542" name="Text Box 208"/>
              <p:cNvSpPr txBox="1">
                <a:spLocks noChangeArrowheads="1"/>
              </p:cNvSpPr>
              <p:nvPr/>
            </p:nvSpPr>
            <p:spPr bwMode="auto">
              <a:xfrm>
                <a:off x="4274" y="3062"/>
                <a:ext cx="70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0000"/>
                  </a:lnSpc>
                  <a:defRPr/>
                </a:pPr>
                <a:r>
                  <a:rPr lang="en-US" sz="1000" smtClean="0">
                    <a:latin typeface="Arial" charset="0"/>
                  </a:rPr>
                  <a:t>dupACKcount++</a:t>
                </a:r>
              </a:p>
              <a:p>
                <a:pPr algn="ctr" eaLnBrk="1" hangingPunct="1">
                  <a:lnSpc>
                    <a:spcPct val="80000"/>
                  </a:lnSpc>
                  <a:defRPr/>
                </a:pPr>
                <a:endParaRPr lang="en-US" sz="1200" smtClean="0">
                  <a:latin typeface="Arial" charset="0"/>
                </a:endParaRPr>
              </a:p>
            </p:txBody>
          </p:sp>
          <p:sp>
            <p:nvSpPr>
              <p:cNvPr id="106543" name="Line 209"/>
              <p:cNvSpPr>
                <a:spLocks noChangeShapeType="1"/>
              </p:cNvSpPr>
              <p:nvPr/>
            </p:nvSpPr>
            <p:spPr bwMode="auto">
              <a:xfrm>
                <a:off x="4353" y="3071"/>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6544" name="Text Box 210"/>
              <p:cNvSpPr txBox="1">
                <a:spLocks noChangeArrowheads="1"/>
              </p:cNvSpPr>
              <p:nvPr/>
            </p:nvSpPr>
            <p:spPr bwMode="auto">
              <a:xfrm>
                <a:off x="4295" y="2922"/>
                <a:ext cx="62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Arial" charset="0"/>
                  </a:rPr>
                  <a:t>duplicate ACK</a:t>
                </a:r>
              </a:p>
            </p:txBody>
          </p:sp>
        </p:grpSp>
        <p:sp>
          <p:nvSpPr>
            <p:cNvPr id="119848" name="Freeform 211"/>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06537" name="Line 234"/>
            <p:cNvSpPr>
              <a:spLocks noChangeShapeType="1"/>
            </p:cNvSpPr>
            <p:nvPr/>
          </p:nvSpPr>
          <p:spPr bwMode="auto">
            <a:xfrm>
              <a:off x="536" y="1649"/>
              <a:ext cx="752" cy="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9850" name="Group 235"/>
            <p:cNvGrpSpPr>
              <a:grpSpLocks/>
            </p:cNvGrpSpPr>
            <p:nvPr/>
          </p:nvGrpSpPr>
          <p:grpSpPr bwMode="auto">
            <a:xfrm>
              <a:off x="517" y="1255"/>
              <a:ext cx="741" cy="416"/>
              <a:chOff x="539" y="936"/>
              <a:chExt cx="741" cy="416"/>
            </a:xfrm>
          </p:grpSpPr>
          <p:sp>
            <p:nvSpPr>
              <p:cNvPr id="106539" name="Text Box 236"/>
              <p:cNvSpPr txBox="1">
                <a:spLocks noChangeArrowheads="1"/>
              </p:cNvSpPr>
              <p:nvPr/>
            </p:nvSpPr>
            <p:spPr bwMode="auto">
              <a:xfrm>
                <a:off x="816" y="936"/>
                <a:ext cx="1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1" hangingPunct="1">
                  <a:defRPr/>
                </a:pPr>
                <a:r>
                  <a:rPr lang="en-US" sz="1000" smtClean="0">
                    <a:latin typeface="Symbol" charset="0"/>
                  </a:rPr>
                  <a:t>L</a:t>
                </a:r>
              </a:p>
            </p:txBody>
          </p:sp>
          <p:sp>
            <p:nvSpPr>
              <p:cNvPr id="106540" name="Text Box 237"/>
              <p:cNvSpPr txBox="1">
                <a:spLocks noChangeArrowheads="1"/>
              </p:cNvSpPr>
              <p:nvPr/>
            </p:nvSpPr>
            <p:spPr bwMode="auto">
              <a:xfrm>
                <a:off x="539" y="1063"/>
                <a:ext cx="741"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1" hangingPunct="1">
                  <a:lnSpc>
                    <a:spcPct val="80000"/>
                  </a:lnSpc>
                  <a:defRPr/>
                </a:pPr>
                <a:r>
                  <a:rPr lang="en-US" sz="1000" smtClean="0">
                    <a:latin typeface="Arial" charset="0"/>
                  </a:rPr>
                  <a:t>cwnd = 1 MSS</a:t>
                </a:r>
              </a:p>
              <a:p>
                <a:pPr algn="ctr" eaLnBrk="1" hangingPunct="1">
                  <a:lnSpc>
                    <a:spcPct val="80000"/>
                  </a:lnSpc>
                  <a:defRPr/>
                </a:pPr>
                <a:r>
                  <a:rPr lang="en-US" sz="1000" smtClean="0">
                    <a:latin typeface="Arial" charset="0"/>
                  </a:rPr>
                  <a:t>ssthresh = 64 KB</a:t>
                </a:r>
              </a:p>
              <a:p>
                <a:pPr algn="ctr" eaLnBrk="1" hangingPunct="1">
                  <a:lnSpc>
                    <a:spcPct val="80000"/>
                  </a:lnSpc>
                  <a:defRPr/>
                </a:pPr>
                <a:r>
                  <a:rPr lang="en-US" sz="1000" smtClean="0">
                    <a:latin typeface="Arial" charset="0"/>
                  </a:rPr>
                  <a:t>dupACKcount = 0</a:t>
                </a:r>
                <a:endParaRPr lang="en-US" sz="1200" smtClean="0">
                  <a:latin typeface="Arial" charset="0"/>
                </a:endParaRPr>
              </a:p>
            </p:txBody>
          </p:sp>
          <p:sp>
            <p:nvSpPr>
              <p:cNvPr id="106541" name="Line 238"/>
              <p:cNvSpPr>
                <a:spLocks noChangeShapeType="1"/>
              </p:cNvSpPr>
              <p:nvPr/>
            </p:nvSpPr>
            <p:spPr bwMode="auto">
              <a:xfrm>
                <a:off x="641" y="1078"/>
                <a:ext cx="5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grpSp>
        <p:nvGrpSpPr>
          <p:cNvPr id="274687" name="Group 255"/>
          <p:cNvGrpSpPr>
            <a:grpSpLocks/>
          </p:cNvGrpSpPr>
          <p:nvPr/>
        </p:nvGrpSpPr>
        <p:grpSpPr bwMode="auto">
          <a:xfrm>
            <a:off x="779639" y="3212688"/>
            <a:ext cx="3167062" cy="1312862"/>
            <a:chOff x="509" y="1766"/>
            <a:chExt cx="1995" cy="827"/>
          </a:xfrm>
        </p:grpSpPr>
        <p:pic>
          <p:nvPicPr>
            <p:cNvPr id="106527" name="Picture 252"/>
            <p:cNvPicPr>
              <a:picLocks noChangeAspect="1" noChangeArrowheads="1"/>
            </p:cNvPicPr>
            <p:nvPr/>
          </p:nvPicPr>
          <p:blipFill>
            <a:blip r:embed="rId2"/>
            <a:srcRect/>
            <a:stretch>
              <a:fillRect/>
            </a:stretch>
          </p:blipFill>
          <p:spPr bwMode="auto">
            <a:xfrm flipH="1">
              <a:off x="509" y="1992"/>
              <a:ext cx="26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6528" name="Picture 253"/>
            <p:cNvPicPr>
              <a:picLocks noChangeAspect="1" noChangeArrowheads="1"/>
            </p:cNvPicPr>
            <p:nvPr/>
          </p:nvPicPr>
          <p:blipFill>
            <a:blip r:embed="rId2"/>
            <a:srcRect/>
            <a:stretch>
              <a:fillRect/>
            </a:stretch>
          </p:blipFill>
          <p:spPr bwMode="auto">
            <a:xfrm flipH="1">
              <a:off x="2242" y="1766"/>
              <a:ext cx="26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6529" name="Picture 254"/>
            <p:cNvPicPr>
              <a:picLocks noChangeAspect="1" noChangeArrowheads="1"/>
            </p:cNvPicPr>
            <p:nvPr/>
          </p:nvPicPr>
          <p:blipFill>
            <a:blip r:embed="rId2"/>
            <a:srcRect/>
            <a:stretch>
              <a:fillRect/>
            </a:stretch>
          </p:blipFill>
          <p:spPr bwMode="auto">
            <a:xfrm flipH="1">
              <a:off x="2164" y="2348"/>
              <a:ext cx="262"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274729" name="Group 297"/>
          <p:cNvGrpSpPr>
            <a:grpSpLocks/>
          </p:cNvGrpSpPr>
          <p:nvPr/>
        </p:nvGrpSpPr>
        <p:grpSpPr bwMode="auto">
          <a:xfrm>
            <a:off x="3476801" y="1439450"/>
            <a:ext cx="4333875" cy="3243263"/>
            <a:chOff x="2205" y="641"/>
            <a:chExt cx="2730" cy="2043"/>
          </a:xfrm>
        </p:grpSpPr>
        <p:grpSp>
          <p:nvGrpSpPr>
            <p:cNvPr id="119824" name="Group 282"/>
            <p:cNvGrpSpPr>
              <a:grpSpLocks/>
            </p:cNvGrpSpPr>
            <p:nvPr/>
          </p:nvGrpSpPr>
          <p:grpSpPr bwMode="auto">
            <a:xfrm>
              <a:off x="3381" y="2381"/>
              <a:ext cx="583" cy="303"/>
              <a:chOff x="1166" y="3601"/>
              <a:chExt cx="583" cy="303"/>
            </a:xfrm>
          </p:grpSpPr>
          <p:grpSp>
            <p:nvGrpSpPr>
              <p:cNvPr id="119835" name="Group 283"/>
              <p:cNvGrpSpPr>
                <a:grpSpLocks/>
              </p:cNvGrpSpPr>
              <p:nvPr/>
            </p:nvGrpSpPr>
            <p:grpSpPr bwMode="auto">
              <a:xfrm>
                <a:off x="1166" y="3601"/>
                <a:ext cx="583" cy="303"/>
                <a:chOff x="990" y="4570"/>
                <a:chExt cx="597" cy="380"/>
              </a:xfrm>
            </p:grpSpPr>
            <p:pic>
              <p:nvPicPr>
                <p:cNvPr id="106525" name="Picture 284"/>
                <p:cNvPicPr>
                  <a:picLocks noChangeAspect="1" noChangeArrowheads="1"/>
                </p:cNvPicPr>
                <p:nvPr/>
              </p:nvPicPr>
              <p:blipFill>
                <a:blip r:embed="rId3"/>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6526" name="Rectangle 285"/>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6524" name="Text Box 286"/>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200" b="1" i="1" smtClean="0">
                    <a:solidFill>
                      <a:schemeClr val="accent2"/>
                    </a:solidFill>
                    <a:latin typeface="Comic Sans MS" charset="0"/>
                  </a:rPr>
                  <a:t>New</a:t>
                </a:r>
              </a:p>
              <a:p>
                <a:pPr algn="ctr">
                  <a:lnSpc>
                    <a:spcPct val="80000"/>
                  </a:lnSpc>
                  <a:defRPr/>
                </a:pPr>
                <a:r>
                  <a:rPr lang="en-US" sz="1200" b="1" i="1" smtClean="0">
                    <a:solidFill>
                      <a:schemeClr val="accent2"/>
                    </a:solidFill>
                    <a:latin typeface="Comic Sans MS" charset="0"/>
                  </a:rPr>
                  <a:t>ACK!</a:t>
                </a:r>
              </a:p>
            </p:txBody>
          </p:sp>
        </p:grpSp>
        <p:grpSp>
          <p:nvGrpSpPr>
            <p:cNvPr id="119825" name="Group 287"/>
            <p:cNvGrpSpPr>
              <a:grpSpLocks/>
            </p:cNvGrpSpPr>
            <p:nvPr/>
          </p:nvGrpSpPr>
          <p:grpSpPr bwMode="auto">
            <a:xfrm>
              <a:off x="2205" y="700"/>
              <a:ext cx="583" cy="303"/>
              <a:chOff x="1166" y="3601"/>
              <a:chExt cx="583" cy="303"/>
            </a:xfrm>
          </p:grpSpPr>
          <p:grpSp>
            <p:nvGrpSpPr>
              <p:cNvPr id="119831" name="Group 288"/>
              <p:cNvGrpSpPr>
                <a:grpSpLocks/>
              </p:cNvGrpSpPr>
              <p:nvPr/>
            </p:nvGrpSpPr>
            <p:grpSpPr bwMode="auto">
              <a:xfrm>
                <a:off x="1166" y="3601"/>
                <a:ext cx="583" cy="303"/>
                <a:chOff x="990" y="4570"/>
                <a:chExt cx="597" cy="380"/>
              </a:xfrm>
            </p:grpSpPr>
            <p:pic>
              <p:nvPicPr>
                <p:cNvPr id="106521" name="Picture 289"/>
                <p:cNvPicPr>
                  <a:picLocks noChangeAspect="1" noChangeArrowheads="1"/>
                </p:cNvPicPr>
                <p:nvPr/>
              </p:nvPicPr>
              <p:blipFill>
                <a:blip r:embed="rId3"/>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6522" name="Rectangle 290"/>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6520" name="Text Box 291"/>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200" b="1" i="1" smtClean="0">
                    <a:solidFill>
                      <a:schemeClr val="accent2"/>
                    </a:solidFill>
                    <a:latin typeface="Comic Sans MS" charset="0"/>
                  </a:rPr>
                  <a:t>New</a:t>
                </a:r>
              </a:p>
              <a:p>
                <a:pPr algn="ctr">
                  <a:lnSpc>
                    <a:spcPct val="80000"/>
                  </a:lnSpc>
                  <a:defRPr/>
                </a:pPr>
                <a:r>
                  <a:rPr lang="en-US" sz="1200" b="1" i="1" smtClean="0">
                    <a:solidFill>
                      <a:schemeClr val="accent2"/>
                    </a:solidFill>
                    <a:latin typeface="Comic Sans MS" charset="0"/>
                  </a:rPr>
                  <a:t>ACK!</a:t>
                </a:r>
              </a:p>
            </p:txBody>
          </p:sp>
        </p:grpSp>
        <p:grpSp>
          <p:nvGrpSpPr>
            <p:cNvPr id="119826" name="Group 292"/>
            <p:cNvGrpSpPr>
              <a:grpSpLocks/>
            </p:cNvGrpSpPr>
            <p:nvPr/>
          </p:nvGrpSpPr>
          <p:grpSpPr bwMode="auto">
            <a:xfrm>
              <a:off x="4352" y="641"/>
              <a:ext cx="583" cy="303"/>
              <a:chOff x="1166" y="3601"/>
              <a:chExt cx="583" cy="303"/>
            </a:xfrm>
          </p:grpSpPr>
          <p:grpSp>
            <p:nvGrpSpPr>
              <p:cNvPr id="119827" name="Group 293"/>
              <p:cNvGrpSpPr>
                <a:grpSpLocks/>
              </p:cNvGrpSpPr>
              <p:nvPr/>
            </p:nvGrpSpPr>
            <p:grpSpPr bwMode="auto">
              <a:xfrm>
                <a:off x="1166" y="3601"/>
                <a:ext cx="583" cy="303"/>
                <a:chOff x="990" y="4570"/>
                <a:chExt cx="597" cy="380"/>
              </a:xfrm>
            </p:grpSpPr>
            <p:pic>
              <p:nvPicPr>
                <p:cNvPr id="106517" name="Picture 294"/>
                <p:cNvPicPr>
                  <a:picLocks noChangeAspect="1" noChangeArrowheads="1"/>
                </p:cNvPicPr>
                <p:nvPr/>
              </p:nvPicPr>
              <p:blipFill>
                <a:blip r:embed="rId3"/>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6518" name="Rectangle 295"/>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06516" name="Text Box 296"/>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200" b="1" i="1" smtClean="0">
                    <a:solidFill>
                      <a:schemeClr val="accent2"/>
                    </a:solidFill>
                    <a:latin typeface="Comic Sans MS" charset="0"/>
                  </a:rPr>
                  <a:t>New</a:t>
                </a:r>
              </a:p>
              <a:p>
                <a:pPr algn="ctr">
                  <a:lnSpc>
                    <a:spcPct val="80000"/>
                  </a:lnSpc>
                  <a:defRPr/>
                </a:pPr>
                <a:r>
                  <a:rPr lang="en-US" sz="1200" b="1" i="1" smtClean="0">
                    <a:solidFill>
                      <a:schemeClr val="accent2"/>
                    </a:solidFill>
                    <a:latin typeface="Comic Sans MS" charset="0"/>
                  </a:rPr>
                  <a:t>ACK!</a:t>
                </a:r>
              </a:p>
            </p:txBody>
          </p:sp>
        </p:grpSp>
      </p:grpSp>
    </p:spTree>
    <p:extLst>
      <p:ext uri="{BB962C8B-B14F-4D97-AF65-F5344CB8AC3E}">
        <p14:creationId xmlns:p14="http://schemas.microsoft.com/office/powerpoint/2010/main" val="4219130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4673"/>
                                        </p:tgtEl>
                                        <p:attrNameLst>
                                          <p:attrName>style.visibility</p:attrName>
                                        </p:attrNameLst>
                                      </p:cBhvr>
                                      <p:to>
                                        <p:strVal val="visible"/>
                                      </p:to>
                                    </p:set>
                                    <p:animEffect transition="in" filter="dissolve">
                                      <p:cBhvr>
                                        <p:cTn id="7" dur="500"/>
                                        <p:tgtEl>
                                          <p:spTgt spid="274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4671"/>
                                        </p:tgtEl>
                                        <p:attrNameLst>
                                          <p:attrName>style.visibility</p:attrName>
                                        </p:attrNameLst>
                                      </p:cBhvr>
                                      <p:to>
                                        <p:strVal val="visible"/>
                                      </p:to>
                                    </p:set>
                                    <p:animEffect transition="in" filter="wipe(left)">
                                      <p:cBhvr>
                                        <p:cTn id="12" dur="500"/>
                                        <p:tgtEl>
                                          <p:spTgt spid="2746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74674"/>
                                        </p:tgtEl>
                                        <p:attrNameLst>
                                          <p:attrName>style.visibility</p:attrName>
                                        </p:attrNameLst>
                                      </p:cBhvr>
                                      <p:to>
                                        <p:strVal val="visible"/>
                                      </p:to>
                                    </p:set>
                                    <p:animEffect transition="in" filter="dissolve">
                                      <p:cBhvr>
                                        <p:cTn id="17" dur="500"/>
                                        <p:tgtEl>
                                          <p:spTgt spid="2746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274672"/>
                                        </p:tgtEl>
                                        <p:attrNameLst>
                                          <p:attrName>style.visibility</p:attrName>
                                        </p:attrNameLst>
                                      </p:cBhvr>
                                      <p:to>
                                        <p:strVal val="visible"/>
                                      </p:to>
                                    </p:set>
                                    <p:animEffect transition="in" filter="wipe(right)">
                                      <p:cBhvr>
                                        <p:cTn id="22" dur="500"/>
                                        <p:tgtEl>
                                          <p:spTgt spid="2746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74676"/>
                                        </p:tgtEl>
                                        <p:attrNameLst>
                                          <p:attrName>style.visibility</p:attrName>
                                        </p:attrNameLst>
                                      </p:cBhvr>
                                      <p:to>
                                        <p:strVal val="visible"/>
                                      </p:to>
                                    </p:set>
                                    <p:animEffect transition="in" filter="wipe(up)">
                                      <p:cBhvr>
                                        <p:cTn id="27" dur="500"/>
                                        <p:tgtEl>
                                          <p:spTgt spid="2746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7467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74675"/>
                                        </p:tgtEl>
                                        <p:attrNameLst>
                                          <p:attrName>style.visibility</p:attrName>
                                        </p:attrNameLst>
                                      </p:cBhvr>
                                      <p:to>
                                        <p:strVal val="visible"/>
                                      </p:to>
                                    </p:set>
                                    <p:animEffect transition="in" filter="wipe(left)">
                                      <p:cBhvr>
                                        <p:cTn id="36" dur="500"/>
                                        <p:tgtEl>
                                          <p:spTgt spid="2746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274678"/>
                                        </p:tgtEl>
                                        <p:attrNameLst>
                                          <p:attrName>style.visibility</p:attrName>
                                        </p:attrNameLst>
                                      </p:cBhvr>
                                      <p:to>
                                        <p:strVal val="visible"/>
                                      </p:to>
                                    </p:set>
                                    <p:animEffect transition="in" filter="dissolve">
                                      <p:cBhvr>
                                        <p:cTn id="41" dur="500"/>
                                        <p:tgtEl>
                                          <p:spTgt spid="2746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7468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274729"/>
                                        </p:tgtEl>
                                        <p:attrNameLst>
                                          <p:attrName>style.visibility</p:attrName>
                                        </p:attrNameLst>
                                      </p:cBhvr>
                                      <p:to>
                                        <p:strVal val="visible"/>
                                      </p:to>
                                    </p:set>
                                    <p:animEffect transition="in" filter="dissolve">
                                      <p:cBhvr>
                                        <p:cTn id="50" dur="500"/>
                                        <p:tgtEl>
                                          <p:spTgt spid="274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lIns="90000" tIns="46800" rIns="90000" bIns="46800" anchor="b"/>
          <a:lstStyle/>
          <a:p>
            <a:pPr algn="r" defTabSz="457200" rtl="1" eaLnBrk="1"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he-IL" altLang="en-US" sz="2400" dirty="0" smtClean="0"/>
              <a:t>סגירת החלון עקב פקיעת ה </a:t>
            </a:r>
            <a:r>
              <a:rPr lang="en-US" altLang="en-US" sz="2400" dirty="0" smtClean="0"/>
              <a:t>RETRANSMISSION</a:t>
            </a:r>
            <a:r>
              <a:rPr lang="he-IL" altLang="en-US" sz="2400" dirty="0" smtClean="0"/>
              <a:t> טיימר</a:t>
            </a:r>
            <a:endParaRPr lang="en-GB" altLang="en-US" sz="2400" dirty="0" smtClean="0"/>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l="51775" t="23187" r="2382" b="10892"/>
          <a:stretch>
            <a:fillRect/>
          </a:stretch>
        </p:blipFill>
        <p:spPr bwMode="auto">
          <a:xfrm>
            <a:off x="1494532" y="2730078"/>
            <a:ext cx="6408738" cy="3455988"/>
          </a:xfrm>
          <a:prstGeom prst="rect">
            <a:avLst/>
          </a:pr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pic>
      <p:grpSp>
        <p:nvGrpSpPr>
          <p:cNvPr id="2" name="Group 4"/>
          <p:cNvGrpSpPr>
            <a:grpSpLocks/>
          </p:cNvGrpSpPr>
          <p:nvPr/>
        </p:nvGrpSpPr>
        <p:grpSpPr bwMode="auto">
          <a:xfrm>
            <a:off x="321370" y="2082378"/>
            <a:ext cx="2000250" cy="1585913"/>
            <a:chOff x="9" y="890"/>
            <a:chExt cx="1260" cy="999"/>
          </a:xfrm>
        </p:grpSpPr>
        <p:sp>
          <p:nvSpPr>
            <p:cNvPr id="49174" name="Line 5"/>
            <p:cNvSpPr>
              <a:spLocks noChangeShapeType="1"/>
            </p:cNvSpPr>
            <p:nvPr/>
          </p:nvSpPr>
          <p:spPr bwMode="auto">
            <a:xfrm flipH="1" flipV="1">
              <a:off x="1011" y="1032"/>
              <a:ext cx="260" cy="859"/>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9175" name="Text Box 6"/>
            <p:cNvSpPr txBox="1">
              <a:spLocks noChangeArrowheads="1"/>
            </p:cNvSpPr>
            <p:nvPr/>
          </p:nvSpPr>
          <p:spPr bwMode="auto">
            <a:xfrm>
              <a:off x="9" y="890"/>
              <a:ext cx="10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Slow start threshold</a:t>
              </a:r>
            </a:p>
          </p:txBody>
        </p:sp>
      </p:grpSp>
      <p:grpSp>
        <p:nvGrpSpPr>
          <p:cNvPr id="3" name="Group 7"/>
          <p:cNvGrpSpPr>
            <a:grpSpLocks/>
          </p:cNvGrpSpPr>
          <p:nvPr/>
        </p:nvGrpSpPr>
        <p:grpSpPr bwMode="auto">
          <a:xfrm>
            <a:off x="3161407" y="1701378"/>
            <a:ext cx="1787525" cy="1376363"/>
            <a:chOff x="1798" y="650"/>
            <a:chExt cx="1126" cy="867"/>
          </a:xfrm>
        </p:grpSpPr>
        <p:sp>
          <p:nvSpPr>
            <p:cNvPr id="49172" name="Line 8"/>
            <p:cNvSpPr>
              <a:spLocks noChangeShapeType="1"/>
            </p:cNvSpPr>
            <p:nvPr/>
          </p:nvSpPr>
          <p:spPr bwMode="auto">
            <a:xfrm flipH="1" flipV="1">
              <a:off x="2385" y="936"/>
              <a:ext cx="18" cy="58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9173" name="Text Box 9"/>
            <p:cNvSpPr txBox="1">
              <a:spLocks noChangeArrowheads="1"/>
            </p:cNvSpPr>
            <p:nvPr/>
          </p:nvSpPr>
          <p:spPr bwMode="auto">
            <a:xfrm>
              <a:off x="1798" y="650"/>
              <a:ext cx="112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Congestion detected</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through timeout</a:t>
              </a:r>
            </a:p>
          </p:txBody>
        </p:sp>
      </p:grpSp>
      <p:grpSp>
        <p:nvGrpSpPr>
          <p:cNvPr id="4" name="Group 10"/>
          <p:cNvGrpSpPr>
            <a:grpSpLocks/>
          </p:cNvGrpSpPr>
          <p:nvPr/>
        </p:nvGrpSpPr>
        <p:grpSpPr bwMode="auto">
          <a:xfrm>
            <a:off x="316607" y="6114628"/>
            <a:ext cx="1266825" cy="519113"/>
            <a:chOff x="6" y="3430"/>
            <a:chExt cx="798" cy="327"/>
          </a:xfrm>
        </p:grpSpPr>
        <p:sp>
          <p:nvSpPr>
            <p:cNvPr id="49170" name="Line 11"/>
            <p:cNvSpPr>
              <a:spLocks noChangeShapeType="1"/>
            </p:cNvSpPr>
            <p:nvPr/>
          </p:nvSpPr>
          <p:spPr bwMode="auto">
            <a:xfrm flipH="1">
              <a:off x="544" y="3436"/>
              <a:ext cx="262" cy="89"/>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9171" name="Text Box 12"/>
            <p:cNvSpPr txBox="1">
              <a:spLocks noChangeArrowheads="1"/>
            </p:cNvSpPr>
            <p:nvPr/>
          </p:nvSpPr>
          <p:spPr bwMode="auto">
            <a:xfrm>
              <a:off x="6" y="3430"/>
              <a:ext cx="59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Slow start</a:t>
              </a:r>
            </a:p>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begins</a:t>
              </a:r>
            </a:p>
          </p:txBody>
        </p:sp>
      </p:grpSp>
      <p:sp>
        <p:nvSpPr>
          <p:cNvPr id="402445" name="Line 13"/>
          <p:cNvSpPr>
            <a:spLocks noChangeShapeType="1"/>
          </p:cNvSpPr>
          <p:nvPr/>
        </p:nvSpPr>
        <p:spPr bwMode="auto">
          <a:xfrm flipH="1">
            <a:off x="1189732" y="6114628"/>
            <a:ext cx="3046413" cy="22701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nvGrpSpPr>
          <p:cNvPr id="5" name="Group 14"/>
          <p:cNvGrpSpPr>
            <a:grpSpLocks/>
          </p:cNvGrpSpPr>
          <p:nvPr/>
        </p:nvGrpSpPr>
        <p:grpSpPr bwMode="auto">
          <a:xfrm>
            <a:off x="4860032" y="1772816"/>
            <a:ext cx="2549525" cy="3114675"/>
            <a:chOff x="2868" y="695"/>
            <a:chExt cx="1606" cy="1962"/>
          </a:xfrm>
        </p:grpSpPr>
        <p:sp>
          <p:nvSpPr>
            <p:cNvPr id="49168" name="Text Box 15"/>
            <p:cNvSpPr txBox="1">
              <a:spLocks noChangeArrowheads="1"/>
            </p:cNvSpPr>
            <p:nvPr/>
          </p:nvSpPr>
          <p:spPr bwMode="auto">
            <a:xfrm>
              <a:off x="3386" y="695"/>
              <a:ext cx="1089"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Slow start threshold</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set to half the</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flight size at timeout</a:t>
              </a:r>
            </a:p>
          </p:txBody>
        </p:sp>
        <p:sp>
          <p:nvSpPr>
            <p:cNvPr id="49169" name="Line 16"/>
            <p:cNvSpPr>
              <a:spLocks noChangeShapeType="1"/>
            </p:cNvSpPr>
            <p:nvPr/>
          </p:nvSpPr>
          <p:spPr bwMode="auto">
            <a:xfrm flipV="1">
              <a:off x="2868" y="1119"/>
              <a:ext cx="1131" cy="1540"/>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402449" name="Line 17"/>
          <p:cNvSpPr>
            <a:spLocks noChangeShapeType="1"/>
          </p:cNvSpPr>
          <p:nvPr/>
        </p:nvSpPr>
        <p:spPr bwMode="auto">
          <a:xfrm flipH="1" flipV="1">
            <a:off x="6703120" y="2437978"/>
            <a:ext cx="187325" cy="3081338"/>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02450" name="Line 18"/>
          <p:cNvSpPr>
            <a:spLocks noChangeShapeType="1"/>
          </p:cNvSpPr>
          <p:nvPr/>
        </p:nvSpPr>
        <p:spPr bwMode="auto">
          <a:xfrm flipH="1">
            <a:off x="905570" y="6100341"/>
            <a:ext cx="5486400" cy="365125"/>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nvGrpSpPr>
          <p:cNvPr id="6" name="Group 19"/>
          <p:cNvGrpSpPr>
            <a:grpSpLocks/>
          </p:cNvGrpSpPr>
          <p:nvPr/>
        </p:nvGrpSpPr>
        <p:grpSpPr bwMode="auto">
          <a:xfrm>
            <a:off x="5402957" y="4436641"/>
            <a:ext cx="3052763" cy="2128837"/>
            <a:chOff x="3210" y="2373"/>
            <a:chExt cx="1923" cy="1341"/>
          </a:xfrm>
        </p:grpSpPr>
        <p:sp>
          <p:nvSpPr>
            <p:cNvPr id="49166" name="Text Box 20"/>
            <p:cNvSpPr txBox="1">
              <a:spLocks noChangeArrowheads="1"/>
            </p:cNvSpPr>
            <p:nvPr/>
          </p:nvSpPr>
          <p:spPr bwMode="auto">
            <a:xfrm>
              <a:off x="3210" y="3521"/>
              <a:ext cx="192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Congestion detected through timeout</a:t>
              </a:r>
            </a:p>
          </p:txBody>
        </p:sp>
        <p:sp>
          <p:nvSpPr>
            <p:cNvPr id="49167" name="Line 21"/>
            <p:cNvSpPr>
              <a:spLocks noChangeShapeType="1"/>
            </p:cNvSpPr>
            <p:nvPr/>
          </p:nvSpPr>
          <p:spPr bwMode="auto">
            <a:xfrm>
              <a:off x="3777" y="2373"/>
              <a:ext cx="328" cy="119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49164" name="Text Box 22"/>
          <p:cNvSpPr txBox="1">
            <a:spLocks noChangeArrowheads="1"/>
          </p:cNvSpPr>
          <p:nvPr/>
        </p:nvSpPr>
        <p:spPr bwMode="auto">
          <a:xfrm>
            <a:off x="4163120" y="6259091"/>
            <a:ext cx="5127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Time</a:t>
            </a:r>
          </a:p>
        </p:txBody>
      </p:sp>
      <p:sp>
        <p:nvSpPr>
          <p:cNvPr id="49165" name="Text Box 23"/>
          <p:cNvSpPr txBox="1">
            <a:spLocks noChangeArrowheads="1"/>
          </p:cNvSpPr>
          <p:nvPr/>
        </p:nvSpPr>
        <p:spPr bwMode="auto">
          <a:xfrm>
            <a:off x="608707" y="4084216"/>
            <a:ext cx="9366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Congestion</a:t>
            </a:r>
          </a:p>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Window</a:t>
            </a:r>
          </a:p>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Size</a:t>
            </a:r>
          </a:p>
          <a:p>
            <a:pPr algn="l" rtl="0" eaLnBrk="1" hangingPunct="1">
              <a:spcBef>
                <a:spcPct val="0"/>
              </a:spcBef>
              <a:spcAft>
                <a:spcPct val="0"/>
              </a:spcAft>
              <a:buClr>
                <a:srgbClr val="000000"/>
              </a:buClr>
              <a:buFont typeface="Arial" panose="020B0604020202020204" pitchFamily="34" charset="0"/>
              <a:buNone/>
            </a:pPr>
            <a:endParaRPr lang="en-GB" altLang="en-US" sz="1200">
              <a:solidFill>
                <a:srgbClr val="000000"/>
              </a:solidFill>
            </a:endParaRPr>
          </a:p>
        </p:txBody>
      </p:sp>
    </p:spTree>
    <p:extLst>
      <p:ext uri="{BB962C8B-B14F-4D97-AF65-F5344CB8AC3E}">
        <p14:creationId xmlns:p14="http://schemas.microsoft.com/office/powerpoint/2010/main" val="106842547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2445"/>
                                        </p:tgtEl>
                                        <p:attrNameLst>
                                          <p:attrName>style.visibility</p:attrName>
                                        </p:attrNameLst>
                                      </p:cBhvr>
                                      <p:to>
                                        <p:strVal val="visible"/>
                                      </p:to>
                                    </p:set>
                                    <p:animEffect transition="in" filter="blinds(horizontal)">
                                      <p:cBhvr>
                                        <p:cTn id="22" dur="500"/>
                                        <p:tgtEl>
                                          <p:spTgt spid="402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2450"/>
                                        </p:tgtEl>
                                        <p:attrNameLst>
                                          <p:attrName>style.visibility</p:attrName>
                                        </p:attrNameLst>
                                      </p:cBhvr>
                                      <p:to>
                                        <p:strVal val="visible"/>
                                      </p:to>
                                    </p:set>
                                    <p:animEffect transition="in" filter="blinds(horizontal)">
                                      <p:cBhvr>
                                        <p:cTn id="37" dur="500"/>
                                        <p:tgtEl>
                                          <p:spTgt spid="4024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02449"/>
                                        </p:tgtEl>
                                        <p:attrNameLst>
                                          <p:attrName>style.visibility</p:attrName>
                                        </p:attrNameLst>
                                      </p:cBhvr>
                                      <p:to>
                                        <p:strVal val="visible"/>
                                      </p:to>
                                    </p:set>
                                    <p:animEffect transition="in" filter="blinds(horizontal)">
                                      <p:cBhvr>
                                        <p:cTn id="42" dur="500"/>
                                        <p:tgtEl>
                                          <p:spTgt spid="402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5" grpId="0" animBg="1"/>
      <p:bldP spid="402449" grpId="0" animBg="1"/>
      <p:bldP spid="40245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algn="ctr" eaLnBrk="1" hangingPunct="1"/>
            <a:r>
              <a:rPr lang="en-US" altLang="en-US" sz="2400" dirty="0" smtClean="0"/>
              <a:t>Fast Retransmit and Fast Recovery Algorithms</a:t>
            </a:r>
          </a:p>
        </p:txBody>
      </p:sp>
      <p:sp>
        <p:nvSpPr>
          <p:cNvPr id="326659" name="Rectangle 3"/>
          <p:cNvSpPr>
            <a:spLocks noGrp="1" noChangeArrowheads="1"/>
          </p:cNvSpPr>
          <p:nvPr>
            <p:ph type="body" idx="1"/>
          </p:nvPr>
        </p:nvSpPr>
        <p:spPr/>
        <p:txBody>
          <a:bodyPr>
            <a:normAutofit/>
          </a:bodyPr>
          <a:lstStyle/>
          <a:p>
            <a:pPr marL="342900" lvl="1" indent="-342900" algn="r" rtl="1">
              <a:buFont typeface="Wingdings" panose="05000000000000000000" pitchFamily="2" charset="2"/>
              <a:buChar char="q"/>
            </a:pPr>
            <a:r>
              <a:rPr lang="he-IL" altLang="en-US" dirty="0" smtClean="0"/>
              <a:t>במקרה של </a:t>
            </a:r>
            <a:r>
              <a:rPr lang="en-US" altLang="en-US" dirty="0" smtClean="0"/>
              <a:t>SEGMENT LOSS</a:t>
            </a:r>
            <a:r>
              <a:rPr lang="he-IL" altLang="en-US" dirty="0" smtClean="0"/>
              <a:t> ה </a:t>
            </a:r>
            <a:r>
              <a:rPr lang="en-US" altLang="en-US" dirty="0" smtClean="0"/>
              <a:t>CWND</a:t>
            </a:r>
            <a:r>
              <a:rPr lang="he-IL" altLang="en-US" dirty="0" smtClean="0"/>
              <a:t> לא יקודם בשני ה </a:t>
            </a:r>
            <a:r>
              <a:rPr lang="en-US" altLang="en-US" dirty="0" smtClean="0"/>
              <a:t>DUPLICATE ACK</a:t>
            </a:r>
            <a:r>
              <a:rPr lang="he-IL" altLang="en-US" dirty="0" smtClean="0"/>
              <a:t> הראשונים</a:t>
            </a:r>
          </a:p>
          <a:p>
            <a:pPr marL="342900" lvl="1" indent="-342900" algn="r" rtl="1">
              <a:buFont typeface="Wingdings" panose="05000000000000000000" pitchFamily="2" charset="2"/>
              <a:buChar char="q"/>
            </a:pPr>
            <a:r>
              <a:rPr lang="he-IL" altLang="en-US" dirty="0" smtClean="0"/>
              <a:t>כאשר מתקבל ה </a:t>
            </a:r>
            <a:r>
              <a:rPr lang="en-US" altLang="en-US" dirty="0" smtClean="0"/>
              <a:t>DUPLICATE ACK</a:t>
            </a:r>
            <a:r>
              <a:rPr lang="he-IL" altLang="en-US" dirty="0" smtClean="0"/>
              <a:t> השלישי יתבצעו הפעולות הבאות:</a:t>
            </a:r>
          </a:p>
          <a:p>
            <a:pPr marL="342900" lvl="3" indent="-342900" algn="r" rtl="1">
              <a:buFont typeface="Wingdings" panose="05000000000000000000" pitchFamily="2" charset="2"/>
              <a:buChar char="q"/>
            </a:pPr>
            <a:r>
              <a:rPr lang="he-IL" altLang="en-US" dirty="0" smtClean="0"/>
              <a:t>ה </a:t>
            </a:r>
            <a:r>
              <a:rPr lang="en-US" altLang="en-US" dirty="0" smtClean="0"/>
              <a:t>SSTRH</a:t>
            </a:r>
            <a:r>
              <a:rPr lang="he-IL" altLang="en-US" dirty="0" smtClean="0"/>
              <a:t> יקבל ערך </a:t>
            </a:r>
            <a:r>
              <a:rPr lang="he-IL" altLang="en-US" dirty="0" err="1" smtClean="0"/>
              <a:t>השוה</a:t>
            </a:r>
            <a:r>
              <a:rPr lang="he-IL" altLang="en-US" dirty="0" smtClean="0"/>
              <a:t> למינימום בין חצי ה-</a:t>
            </a:r>
            <a:r>
              <a:rPr lang="en-US" altLang="en-US" dirty="0" smtClean="0"/>
              <a:t>CWND</a:t>
            </a:r>
            <a:r>
              <a:rPr lang="he-IL" altLang="en-US" dirty="0" smtClean="0"/>
              <a:t> ו </a:t>
            </a:r>
            <a:r>
              <a:rPr lang="en-US" altLang="en-US" dirty="0" smtClean="0"/>
              <a:t>RWND</a:t>
            </a:r>
            <a:r>
              <a:rPr lang="he-IL" altLang="en-US" dirty="0" smtClean="0"/>
              <a:t> (אבל לא פחות מ </a:t>
            </a:r>
            <a:r>
              <a:rPr lang="en-US" altLang="en-US" dirty="0" smtClean="0"/>
              <a:t>2xSMSS</a:t>
            </a:r>
            <a:r>
              <a:rPr lang="he-IL" altLang="en-US" dirty="0" smtClean="0"/>
              <a:t> )</a:t>
            </a:r>
          </a:p>
          <a:p>
            <a:pPr marL="342900" lvl="3" indent="-342900" algn="r" rtl="1">
              <a:buFont typeface="Wingdings" panose="05000000000000000000" pitchFamily="2" charset="2"/>
              <a:buChar char="q"/>
            </a:pPr>
            <a:r>
              <a:rPr lang="en-US" altLang="en-US" dirty="0" smtClean="0"/>
              <a:t>CWND</a:t>
            </a:r>
            <a:r>
              <a:rPr lang="he-IL" altLang="en-US" dirty="0" smtClean="0"/>
              <a:t> יקבל את הערך החדש של </a:t>
            </a:r>
            <a:r>
              <a:rPr lang="en-US" altLang="en-US" dirty="0" smtClean="0"/>
              <a:t>SSTRH</a:t>
            </a:r>
            <a:r>
              <a:rPr lang="he-IL" altLang="en-US" dirty="0" smtClean="0"/>
              <a:t> ועוד </a:t>
            </a:r>
            <a:r>
              <a:rPr lang="en-US" altLang="en-US" dirty="0" smtClean="0"/>
              <a:t>3xSMSS</a:t>
            </a:r>
            <a:r>
              <a:rPr lang="he-IL" altLang="en-US" dirty="0" smtClean="0"/>
              <a:t> (שכן נשלחו עוד שלושה </a:t>
            </a:r>
            <a:r>
              <a:rPr lang="en-US" altLang="en-US" dirty="0" smtClean="0"/>
              <a:t>SEGMENTS</a:t>
            </a:r>
            <a:r>
              <a:rPr lang="he-IL" altLang="en-US" dirty="0" smtClean="0"/>
              <a:t> שהגיעו ליעדם)</a:t>
            </a:r>
          </a:p>
          <a:p>
            <a:pPr marL="342900" lvl="3" indent="-342900" algn="r" rtl="1">
              <a:buFont typeface="Wingdings" panose="05000000000000000000" pitchFamily="2" charset="2"/>
              <a:buChar char="q"/>
            </a:pPr>
            <a:r>
              <a:rPr lang="he-IL" altLang="en-US" dirty="0" smtClean="0"/>
              <a:t>כל </a:t>
            </a:r>
            <a:r>
              <a:rPr lang="en-US" altLang="en-US" dirty="0" smtClean="0"/>
              <a:t>ACK</a:t>
            </a:r>
            <a:r>
              <a:rPr lang="he-IL" altLang="en-US" dirty="0" smtClean="0"/>
              <a:t> שמגיע מגדילים את </a:t>
            </a:r>
            <a:r>
              <a:rPr lang="en-US" altLang="en-US" dirty="0" smtClean="0"/>
              <a:t>CWND</a:t>
            </a:r>
            <a:r>
              <a:rPr lang="he-IL" altLang="en-US" dirty="0" smtClean="0"/>
              <a:t> ב </a:t>
            </a:r>
            <a:r>
              <a:rPr lang="en-US" altLang="en-US" dirty="0" smtClean="0"/>
              <a:t>SMSS</a:t>
            </a:r>
            <a:endParaRPr lang="he-IL" altLang="en-US" dirty="0" smtClean="0"/>
          </a:p>
          <a:p>
            <a:pPr marL="342900" lvl="3" indent="-342900" algn="r" rtl="1">
              <a:buFont typeface="Wingdings" panose="05000000000000000000" pitchFamily="2" charset="2"/>
              <a:buChar char="q"/>
            </a:pPr>
            <a:r>
              <a:rPr lang="he-IL" altLang="en-US" dirty="0" smtClean="0"/>
              <a:t>כאשר חוזר ה </a:t>
            </a:r>
            <a:r>
              <a:rPr lang="en-US" altLang="en-US" dirty="0" smtClean="0"/>
              <a:t>ACK</a:t>
            </a:r>
            <a:r>
              <a:rPr lang="he-IL" altLang="en-US" dirty="0" smtClean="0"/>
              <a:t> עבור ה </a:t>
            </a:r>
            <a:r>
              <a:rPr lang="en-US" altLang="en-US" dirty="0" smtClean="0"/>
              <a:t>SEGMENT</a:t>
            </a:r>
            <a:r>
              <a:rPr lang="he-IL" altLang="en-US" dirty="0" smtClean="0"/>
              <a:t> ששודר מחדש </a:t>
            </a:r>
            <a:r>
              <a:rPr lang="en-US" altLang="en-US" dirty="0" smtClean="0"/>
              <a:t>CWND</a:t>
            </a:r>
            <a:r>
              <a:rPr lang="he-IL" altLang="en-US" dirty="0" smtClean="0"/>
              <a:t> יקבל את הערך של </a:t>
            </a:r>
            <a:r>
              <a:rPr lang="en-US" altLang="en-US" dirty="0" smtClean="0"/>
              <a:t>SSTRH</a:t>
            </a:r>
            <a:endParaRPr lang="he-IL" altLang="en-US" dirty="0" smtClean="0"/>
          </a:p>
          <a:p>
            <a:pPr marL="342900" lvl="3" indent="-342900" algn="r" rtl="1">
              <a:buFont typeface="Wingdings" panose="05000000000000000000" pitchFamily="2" charset="2"/>
              <a:buChar char="q"/>
            </a:pPr>
            <a:r>
              <a:rPr lang="he-IL" altLang="en-US" dirty="0" smtClean="0"/>
              <a:t>אם הטיימר של ה </a:t>
            </a:r>
            <a:r>
              <a:rPr lang="en-US" altLang="en-US" dirty="0" smtClean="0"/>
              <a:t>RETRANSMISSION</a:t>
            </a:r>
            <a:r>
              <a:rPr lang="he-IL" altLang="en-US" dirty="0" smtClean="0"/>
              <a:t> פוקע ה </a:t>
            </a:r>
            <a:r>
              <a:rPr lang="en-US" altLang="en-US" dirty="0" smtClean="0"/>
              <a:t>CWND</a:t>
            </a:r>
            <a:r>
              <a:rPr lang="he-IL" altLang="en-US" dirty="0" smtClean="0"/>
              <a:t> יקבל ערך של </a:t>
            </a:r>
            <a:r>
              <a:rPr lang="en-US" altLang="en-US" dirty="0" smtClean="0"/>
              <a:t>SMSS</a:t>
            </a:r>
            <a:r>
              <a:rPr lang="he-IL" altLang="en-US" dirty="0" smtClean="0"/>
              <a:t> אחד (חזרה ל </a:t>
            </a:r>
            <a:r>
              <a:rPr lang="en-US" altLang="en-US" dirty="0" smtClean="0"/>
              <a:t>SLOW START</a:t>
            </a:r>
            <a:r>
              <a:rPr lang="he-IL" altLang="en-US" dirty="0" smtClean="0"/>
              <a:t>)</a:t>
            </a:r>
            <a:endParaRPr lang="en-US" altLang="en-US" dirty="0" smtClean="0"/>
          </a:p>
          <a:p>
            <a:pPr marL="342900" lvl="3" indent="-342900" algn="r" rtl="1">
              <a:buFont typeface="Wingdings" panose="05000000000000000000" pitchFamily="2" charset="2"/>
              <a:buChar char="q"/>
            </a:pPr>
            <a:r>
              <a:rPr lang="he-IL" altLang="en-US" dirty="0" smtClean="0"/>
              <a:t>השיטה הזאת נקראת </a:t>
            </a:r>
            <a:r>
              <a:rPr lang="en-US" altLang="en-US" dirty="0" smtClean="0"/>
              <a:t>TCP RENO</a:t>
            </a:r>
            <a:r>
              <a:rPr lang="he-IL" altLang="en-US" dirty="0" smtClean="0"/>
              <a:t>. הקודמת שלא הבדילה בין </a:t>
            </a:r>
            <a:r>
              <a:rPr lang="en-US" altLang="en-US" dirty="0" smtClean="0"/>
              <a:t>TIMEOUT</a:t>
            </a:r>
            <a:r>
              <a:rPr lang="he-IL" altLang="en-US" dirty="0" smtClean="0"/>
              <a:t> ל</a:t>
            </a:r>
            <a:r>
              <a:rPr lang="he-IL" altLang="en-US" dirty="0"/>
              <a:t> </a:t>
            </a:r>
            <a:r>
              <a:rPr lang="en-US" altLang="en-US" dirty="0" smtClean="0"/>
              <a:t>Fast Retransmit</a:t>
            </a:r>
            <a:r>
              <a:rPr lang="he-IL" altLang="en-US" dirty="0" smtClean="0"/>
              <a:t> נקראה </a:t>
            </a:r>
            <a:r>
              <a:rPr lang="en-US" altLang="en-US" dirty="0" smtClean="0"/>
              <a:t>TCP TAHOE</a:t>
            </a:r>
          </a:p>
        </p:txBody>
      </p:sp>
      <p:sp>
        <p:nvSpPr>
          <p:cNvPr id="46082"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fld id="{8992E0B5-E64F-425C-9295-7C027E649177}" type="slidenum">
              <a:rPr lang="he-IL" altLang="en-US" sz="1000"/>
              <a:pPr rtl="0">
                <a:spcBef>
                  <a:spcPct val="0"/>
                </a:spcBef>
                <a:spcAft>
                  <a:spcPct val="0"/>
                </a:spcAft>
                <a:buClrTx/>
                <a:buFontTx/>
                <a:buNone/>
              </a:pPr>
              <a:t>133</a:t>
            </a:fld>
            <a:endParaRPr lang="en-US" altLang="en-US" sz="1000"/>
          </a:p>
        </p:txBody>
      </p:sp>
    </p:spTree>
    <p:extLst>
      <p:ext uri="{BB962C8B-B14F-4D97-AF65-F5344CB8AC3E}">
        <p14:creationId xmlns:p14="http://schemas.microsoft.com/office/powerpoint/2010/main" val="3705666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665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66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66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665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66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6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l="51106" t="15538" r="2010" b="8656"/>
          <a:stretch>
            <a:fillRect/>
          </a:stretch>
        </p:blipFill>
        <p:spPr bwMode="auto">
          <a:xfrm>
            <a:off x="1284288" y="2348955"/>
            <a:ext cx="640715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1203" name="Rectangle 26"/>
          <p:cNvSpPr>
            <a:spLocks noGrp="1" noChangeArrowheads="1"/>
          </p:cNvSpPr>
          <p:nvPr>
            <p:ph type="title"/>
          </p:nvPr>
        </p:nvSpPr>
        <p:spPr/>
        <p:txBody>
          <a:bodyPr/>
          <a:lstStyle/>
          <a:p>
            <a:pPr algn="r" rtl="1" eaLnBrk="1" hangingPunct="1"/>
            <a:r>
              <a:rPr lang="he-IL" altLang="en-US" sz="2000" dirty="0" smtClean="0"/>
              <a:t>סגירת החלון </a:t>
            </a:r>
            <a:r>
              <a:rPr lang="he-IL" altLang="en-US" sz="2000" dirty="0" err="1" smtClean="0"/>
              <a:t>בעיקבות</a:t>
            </a:r>
            <a:r>
              <a:rPr lang="he-IL" altLang="en-US" sz="2000" dirty="0" smtClean="0"/>
              <a:t> איבוד </a:t>
            </a:r>
            <a:r>
              <a:rPr lang="en-US" altLang="en-US" sz="2000" dirty="0" smtClean="0"/>
              <a:t>PACKET</a:t>
            </a:r>
            <a:r>
              <a:rPr lang="he-IL" altLang="en-US" sz="2000" dirty="0" smtClean="0"/>
              <a:t> ללא פקיעת ה </a:t>
            </a:r>
            <a:r>
              <a:rPr lang="en-US" altLang="en-US" sz="2000" dirty="0" smtClean="0"/>
              <a:t>RETRANSMISSION</a:t>
            </a:r>
            <a:r>
              <a:rPr lang="he-IL" altLang="en-US" sz="2000" dirty="0" smtClean="0"/>
              <a:t> טיימר</a:t>
            </a:r>
            <a:endParaRPr lang="en-GB" altLang="en-US" sz="2000" dirty="0" smtClean="0"/>
          </a:p>
        </p:txBody>
      </p:sp>
      <p:grpSp>
        <p:nvGrpSpPr>
          <p:cNvPr id="2" name="Group 4"/>
          <p:cNvGrpSpPr>
            <a:grpSpLocks/>
          </p:cNvGrpSpPr>
          <p:nvPr/>
        </p:nvGrpSpPr>
        <p:grpSpPr bwMode="auto">
          <a:xfrm>
            <a:off x="39688" y="2061617"/>
            <a:ext cx="2835275" cy="1036638"/>
            <a:chOff x="9" y="890"/>
            <a:chExt cx="1786" cy="653"/>
          </a:xfrm>
        </p:grpSpPr>
        <p:sp>
          <p:nvSpPr>
            <p:cNvPr id="51224" name="Line 5"/>
            <p:cNvSpPr>
              <a:spLocks noChangeShapeType="1"/>
            </p:cNvSpPr>
            <p:nvPr/>
          </p:nvSpPr>
          <p:spPr bwMode="auto">
            <a:xfrm flipH="1" flipV="1">
              <a:off x="1011" y="1032"/>
              <a:ext cx="786" cy="51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225" name="Text Box 6"/>
            <p:cNvSpPr txBox="1">
              <a:spLocks noChangeArrowheads="1"/>
            </p:cNvSpPr>
            <p:nvPr/>
          </p:nvSpPr>
          <p:spPr bwMode="auto">
            <a:xfrm>
              <a:off x="9" y="890"/>
              <a:ext cx="10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Slow start threshold</a:t>
              </a:r>
            </a:p>
          </p:txBody>
        </p:sp>
      </p:grpSp>
      <p:sp>
        <p:nvSpPr>
          <p:cNvPr id="405511" name="Line 7"/>
          <p:cNvSpPr>
            <a:spLocks noChangeShapeType="1"/>
          </p:cNvSpPr>
          <p:nvPr/>
        </p:nvSpPr>
        <p:spPr bwMode="auto">
          <a:xfrm flipV="1">
            <a:off x="3875088" y="2128292"/>
            <a:ext cx="1587" cy="774700"/>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05512" name="Text Box 8"/>
          <p:cNvSpPr txBox="1">
            <a:spLocks noChangeArrowheads="1"/>
          </p:cNvSpPr>
          <p:nvPr/>
        </p:nvSpPr>
        <p:spPr bwMode="auto">
          <a:xfrm>
            <a:off x="2886075" y="1680617"/>
            <a:ext cx="21605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Congestion detected</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through 3 duplicate ACKs</a:t>
            </a:r>
          </a:p>
        </p:txBody>
      </p:sp>
      <p:grpSp>
        <p:nvGrpSpPr>
          <p:cNvPr id="3" name="Group 9"/>
          <p:cNvGrpSpPr>
            <a:grpSpLocks/>
          </p:cNvGrpSpPr>
          <p:nvPr/>
        </p:nvGrpSpPr>
        <p:grpSpPr bwMode="auto">
          <a:xfrm>
            <a:off x="34925" y="6093867"/>
            <a:ext cx="1323975" cy="519113"/>
            <a:chOff x="6" y="3430"/>
            <a:chExt cx="834" cy="327"/>
          </a:xfrm>
        </p:grpSpPr>
        <p:sp>
          <p:nvSpPr>
            <p:cNvPr id="51222" name="Line 10"/>
            <p:cNvSpPr>
              <a:spLocks noChangeShapeType="1"/>
            </p:cNvSpPr>
            <p:nvPr/>
          </p:nvSpPr>
          <p:spPr bwMode="auto">
            <a:xfrm flipH="1">
              <a:off x="544" y="3509"/>
              <a:ext cx="298" cy="16"/>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223" name="Text Box 11"/>
            <p:cNvSpPr txBox="1">
              <a:spLocks noChangeArrowheads="1"/>
            </p:cNvSpPr>
            <p:nvPr/>
          </p:nvSpPr>
          <p:spPr bwMode="auto">
            <a:xfrm>
              <a:off x="6" y="3430"/>
              <a:ext cx="59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Slow start</a:t>
              </a:r>
            </a:p>
            <a:p>
              <a:pPr algn="l"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begins</a:t>
              </a:r>
            </a:p>
          </p:txBody>
        </p:sp>
      </p:grpSp>
      <p:grpSp>
        <p:nvGrpSpPr>
          <p:cNvPr id="4" name="Group 12"/>
          <p:cNvGrpSpPr>
            <a:grpSpLocks/>
          </p:cNvGrpSpPr>
          <p:nvPr/>
        </p:nvGrpSpPr>
        <p:grpSpPr bwMode="auto">
          <a:xfrm>
            <a:off x="4164013" y="1556792"/>
            <a:ext cx="4979987" cy="2846388"/>
            <a:chOff x="2607" y="572"/>
            <a:chExt cx="3137" cy="1793"/>
          </a:xfrm>
        </p:grpSpPr>
        <p:sp>
          <p:nvSpPr>
            <p:cNvPr id="51220" name="Text Box 13"/>
            <p:cNvSpPr txBox="1">
              <a:spLocks noChangeArrowheads="1"/>
            </p:cNvSpPr>
            <p:nvPr/>
          </p:nvSpPr>
          <p:spPr bwMode="auto">
            <a:xfrm>
              <a:off x="3464" y="572"/>
              <a:ext cx="2281"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ssthresh set to half flight-size;</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congestion window set to ssthresh + 3 MSS;</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lost segment re-transmitted (fast retransmit)</a:t>
              </a:r>
              <a:r>
                <a:rPr lang="he-IL" altLang="en-US" sz="1400">
                  <a:solidFill>
                    <a:srgbClr val="000000"/>
                  </a:solidFill>
                </a:rPr>
                <a:t>‏</a:t>
              </a:r>
              <a:endParaRPr lang="en-GB" altLang="en-US" sz="1400">
                <a:solidFill>
                  <a:srgbClr val="000000"/>
                </a:solidFill>
              </a:endParaRPr>
            </a:p>
          </p:txBody>
        </p:sp>
        <p:sp>
          <p:nvSpPr>
            <p:cNvPr id="51221" name="Line 14"/>
            <p:cNvSpPr>
              <a:spLocks noChangeShapeType="1"/>
            </p:cNvSpPr>
            <p:nvPr/>
          </p:nvSpPr>
          <p:spPr bwMode="auto">
            <a:xfrm flipV="1">
              <a:off x="2607" y="994"/>
              <a:ext cx="1827" cy="137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nvGrpSpPr>
          <p:cNvPr id="5" name="Group 15"/>
          <p:cNvGrpSpPr>
            <a:grpSpLocks/>
          </p:cNvGrpSpPr>
          <p:nvPr/>
        </p:nvGrpSpPr>
        <p:grpSpPr bwMode="auto">
          <a:xfrm>
            <a:off x="4975225" y="4222206"/>
            <a:ext cx="3711574" cy="2670175"/>
            <a:chOff x="3118" y="2251"/>
            <a:chExt cx="2338" cy="1682"/>
          </a:xfrm>
        </p:grpSpPr>
        <p:sp>
          <p:nvSpPr>
            <p:cNvPr id="51218" name="Text Box 16"/>
            <p:cNvSpPr txBox="1">
              <a:spLocks noChangeArrowheads="1"/>
            </p:cNvSpPr>
            <p:nvPr/>
          </p:nvSpPr>
          <p:spPr bwMode="auto">
            <a:xfrm>
              <a:off x="3118" y="3605"/>
              <a:ext cx="233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dirty="0">
                  <a:solidFill>
                    <a:srgbClr val="000000"/>
                  </a:solidFill>
                </a:rPr>
                <a:t>Congestion window opens by 1 MSS for each</a:t>
              </a:r>
            </a:p>
            <a:p>
              <a:pPr algn="ctr" rtl="0" eaLnBrk="1" hangingPunct="1">
                <a:spcBef>
                  <a:spcPct val="0"/>
                </a:spcBef>
                <a:spcAft>
                  <a:spcPct val="0"/>
                </a:spcAft>
                <a:buClr>
                  <a:srgbClr val="000000"/>
                </a:buClr>
                <a:buFont typeface="Arial" panose="020B0604020202020204" pitchFamily="34" charset="0"/>
                <a:buNone/>
              </a:pPr>
              <a:r>
                <a:rPr lang="en-GB" altLang="en-US" sz="1400" dirty="0">
                  <a:solidFill>
                    <a:srgbClr val="000000"/>
                  </a:solidFill>
                </a:rPr>
                <a:t>Extra duplicate ACK received</a:t>
              </a:r>
            </a:p>
          </p:txBody>
        </p:sp>
        <p:sp>
          <p:nvSpPr>
            <p:cNvPr id="51219" name="Line 17"/>
            <p:cNvSpPr>
              <a:spLocks noChangeShapeType="1"/>
            </p:cNvSpPr>
            <p:nvPr/>
          </p:nvSpPr>
          <p:spPr bwMode="auto">
            <a:xfrm>
              <a:off x="3243" y="2251"/>
              <a:ext cx="1089" cy="1587"/>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51210" name="Text Box 18"/>
          <p:cNvSpPr txBox="1">
            <a:spLocks noChangeArrowheads="1"/>
          </p:cNvSpPr>
          <p:nvPr/>
        </p:nvSpPr>
        <p:spPr bwMode="auto">
          <a:xfrm>
            <a:off x="327025" y="4063455"/>
            <a:ext cx="9366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Congestion</a:t>
            </a:r>
          </a:p>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Window</a:t>
            </a:r>
          </a:p>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Size</a:t>
            </a:r>
          </a:p>
          <a:p>
            <a:pPr algn="l" rtl="0" eaLnBrk="1" hangingPunct="1">
              <a:spcBef>
                <a:spcPct val="0"/>
              </a:spcBef>
              <a:spcAft>
                <a:spcPct val="0"/>
              </a:spcAft>
              <a:buClr>
                <a:srgbClr val="000000"/>
              </a:buClr>
              <a:buFont typeface="Arial" panose="020B0604020202020204" pitchFamily="34" charset="0"/>
              <a:buNone/>
            </a:pPr>
            <a:endParaRPr lang="en-GB" altLang="en-US" sz="1200">
              <a:solidFill>
                <a:srgbClr val="000000"/>
              </a:solidFill>
            </a:endParaRPr>
          </a:p>
        </p:txBody>
      </p:sp>
      <p:sp>
        <p:nvSpPr>
          <p:cNvPr id="51211" name="Text Box 19"/>
          <p:cNvSpPr txBox="1">
            <a:spLocks noChangeArrowheads="1"/>
          </p:cNvSpPr>
          <p:nvPr/>
        </p:nvSpPr>
        <p:spPr bwMode="auto">
          <a:xfrm>
            <a:off x="3881438" y="6238330"/>
            <a:ext cx="5127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
                <a:srgbClr val="000000"/>
              </a:buClr>
              <a:buFont typeface="Arial" panose="020B0604020202020204" pitchFamily="34" charset="0"/>
              <a:buNone/>
            </a:pPr>
            <a:r>
              <a:rPr lang="en-GB" altLang="en-US" sz="1200">
                <a:solidFill>
                  <a:srgbClr val="000000"/>
                </a:solidFill>
              </a:rPr>
              <a:t>Time</a:t>
            </a:r>
          </a:p>
        </p:txBody>
      </p:sp>
      <p:grpSp>
        <p:nvGrpSpPr>
          <p:cNvPr id="6" name="Group 20"/>
          <p:cNvGrpSpPr>
            <a:grpSpLocks/>
          </p:cNvGrpSpPr>
          <p:nvPr/>
        </p:nvGrpSpPr>
        <p:grpSpPr bwMode="auto">
          <a:xfrm>
            <a:off x="5654675" y="2782342"/>
            <a:ext cx="3578225" cy="1349375"/>
            <a:chOff x="3546" y="1344"/>
            <a:chExt cx="2254" cy="850"/>
          </a:xfrm>
        </p:grpSpPr>
        <p:sp>
          <p:nvSpPr>
            <p:cNvPr id="51216" name="Text Box 21"/>
            <p:cNvSpPr txBox="1">
              <a:spLocks noChangeArrowheads="1"/>
            </p:cNvSpPr>
            <p:nvPr/>
          </p:nvSpPr>
          <p:spPr bwMode="auto">
            <a:xfrm>
              <a:off x="4855" y="1344"/>
              <a:ext cx="94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ACK received for</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Re-transmitted</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Segment</a:t>
              </a:r>
            </a:p>
          </p:txBody>
        </p:sp>
        <p:sp>
          <p:nvSpPr>
            <p:cNvPr id="51217" name="Line 22"/>
            <p:cNvSpPr>
              <a:spLocks noChangeShapeType="1"/>
            </p:cNvSpPr>
            <p:nvPr/>
          </p:nvSpPr>
          <p:spPr bwMode="auto">
            <a:xfrm flipV="1">
              <a:off x="3546" y="1613"/>
              <a:ext cx="1375" cy="583"/>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nvGrpSpPr>
          <p:cNvPr id="7" name="Group 23"/>
          <p:cNvGrpSpPr>
            <a:grpSpLocks/>
          </p:cNvGrpSpPr>
          <p:nvPr/>
        </p:nvGrpSpPr>
        <p:grpSpPr bwMode="auto">
          <a:xfrm>
            <a:off x="5907088" y="4582567"/>
            <a:ext cx="3132137" cy="1797050"/>
            <a:chOff x="3705" y="2478"/>
            <a:chExt cx="1973" cy="1132"/>
          </a:xfrm>
        </p:grpSpPr>
        <p:sp>
          <p:nvSpPr>
            <p:cNvPr id="51214" name="Text Box 24"/>
            <p:cNvSpPr txBox="1">
              <a:spLocks noChangeArrowheads="1"/>
            </p:cNvSpPr>
            <p:nvPr/>
          </p:nvSpPr>
          <p:spPr bwMode="auto">
            <a:xfrm>
              <a:off x="4885" y="2478"/>
              <a:ext cx="794"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r" defTabSz="457200" rtl="1">
                <a:spcBef>
                  <a:spcPct val="60000"/>
                </a:spcBef>
                <a:spcAft>
                  <a:spcPct val="35000"/>
                </a:spcAft>
                <a:buClr>
                  <a:schemeClr val="hlink"/>
                </a:buClr>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1pPr>
              <a:lvl2pPr marL="742950" indent="-285750" algn="r" defTabSz="457200" rtl="1">
                <a:spcBef>
                  <a:spcPct val="20000"/>
                </a:spcBef>
                <a:spcAft>
                  <a:spcPct val="30000"/>
                </a:spcAft>
                <a:buClr>
                  <a:srgbClr val="996633"/>
                </a:buClr>
                <a:buFont typeface="Wingdings" panose="05000000000000000000"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lgn="r" defTabSz="457200" rtl="1">
                <a:spcBef>
                  <a:spcPct val="20000"/>
                </a:spcBef>
                <a:buClr>
                  <a:srgbClr val="003399"/>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cwnd deflated</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to value of</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ssthresh.</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Fast recovery</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ends.</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Congestion</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avoidance</a:t>
              </a:r>
            </a:p>
            <a:p>
              <a:pPr algn="ctr" rtl="0" eaLnBrk="1" hangingPunct="1">
                <a:spcBef>
                  <a:spcPct val="0"/>
                </a:spcBef>
                <a:spcAft>
                  <a:spcPct val="0"/>
                </a:spcAft>
                <a:buClr>
                  <a:srgbClr val="000000"/>
                </a:buClr>
                <a:buFont typeface="Arial" panose="020B0604020202020204" pitchFamily="34" charset="0"/>
                <a:buNone/>
              </a:pPr>
              <a:r>
                <a:rPr lang="en-GB" altLang="en-US" sz="1400">
                  <a:solidFill>
                    <a:srgbClr val="000000"/>
                  </a:solidFill>
                </a:rPr>
                <a:t>begins</a:t>
              </a:r>
            </a:p>
          </p:txBody>
        </p:sp>
        <p:sp>
          <p:nvSpPr>
            <p:cNvPr id="51215" name="Line 25"/>
            <p:cNvSpPr>
              <a:spLocks noChangeShapeType="1"/>
            </p:cNvSpPr>
            <p:nvPr/>
          </p:nvSpPr>
          <p:spPr bwMode="auto">
            <a:xfrm>
              <a:off x="3705" y="2481"/>
              <a:ext cx="1216" cy="450"/>
            </a:xfrm>
            <a:prstGeom prst="line">
              <a:avLst/>
            </a:prstGeom>
            <a:noFill/>
            <a:ln w="9360" cap="rnd">
              <a:solidFill>
                <a:srgbClr val="000000"/>
              </a:solidFill>
              <a:prstDash val="sysDot"/>
              <a:miter lim="800000"/>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9196656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5512"/>
                                        </p:tgtEl>
                                        <p:attrNameLst>
                                          <p:attrName>style.visibility</p:attrName>
                                        </p:attrNameLst>
                                      </p:cBhvr>
                                      <p:to>
                                        <p:strVal val="visible"/>
                                      </p:to>
                                    </p:set>
                                    <p:animEffect transition="in" filter="blinds(horizontal)">
                                      <p:cBhvr>
                                        <p:cTn id="17" dur="500"/>
                                        <p:tgtEl>
                                          <p:spTgt spid="4055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05511"/>
                                        </p:tgtEl>
                                        <p:attrNameLst>
                                          <p:attrName>style.visibility</p:attrName>
                                        </p:attrNameLst>
                                      </p:cBhvr>
                                      <p:to>
                                        <p:strVal val="visible"/>
                                      </p:to>
                                    </p:set>
                                    <p:animEffect transition="in" filter="blinds(horizontal)">
                                      <p:cBhvr>
                                        <p:cTn id="20" dur="500"/>
                                        <p:tgtEl>
                                          <p:spTgt spid="4055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p:cNvSpPr>
            <a:spLocks noGrp="1"/>
          </p:cNvSpPr>
          <p:nvPr>
            <p:ph type="sldNum" sz="quarter" idx="4294967295"/>
          </p:nvPr>
        </p:nvSpPr>
        <p:spPr>
          <a:xfrm>
            <a:off x="81781" y="496218"/>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fld id="{909C26D5-A7A5-4B76-939F-6150C4A911BB}" type="slidenum">
              <a:rPr lang="he-IL" altLang="en-US" sz="1000"/>
              <a:pPr rtl="0">
                <a:spcBef>
                  <a:spcPct val="0"/>
                </a:spcBef>
                <a:spcAft>
                  <a:spcPct val="0"/>
                </a:spcAft>
                <a:buClrTx/>
                <a:buFontTx/>
                <a:buNone/>
              </a:pPr>
              <a:t>135</a:t>
            </a:fld>
            <a:endParaRPr lang="en-US" altLang="en-US" sz="1000"/>
          </a:p>
        </p:txBody>
      </p:sp>
      <p:sp>
        <p:nvSpPr>
          <p:cNvPr id="47107" name="Rectangle 2"/>
          <p:cNvSpPr>
            <a:spLocks noGrp="1" noChangeArrowheads="1"/>
          </p:cNvSpPr>
          <p:nvPr>
            <p:ph type="title"/>
          </p:nvPr>
        </p:nvSpPr>
        <p:spPr>
          <a:xfrm>
            <a:off x="527845" y="-40481"/>
            <a:ext cx="7772400" cy="1143000"/>
          </a:xfrm>
        </p:spPr>
        <p:txBody>
          <a:bodyPr/>
          <a:lstStyle/>
          <a:p>
            <a:pPr algn="ctr" eaLnBrk="1" hangingPunct="1"/>
            <a:r>
              <a:rPr lang="en-US" altLang="en-US" sz="2400" dirty="0" smtClean="0"/>
              <a:t>Inflating the window</a:t>
            </a:r>
          </a:p>
        </p:txBody>
      </p:sp>
      <p:grpSp>
        <p:nvGrpSpPr>
          <p:cNvPr id="47108" name="Group 3"/>
          <p:cNvGrpSpPr>
            <a:grpSpLocks/>
          </p:cNvGrpSpPr>
          <p:nvPr/>
        </p:nvGrpSpPr>
        <p:grpSpPr bwMode="auto">
          <a:xfrm>
            <a:off x="467544" y="1340768"/>
            <a:ext cx="8010525" cy="963613"/>
            <a:chOff x="243" y="532"/>
            <a:chExt cx="5046" cy="607"/>
          </a:xfrm>
        </p:grpSpPr>
        <p:sp>
          <p:nvSpPr>
            <p:cNvPr id="47255" name="Rectangle 4"/>
            <p:cNvSpPr>
              <a:spLocks noChangeArrowheads="1"/>
            </p:cNvSpPr>
            <p:nvPr/>
          </p:nvSpPr>
          <p:spPr bwMode="auto">
            <a:xfrm>
              <a:off x="725"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47256" name="Rectangle 5"/>
            <p:cNvSpPr>
              <a:spLocks noChangeArrowheads="1"/>
            </p:cNvSpPr>
            <p:nvPr/>
          </p:nvSpPr>
          <p:spPr bwMode="auto">
            <a:xfrm>
              <a:off x="867"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47257" name="Rectangle 6"/>
            <p:cNvSpPr>
              <a:spLocks noChangeArrowheads="1"/>
            </p:cNvSpPr>
            <p:nvPr/>
          </p:nvSpPr>
          <p:spPr bwMode="auto">
            <a:xfrm>
              <a:off x="1009"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47258" name="Rectangle 7"/>
            <p:cNvSpPr>
              <a:spLocks noChangeArrowheads="1"/>
            </p:cNvSpPr>
            <p:nvPr/>
          </p:nvSpPr>
          <p:spPr bwMode="auto">
            <a:xfrm>
              <a:off x="1151"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7259" name="Rectangle 8"/>
            <p:cNvSpPr>
              <a:spLocks noChangeArrowheads="1"/>
            </p:cNvSpPr>
            <p:nvPr/>
          </p:nvSpPr>
          <p:spPr bwMode="auto">
            <a:xfrm>
              <a:off x="1291" y="742"/>
              <a:ext cx="142" cy="199"/>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7260" name="Rectangle 9"/>
            <p:cNvSpPr>
              <a:spLocks noChangeArrowheads="1"/>
            </p:cNvSpPr>
            <p:nvPr/>
          </p:nvSpPr>
          <p:spPr bwMode="auto">
            <a:xfrm>
              <a:off x="1433" y="74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7261" name="Rectangle 10"/>
            <p:cNvSpPr>
              <a:spLocks noChangeArrowheads="1"/>
            </p:cNvSpPr>
            <p:nvPr/>
          </p:nvSpPr>
          <p:spPr bwMode="auto">
            <a:xfrm>
              <a:off x="1575" y="74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7262" name="Rectangle 11"/>
            <p:cNvSpPr>
              <a:spLocks noChangeArrowheads="1"/>
            </p:cNvSpPr>
            <p:nvPr/>
          </p:nvSpPr>
          <p:spPr bwMode="auto">
            <a:xfrm>
              <a:off x="1717" y="74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7263" name="Rectangle 12"/>
            <p:cNvSpPr>
              <a:spLocks noChangeArrowheads="1"/>
            </p:cNvSpPr>
            <p:nvPr/>
          </p:nvSpPr>
          <p:spPr bwMode="auto">
            <a:xfrm>
              <a:off x="1860"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7264" name="Rectangle 13"/>
            <p:cNvSpPr>
              <a:spLocks noChangeArrowheads="1"/>
            </p:cNvSpPr>
            <p:nvPr/>
          </p:nvSpPr>
          <p:spPr bwMode="auto">
            <a:xfrm>
              <a:off x="2002"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7265" name="Rectangle 14"/>
            <p:cNvSpPr>
              <a:spLocks noChangeArrowheads="1"/>
            </p:cNvSpPr>
            <p:nvPr/>
          </p:nvSpPr>
          <p:spPr bwMode="auto">
            <a:xfrm>
              <a:off x="2144"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7266" name="Rectangle 15"/>
            <p:cNvSpPr>
              <a:spLocks noChangeArrowheads="1"/>
            </p:cNvSpPr>
            <p:nvPr/>
          </p:nvSpPr>
          <p:spPr bwMode="auto">
            <a:xfrm>
              <a:off x="2286"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7267" name="Rectangle 16"/>
            <p:cNvSpPr>
              <a:spLocks noChangeArrowheads="1"/>
            </p:cNvSpPr>
            <p:nvPr/>
          </p:nvSpPr>
          <p:spPr bwMode="auto">
            <a:xfrm>
              <a:off x="2426"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7268" name="Rectangle 17"/>
            <p:cNvSpPr>
              <a:spLocks noChangeArrowheads="1"/>
            </p:cNvSpPr>
            <p:nvPr/>
          </p:nvSpPr>
          <p:spPr bwMode="auto">
            <a:xfrm>
              <a:off x="2568"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7269" name="Rectangle 18"/>
            <p:cNvSpPr>
              <a:spLocks noChangeArrowheads="1"/>
            </p:cNvSpPr>
            <p:nvPr/>
          </p:nvSpPr>
          <p:spPr bwMode="auto">
            <a:xfrm>
              <a:off x="2710"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7270" name="Rectangle 19"/>
            <p:cNvSpPr>
              <a:spLocks noChangeArrowheads="1"/>
            </p:cNvSpPr>
            <p:nvPr/>
          </p:nvSpPr>
          <p:spPr bwMode="auto">
            <a:xfrm>
              <a:off x="2852"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7271" name="Rectangle 20"/>
            <p:cNvSpPr>
              <a:spLocks noChangeArrowheads="1"/>
            </p:cNvSpPr>
            <p:nvPr/>
          </p:nvSpPr>
          <p:spPr bwMode="auto">
            <a:xfrm>
              <a:off x="2992"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7272" name="Rectangle 21"/>
            <p:cNvSpPr>
              <a:spLocks noChangeArrowheads="1"/>
            </p:cNvSpPr>
            <p:nvPr/>
          </p:nvSpPr>
          <p:spPr bwMode="auto">
            <a:xfrm>
              <a:off x="3134"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7273" name="Rectangle 22"/>
            <p:cNvSpPr>
              <a:spLocks noChangeArrowheads="1"/>
            </p:cNvSpPr>
            <p:nvPr/>
          </p:nvSpPr>
          <p:spPr bwMode="auto">
            <a:xfrm>
              <a:off x="3276"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7274" name="Rectangle 23"/>
            <p:cNvSpPr>
              <a:spLocks noChangeArrowheads="1"/>
            </p:cNvSpPr>
            <p:nvPr/>
          </p:nvSpPr>
          <p:spPr bwMode="auto">
            <a:xfrm>
              <a:off x="3418"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7275" name="Rectangle 24"/>
            <p:cNvSpPr>
              <a:spLocks noChangeArrowheads="1"/>
            </p:cNvSpPr>
            <p:nvPr/>
          </p:nvSpPr>
          <p:spPr bwMode="auto">
            <a:xfrm>
              <a:off x="3558"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7276" name="Rectangle 25"/>
            <p:cNvSpPr>
              <a:spLocks noChangeArrowheads="1"/>
            </p:cNvSpPr>
            <p:nvPr/>
          </p:nvSpPr>
          <p:spPr bwMode="auto">
            <a:xfrm>
              <a:off x="3700"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7277" name="Rectangle 26"/>
            <p:cNvSpPr>
              <a:spLocks noChangeArrowheads="1"/>
            </p:cNvSpPr>
            <p:nvPr/>
          </p:nvSpPr>
          <p:spPr bwMode="auto">
            <a:xfrm>
              <a:off x="3842"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7278" name="Rectangle 27"/>
            <p:cNvSpPr>
              <a:spLocks noChangeArrowheads="1"/>
            </p:cNvSpPr>
            <p:nvPr/>
          </p:nvSpPr>
          <p:spPr bwMode="auto">
            <a:xfrm>
              <a:off x="3984"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7279" name="Rectangle 28"/>
            <p:cNvSpPr>
              <a:spLocks noChangeArrowheads="1"/>
            </p:cNvSpPr>
            <p:nvPr/>
          </p:nvSpPr>
          <p:spPr bwMode="auto">
            <a:xfrm>
              <a:off x="4127"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7280" name="Rectangle 29"/>
            <p:cNvSpPr>
              <a:spLocks noChangeArrowheads="1"/>
            </p:cNvSpPr>
            <p:nvPr/>
          </p:nvSpPr>
          <p:spPr bwMode="auto">
            <a:xfrm>
              <a:off x="4269"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7281" name="Rectangle 30"/>
            <p:cNvSpPr>
              <a:spLocks noChangeArrowheads="1"/>
            </p:cNvSpPr>
            <p:nvPr/>
          </p:nvSpPr>
          <p:spPr bwMode="auto">
            <a:xfrm>
              <a:off x="4411"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7282" name="Rectangle 31"/>
            <p:cNvSpPr>
              <a:spLocks noChangeArrowheads="1"/>
            </p:cNvSpPr>
            <p:nvPr/>
          </p:nvSpPr>
          <p:spPr bwMode="auto">
            <a:xfrm>
              <a:off x="4553"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7283" name="Rectangle 32"/>
            <p:cNvSpPr>
              <a:spLocks noChangeArrowheads="1"/>
            </p:cNvSpPr>
            <p:nvPr/>
          </p:nvSpPr>
          <p:spPr bwMode="auto">
            <a:xfrm>
              <a:off x="4693"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7284" name="Rectangle 33"/>
            <p:cNvSpPr>
              <a:spLocks noChangeArrowheads="1"/>
            </p:cNvSpPr>
            <p:nvPr/>
          </p:nvSpPr>
          <p:spPr bwMode="auto">
            <a:xfrm>
              <a:off x="4835" y="74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7285" name="Text Box 34"/>
            <p:cNvSpPr txBox="1">
              <a:spLocks noChangeArrowheads="1"/>
            </p:cNvSpPr>
            <p:nvPr/>
          </p:nvSpPr>
          <p:spPr bwMode="auto">
            <a:xfrm>
              <a:off x="385" y="68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86" name="Text Box 35"/>
            <p:cNvSpPr txBox="1">
              <a:spLocks noChangeArrowheads="1"/>
            </p:cNvSpPr>
            <p:nvPr/>
          </p:nvSpPr>
          <p:spPr bwMode="auto">
            <a:xfrm>
              <a:off x="4949" y="68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87" name="Rectangle 36"/>
            <p:cNvSpPr>
              <a:spLocks noChangeArrowheads="1"/>
            </p:cNvSpPr>
            <p:nvPr/>
          </p:nvSpPr>
          <p:spPr bwMode="auto">
            <a:xfrm>
              <a:off x="1264" y="544"/>
              <a:ext cx="2891"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88" name="Rectangle 37"/>
            <p:cNvSpPr>
              <a:spLocks noChangeArrowheads="1"/>
            </p:cNvSpPr>
            <p:nvPr/>
          </p:nvSpPr>
          <p:spPr bwMode="auto">
            <a:xfrm>
              <a:off x="1292" y="601"/>
              <a:ext cx="2835"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89" name="Text Box 38"/>
            <p:cNvSpPr txBox="1">
              <a:spLocks noChangeArrowheads="1"/>
            </p:cNvSpPr>
            <p:nvPr/>
          </p:nvSpPr>
          <p:spPr bwMode="auto">
            <a:xfrm>
              <a:off x="243" y="532"/>
              <a:ext cx="7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Segment 32 is lost</a:t>
              </a:r>
            </a:p>
          </p:txBody>
        </p:sp>
      </p:grpSp>
      <p:grpSp>
        <p:nvGrpSpPr>
          <p:cNvPr id="3" name="Group 39"/>
          <p:cNvGrpSpPr>
            <a:grpSpLocks/>
          </p:cNvGrpSpPr>
          <p:nvPr/>
        </p:nvGrpSpPr>
        <p:grpSpPr bwMode="auto">
          <a:xfrm>
            <a:off x="467544" y="2329781"/>
            <a:ext cx="8012112" cy="1144587"/>
            <a:chOff x="243" y="1155"/>
            <a:chExt cx="5047" cy="721"/>
          </a:xfrm>
        </p:grpSpPr>
        <p:sp>
          <p:nvSpPr>
            <p:cNvPr id="47220" name="Rectangle 40"/>
            <p:cNvSpPr>
              <a:spLocks noChangeArrowheads="1"/>
            </p:cNvSpPr>
            <p:nvPr/>
          </p:nvSpPr>
          <p:spPr bwMode="auto">
            <a:xfrm>
              <a:off x="726"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47221" name="Rectangle 41"/>
            <p:cNvSpPr>
              <a:spLocks noChangeArrowheads="1"/>
            </p:cNvSpPr>
            <p:nvPr/>
          </p:nvSpPr>
          <p:spPr bwMode="auto">
            <a:xfrm>
              <a:off x="868"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47222" name="Rectangle 42"/>
            <p:cNvSpPr>
              <a:spLocks noChangeArrowheads="1"/>
            </p:cNvSpPr>
            <p:nvPr/>
          </p:nvSpPr>
          <p:spPr bwMode="auto">
            <a:xfrm>
              <a:off x="1010"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47223" name="Rectangle 43"/>
            <p:cNvSpPr>
              <a:spLocks noChangeArrowheads="1"/>
            </p:cNvSpPr>
            <p:nvPr/>
          </p:nvSpPr>
          <p:spPr bwMode="auto">
            <a:xfrm>
              <a:off x="1152"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7224" name="Rectangle 44"/>
            <p:cNvSpPr>
              <a:spLocks noChangeArrowheads="1"/>
            </p:cNvSpPr>
            <p:nvPr/>
          </p:nvSpPr>
          <p:spPr bwMode="auto">
            <a:xfrm>
              <a:off x="1292" y="1479"/>
              <a:ext cx="142" cy="199"/>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7225" name="Rectangle 45"/>
            <p:cNvSpPr>
              <a:spLocks noChangeArrowheads="1"/>
            </p:cNvSpPr>
            <p:nvPr/>
          </p:nvSpPr>
          <p:spPr bwMode="auto">
            <a:xfrm>
              <a:off x="1434" y="147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7226" name="Rectangle 46"/>
            <p:cNvSpPr>
              <a:spLocks noChangeArrowheads="1"/>
            </p:cNvSpPr>
            <p:nvPr/>
          </p:nvSpPr>
          <p:spPr bwMode="auto">
            <a:xfrm>
              <a:off x="1576" y="147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7227" name="Rectangle 47"/>
            <p:cNvSpPr>
              <a:spLocks noChangeArrowheads="1"/>
            </p:cNvSpPr>
            <p:nvPr/>
          </p:nvSpPr>
          <p:spPr bwMode="auto">
            <a:xfrm>
              <a:off x="1718" y="147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7228" name="Rectangle 48"/>
            <p:cNvSpPr>
              <a:spLocks noChangeArrowheads="1"/>
            </p:cNvSpPr>
            <p:nvPr/>
          </p:nvSpPr>
          <p:spPr bwMode="auto">
            <a:xfrm>
              <a:off x="1861"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7229" name="Rectangle 49"/>
            <p:cNvSpPr>
              <a:spLocks noChangeArrowheads="1"/>
            </p:cNvSpPr>
            <p:nvPr/>
          </p:nvSpPr>
          <p:spPr bwMode="auto">
            <a:xfrm>
              <a:off x="2003"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7230" name="Rectangle 50"/>
            <p:cNvSpPr>
              <a:spLocks noChangeArrowheads="1"/>
            </p:cNvSpPr>
            <p:nvPr/>
          </p:nvSpPr>
          <p:spPr bwMode="auto">
            <a:xfrm>
              <a:off x="2145"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7231" name="Rectangle 51"/>
            <p:cNvSpPr>
              <a:spLocks noChangeArrowheads="1"/>
            </p:cNvSpPr>
            <p:nvPr/>
          </p:nvSpPr>
          <p:spPr bwMode="auto">
            <a:xfrm>
              <a:off x="2287"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7232" name="Rectangle 52"/>
            <p:cNvSpPr>
              <a:spLocks noChangeArrowheads="1"/>
            </p:cNvSpPr>
            <p:nvPr/>
          </p:nvSpPr>
          <p:spPr bwMode="auto">
            <a:xfrm>
              <a:off x="2427"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7233" name="Rectangle 53"/>
            <p:cNvSpPr>
              <a:spLocks noChangeArrowheads="1"/>
            </p:cNvSpPr>
            <p:nvPr/>
          </p:nvSpPr>
          <p:spPr bwMode="auto">
            <a:xfrm>
              <a:off x="2569"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7234" name="Rectangle 54"/>
            <p:cNvSpPr>
              <a:spLocks noChangeArrowheads="1"/>
            </p:cNvSpPr>
            <p:nvPr/>
          </p:nvSpPr>
          <p:spPr bwMode="auto">
            <a:xfrm>
              <a:off x="2711"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7235" name="Rectangle 55"/>
            <p:cNvSpPr>
              <a:spLocks noChangeArrowheads="1"/>
            </p:cNvSpPr>
            <p:nvPr/>
          </p:nvSpPr>
          <p:spPr bwMode="auto">
            <a:xfrm>
              <a:off x="2853"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7236" name="Rectangle 56"/>
            <p:cNvSpPr>
              <a:spLocks noChangeArrowheads="1"/>
            </p:cNvSpPr>
            <p:nvPr/>
          </p:nvSpPr>
          <p:spPr bwMode="auto">
            <a:xfrm>
              <a:off x="2993"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7237" name="Rectangle 57"/>
            <p:cNvSpPr>
              <a:spLocks noChangeArrowheads="1"/>
            </p:cNvSpPr>
            <p:nvPr/>
          </p:nvSpPr>
          <p:spPr bwMode="auto">
            <a:xfrm>
              <a:off x="3135"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7238" name="Rectangle 58"/>
            <p:cNvSpPr>
              <a:spLocks noChangeArrowheads="1"/>
            </p:cNvSpPr>
            <p:nvPr/>
          </p:nvSpPr>
          <p:spPr bwMode="auto">
            <a:xfrm>
              <a:off x="3277"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7239" name="Rectangle 59"/>
            <p:cNvSpPr>
              <a:spLocks noChangeArrowheads="1"/>
            </p:cNvSpPr>
            <p:nvPr/>
          </p:nvSpPr>
          <p:spPr bwMode="auto">
            <a:xfrm>
              <a:off x="3419"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7240" name="Rectangle 60"/>
            <p:cNvSpPr>
              <a:spLocks noChangeArrowheads="1"/>
            </p:cNvSpPr>
            <p:nvPr/>
          </p:nvSpPr>
          <p:spPr bwMode="auto">
            <a:xfrm>
              <a:off x="3559"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7241" name="Rectangle 61"/>
            <p:cNvSpPr>
              <a:spLocks noChangeArrowheads="1"/>
            </p:cNvSpPr>
            <p:nvPr/>
          </p:nvSpPr>
          <p:spPr bwMode="auto">
            <a:xfrm>
              <a:off x="3701"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7242" name="Rectangle 62"/>
            <p:cNvSpPr>
              <a:spLocks noChangeArrowheads="1"/>
            </p:cNvSpPr>
            <p:nvPr/>
          </p:nvSpPr>
          <p:spPr bwMode="auto">
            <a:xfrm>
              <a:off x="3843"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7243" name="Rectangle 63"/>
            <p:cNvSpPr>
              <a:spLocks noChangeArrowheads="1"/>
            </p:cNvSpPr>
            <p:nvPr/>
          </p:nvSpPr>
          <p:spPr bwMode="auto">
            <a:xfrm>
              <a:off x="3985"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7244" name="Rectangle 64"/>
            <p:cNvSpPr>
              <a:spLocks noChangeArrowheads="1"/>
            </p:cNvSpPr>
            <p:nvPr/>
          </p:nvSpPr>
          <p:spPr bwMode="auto">
            <a:xfrm>
              <a:off x="4128"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7245" name="Rectangle 65"/>
            <p:cNvSpPr>
              <a:spLocks noChangeArrowheads="1"/>
            </p:cNvSpPr>
            <p:nvPr/>
          </p:nvSpPr>
          <p:spPr bwMode="auto">
            <a:xfrm>
              <a:off x="4270"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7246" name="Rectangle 66"/>
            <p:cNvSpPr>
              <a:spLocks noChangeArrowheads="1"/>
            </p:cNvSpPr>
            <p:nvPr/>
          </p:nvSpPr>
          <p:spPr bwMode="auto">
            <a:xfrm>
              <a:off x="4412"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7247" name="Rectangle 67"/>
            <p:cNvSpPr>
              <a:spLocks noChangeArrowheads="1"/>
            </p:cNvSpPr>
            <p:nvPr/>
          </p:nvSpPr>
          <p:spPr bwMode="auto">
            <a:xfrm>
              <a:off x="4554"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7248" name="Rectangle 68"/>
            <p:cNvSpPr>
              <a:spLocks noChangeArrowheads="1"/>
            </p:cNvSpPr>
            <p:nvPr/>
          </p:nvSpPr>
          <p:spPr bwMode="auto">
            <a:xfrm>
              <a:off x="4694"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7249" name="Rectangle 69"/>
            <p:cNvSpPr>
              <a:spLocks noChangeArrowheads="1"/>
            </p:cNvSpPr>
            <p:nvPr/>
          </p:nvSpPr>
          <p:spPr bwMode="auto">
            <a:xfrm>
              <a:off x="4836" y="147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7250" name="Text Box 70"/>
            <p:cNvSpPr txBox="1">
              <a:spLocks noChangeArrowheads="1"/>
            </p:cNvSpPr>
            <p:nvPr/>
          </p:nvSpPr>
          <p:spPr bwMode="auto">
            <a:xfrm>
              <a:off x="386" y="142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51" name="Text Box 71"/>
            <p:cNvSpPr txBox="1">
              <a:spLocks noChangeArrowheads="1"/>
            </p:cNvSpPr>
            <p:nvPr/>
          </p:nvSpPr>
          <p:spPr bwMode="auto">
            <a:xfrm>
              <a:off x="4950" y="142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52" name="Rectangle 72"/>
            <p:cNvSpPr>
              <a:spLocks noChangeArrowheads="1"/>
            </p:cNvSpPr>
            <p:nvPr/>
          </p:nvSpPr>
          <p:spPr bwMode="auto">
            <a:xfrm>
              <a:off x="1265" y="1281"/>
              <a:ext cx="1898"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53" name="Rectangle 73"/>
            <p:cNvSpPr>
              <a:spLocks noChangeArrowheads="1"/>
            </p:cNvSpPr>
            <p:nvPr/>
          </p:nvSpPr>
          <p:spPr bwMode="auto">
            <a:xfrm>
              <a:off x="1293" y="1338"/>
              <a:ext cx="2835"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54" name="Text Box 74"/>
            <p:cNvSpPr txBox="1">
              <a:spLocks noChangeArrowheads="1"/>
            </p:cNvSpPr>
            <p:nvPr/>
          </p:nvSpPr>
          <p:spPr bwMode="auto">
            <a:xfrm>
              <a:off x="243" y="1155"/>
              <a:ext cx="8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Reduce the window</a:t>
              </a:r>
            </a:p>
            <a:p>
              <a:pPr algn="l" rtl="0" eaLnBrk="1" hangingPunct="1">
                <a:spcBef>
                  <a:spcPct val="0"/>
                </a:spcBef>
                <a:spcAft>
                  <a:spcPct val="0"/>
                </a:spcAft>
                <a:buClrTx/>
                <a:buFontTx/>
                <a:buNone/>
              </a:pPr>
              <a:r>
                <a:rPr lang="en-US" altLang="en-US" sz="1000"/>
                <a:t>to ½ + 3</a:t>
              </a:r>
            </a:p>
          </p:txBody>
        </p:sp>
      </p:grpSp>
      <p:grpSp>
        <p:nvGrpSpPr>
          <p:cNvPr id="4" name="Group 75"/>
          <p:cNvGrpSpPr>
            <a:grpSpLocks/>
          </p:cNvGrpSpPr>
          <p:nvPr/>
        </p:nvGrpSpPr>
        <p:grpSpPr bwMode="auto">
          <a:xfrm>
            <a:off x="423094" y="3520406"/>
            <a:ext cx="8056562" cy="1123950"/>
            <a:chOff x="215" y="1905"/>
            <a:chExt cx="5075" cy="708"/>
          </a:xfrm>
        </p:grpSpPr>
        <p:sp>
          <p:nvSpPr>
            <p:cNvPr id="47185" name="Rectangle 76"/>
            <p:cNvSpPr>
              <a:spLocks noChangeArrowheads="1"/>
            </p:cNvSpPr>
            <p:nvPr/>
          </p:nvSpPr>
          <p:spPr bwMode="auto">
            <a:xfrm>
              <a:off x="726"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47186" name="Rectangle 77"/>
            <p:cNvSpPr>
              <a:spLocks noChangeArrowheads="1"/>
            </p:cNvSpPr>
            <p:nvPr/>
          </p:nvSpPr>
          <p:spPr bwMode="auto">
            <a:xfrm>
              <a:off x="868"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47187" name="Rectangle 78"/>
            <p:cNvSpPr>
              <a:spLocks noChangeArrowheads="1"/>
            </p:cNvSpPr>
            <p:nvPr/>
          </p:nvSpPr>
          <p:spPr bwMode="auto">
            <a:xfrm>
              <a:off x="1010"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47188" name="Rectangle 79"/>
            <p:cNvSpPr>
              <a:spLocks noChangeArrowheads="1"/>
            </p:cNvSpPr>
            <p:nvPr/>
          </p:nvSpPr>
          <p:spPr bwMode="auto">
            <a:xfrm>
              <a:off x="1152"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7189" name="Rectangle 80"/>
            <p:cNvSpPr>
              <a:spLocks noChangeArrowheads="1"/>
            </p:cNvSpPr>
            <p:nvPr/>
          </p:nvSpPr>
          <p:spPr bwMode="auto">
            <a:xfrm>
              <a:off x="1292" y="2216"/>
              <a:ext cx="142" cy="199"/>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7190" name="Rectangle 81"/>
            <p:cNvSpPr>
              <a:spLocks noChangeArrowheads="1"/>
            </p:cNvSpPr>
            <p:nvPr/>
          </p:nvSpPr>
          <p:spPr bwMode="auto">
            <a:xfrm>
              <a:off x="1434" y="2216"/>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7191" name="Rectangle 82"/>
            <p:cNvSpPr>
              <a:spLocks noChangeArrowheads="1"/>
            </p:cNvSpPr>
            <p:nvPr/>
          </p:nvSpPr>
          <p:spPr bwMode="auto">
            <a:xfrm>
              <a:off x="1576" y="2216"/>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7192" name="Rectangle 83"/>
            <p:cNvSpPr>
              <a:spLocks noChangeArrowheads="1"/>
            </p:cNvSpPr>
            <p:nvPr/>
          </p:nvSpPr>
          <p:spPr bwMode="auto">
            <a:xfrm>
              <a:off x="1718" y="2216"/>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7193" name="Rectangle 84"/>
            <p:cNvSpPr>
              <a:spLocks noChangeArrowheads="1"/>
            </p:cNvSpPr>
            <p:nvPr/>
          </p:nvSpPr>
          <p:spPr bwMode="auto">
            <a:xfrm>
              <a:off x="1861" y="2216"/>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7194" name="Rectangle 85"/>
            <p:cNvSpPr>
              <a:spLocks noChangeArrowheads="1"/>
            </p:cNvSpPr>
            <p:nvPr/>
          </p:nvSpPr>
          <p:spPr bwMode="auto">
            <a:xfrm>
              <a:off x="2003"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7195" name="Rectangle 86"/>
            <p:cNvSpPr>
              <a:spLocks noChangeArrowheads="1"/>
            </p:cNvSpPr>
            <p:nvPr/>
          </p:nvSpPr>
          <p:spPr bwMode="auto">
            <a:xfrm>
              <a:off x="2145"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7196" name="Rectangle 87"/>
            <p:cNvSpPr>
              <a:spLocks noChangeArrowheads="1"/>
            </p:cNvSpPr>
            <p:nvPr/>
          </p:nvSpPr>
          <p:spPr bwMode="auto">
            <a:xfrm>
              <a:off x="2287"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7197" name="Rectangle 88"/>
            <p:cNvSpPr>
              <a:spLocks noChangeArrowheads="1"/>
            </p:cNvSpPr>
            <p:nvPr/>
          </p:nvSpPr>
          <p:spPr bwMode="auto">
            <a:xfrm>
              <a:off x="2427"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7198" name="Rectangle 89"/>
            <p:cNvSpPr>
              <a:spLocks noChangeArrowheads="1"/>
            </p:cNvSpPr>
            <p:nvPr/>
          </p:nvSpPr>
          <p:spPr bwMode="auto">
            <a:xfrm>
              <a:off x="2569"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7199" name="Rectangle 90"/>
            <p:cNvSpPr>
              <a:spLocks noChangeArrowheads="1"/>
            </p:cNvSpPr>
            <p:nvPr/>
          </p:nvSpPr>
          <p:spPr bwMode="auto">
            <a:xfrm>
              <a:off x="2711"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7200" name="Rectangle 91"/>
            <p:cNvSpPr>
              <a:spLocks noChangeArrowheads="1"/>
            </p:cNvSpPr>
            <p:nvPr/>
          </p:nvSpPr>
          <p:spPr bwMode="auto">
            <a:xfrm>
              <a:off x="2853"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7201" name="Rectangle 92"/>
            <p:cNvSpPr>
              <a:spLocks noChangeArrowheads="1"/>
            </p:cNvSpPr>
            <p:nvPr/>
          </p:nvSpPr>
          <p:spPr bwMode="auto">
            <a:xfrm>
              <a:off x="2993"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7202" name="Rectangle 93"/>
            <p:cNvSpPr>
              <a:spLocks noChangeArrowheads="1"/>
            </p:cNvSpPr>
            <p:nvPr/>
          </p:nvSpPr>
          <p:spPr bwMode="auto">
            <a:xfrm>
              <a:off x="3135"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7203" name="Rectangle 94"/>
            <p:cNvSpPr>
              <a:spLocks noChangeArrowheads="1"/>
            </p:cNvSpPr>
            <p:nvPr/>
          </p:nvSpPr>
          <p:spPr bwMode="auto">
            <a:xfrm>
              <a:off x="3277"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7204" name="Rectangle 95"/>
            <p:cNvSpPr>
              <a:spLocks noChangeArrowheads="1"/>
            </p:cNvSpPr>
            <p:nvPr/>
          </p:nvSpPr>
          <p:spPr bwMode="auto">
            <a:xfrm>
              <a:off x="3419"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7205" name="Rectangle 96"/>
            <p:cNvSpPr>
              <a:spLocks noChangeArrowheads="1"/>
            </p:cNvSpPr>
            <p:nvPr/>
          </p:nvSpPr>
          <p:spPr bwMode="auto">
            <a:xfrm>
              <a:off x="3559"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7206" name="Rectangle 97"/>
            <p:cNvSpPr>
              <a:spLocks noChangeArrowheads="1"/>
            </p:cNvSpPr>
            <p:nvPr/>
          </p:nvSpPr>
          <p:spPr bwMode="auto">
            <a:xfrm>
              <a:off x="3701"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7207" name="Rectangle 98"/>
            <p:cNvSpPr>
              <a:spLocks noChangeArrowheads="1"/>
            </p:cNvSpPr>
            <p:nvPr/>
          </p:nvSpPr>
          <p:spPr bwMode="auto">
            <a:xfrm>
              <a:off x="3843"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7208" name="Rectangle 99"/>
            <p:cNvSpPr>
              <a:spLocks noChangeArrowheads="1"/>
            </p:cNvSpPr>
            <p:nvPr/>
          </p:nvSpPr>
          <p:spPr bwMode="auto">
            <a:xfrm>
              <a:off x="3985"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7209" name="Rectangle 100"/>
            <p:cNvSpPr>
              <a:spLocks noChangeArrowheads="1"/>
            </p:cNvSpPr>
            <p:nvPr/>
          </p:nvSpPr>
          <p:spPr bwMode="auto">
            <a:xfrm>
              <a:off x="4128"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7210" name="Rectangle 101"/>
            <p:cNvSpPr>
              <a:spLocks noChangeArrowheads="1"/>
            </p:cNvSpPr>
            <p:nvPr/>
          </p:nvSpPr>
          <p:spPr bwMode="auto">
            <a:xfrm>
              <a:off x="4270"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7211" name="Rectangle 102"/>
            <p:cNvSpPr>
              <a:spLocks noChangeArrowheads="1"/>
            </p:cNvSpPr>
            <p:nvPr/>
          </p:nvSpPr>
          <p:spPr bwMode="auto">
            <a:xfrm>
              <a:off x="4412"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7212" name="Rectangle 103"/>
            <p:cNvSpPr>
              <a:spLocks noChangeArrowheads="1"/>
            </p:cNvSpPr>
            <p:nvPr/>
          </p:nvSpPr>
          <p:spPr bwMode="auto">
            <a:xfrm>
              <a:off x="4554"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7213" name="Rectangle 104"/>
            <p:cNvSpPr>
              <a:spLocks noChangeArrowheads="1"/>
            </p:cNvSpPr>
            <p:nvPr/>
          </p:nvSpPr>
          <p:spPr bwMode="auto">
            <a:xfrm>
              <a:off x="4694"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7214" name="Rectangle 105"/>
            <p:cNvSpPr>
              <a:spLocks noChangeArrowheads="1"/>
            </p:cNvSpPr>
            <p:nvPr/>
          </p:nvSpPr>
          <p:spPr bwMode="auto">
            <a:xfrm>
              <a:off x="4836" y="2216"/>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7215" name="Text Box 106"/>
            <p:cNvSpPr txBox="1">
              <a:spLocks noChangeArrowheads="1"/>
            </p:cNvSpPr>
            <p:nvPr/>
          </p:nvSpPr>
          <p:spPr bwMode="auto">
            <a:xfrm>
              <a:off x="386" y="2160"/>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16" name="Text Box 107"/>
            <p:cNvSpPr txBox="1">
              <a:spLocks noChangeArrowheads="1"/>
            </p:cNvSpPr>
            <p:nvPr/>
          </p:nvSpPr>
          <p:spPr bwMode="auto">
            <a:xfrm>
              <a:off x="4950" y="2160"/>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217" name="Rectangle 108"/>
            <p:cNvSpPr>
              <a:spLocks noChangeArrowheads="1"/>
            </p:cNvSpPr>
            <p:nvPr/>
          </p:nvSpPr>
          <p:spPr bwMode="auto">
            <a:xfrm>
              <a:off x="1265" y="2018"/>
              <a:ext cx="2012"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18" name="Rectangle 109"/>
            <p:cNvSpPr>
              <a:spLocks noChangeArrowheads="1"/>
            </p:cNvSpPr>
            <p:nvPr/>
          </p:nvSpPr>
          <p:spPr bwMode="auto">
            <a:xfrm>
              <a:off x="1293" y="2075"/>
              <a:ext cx="2835"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219" name="Text Box 110"/>
            <p:cNvSpPr txBox="1">
              <a:spLocks noChangeArrowheads="1"/>
            </p:cNvSpPr>
            <p:nvPr/>
          </p:nvSpPr>
          <p:spPr bwMode="auto">
            <a:xfrm>
              <a:off x="215" y="1905"/>
              <a:ext cx="10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Inflate by 1 for every duplicate ACK</a:t>
              </a:r>
            </a:p>
          </p:txBody>
        </p:sp>
      </p:grpSp>
      <p:grpSp>
        <p:nvGrpSpPr>
          <p:cNvPr id="5" name="Group 111"/>
          <p:cNvGrpSpPr>
            <a:grpSpLocks/>
          </p:cNvGrpSpPr>
          <p:nvPr/>
        </p:nvGrpSpPr>
        <p:grpSpPr bwMode="auto">
          <a:xfrm>
            <a:off x="261169" y="4734843"/>
            <a:ext cx="8216900" cy="1125538"/>
            <a:chOff x="113" y="2670"/>
            <a:chExt cx="5176" cy="709"/>
          </a:xfrm>
        </p:grpSpPr>
        <p:sp>
          <p:nvSpPr>
            <p:cNvPr id="47150" name="Rectangle 112"/>
            <p:cNvSpPr>
              <a:spLocks noChangeArrowheads="1"/>
            </p:cNvSpPr>
            <p:nvPr/>
          </p:nvSpPr>
          <p:spPr bwMode="auto">
            <a:xfrm>
              <a:off x="725"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47151" name="Rectangle 113"/>
            <p:cNvSpPr>
              <a:spLocks noChangeArrowheads="1"/>
            </p:cNvSpPr>
            <p:nvPr/>
          </p:nvSpPr>
          <p:spPr bwMode="auto">
            <a:xfrm>
              <a:off x="867"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47152" name="Rectangle 114"/>
            <p:cNvSpPr>
              <a:spLocks noChangeArrowheads="1"/>
            </p:cNvSpPr>
            <p:nvPr/>
          </p:nvSpPr>
          <p:spPr bwMode="auto">
            <a:xfrm>
              <a:off x="1009"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47153" name="Rectangle 115"/>
            <p:cNvSpPr>
              <a:spLocks noChangeArrowheads="1"/>
            </p:cNvSpPr>
            <p:nvPr/>
          </p:nvSpPr>
          <p:spPr bwMode="auto">
            <a:xfrm>
              <a:off x="1151"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7154" name="Rectangle 116"/>
            <p:cNvSpPr>
              <a:spLocks noChangeArrowheads="1"/>
            </p:cNvSpPr>
            <p:nvPr/>
          </p:nvSpPr>
          <p:spPr bwMode="auto">
            <a:xfrm>
              <a:off x="1291" y="2982"/>
              <a:ext cx="142" cy="199"/>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7155" name="Rectangle 117"/>
            <p:cNvSpPr>
              <a:spLocks noChangeArrowheads="1"/>
            </p:cNvSpPr>
            <p:nvPr/>
          </p:nvSpPr>
          <p:spPr bwMode="auto">
            <a:xfrm>
              <a:off x="1433"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7156" name="Rectangle 118"/>
            <p:cNvSpPr>
              <a:spLocks noChangeArrowheads="1"/>
            </p:cNvSpPr>
            <p:nvPr/>
          </p:nvSpPr>
          <p:spPr bwMode="auto">
            <a:xfrm>
              <a:off x="1575"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7157" name="Rectangle 119"/>
            <p:cNvSpPr>
              <a:spLocks noChangeArrowheads="1"/>
            </p:cNvSpPr>
            <p:nvPr/>
          </p:nvSpPr>
          <p:spPr bwMode="auto">
            <a:xfrm>
              <a:off x="1717"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7158" name="Rectangle 120"/>
            <p:cNvSpPr>
              <a:spLocks noChangeArrowheads="1"/>
            </p:cNvSpPr>
            <p:nvPr/>
          </p:nvSpPr>
          <p:spPr bwMode="auto">
            <a:xfrm>
              <a:off x="1860"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7159" name="Rectangle 121"/>
            <p:cNvSpPr>
              <a:spLocks noChangeArrowheads="1"/>
            </p:cNvSpPr>
            <p:nvPr/>
          </p:nvSpPr>
          <p:spPr bwMode="auto">
            <a:xfrm>
              <a:off x="2002"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7160" name="Rectangle 122"/>
            <p:cNvSpPr>
              <a:spLocks noChangeArrowheads="1"/>
            </p:cNvSpPr>
            <p:nvPr/>
          </p:nvSpPr>
          <p:spPr bwMode="auto">
            <a:xfrm>
              <a:off x="2144"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7161" name="Rectangle 123"/>
            <p:cNvSpPr>
              <a:spLocks noChangeArrowheads="1"/>
            </p:cNvSpPr>
            <p:nvPr/>
          </p:nvSpPr>
          <p:spPr bwMode="auto">
            <a:xfrm>
              <a:off x="2286"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7162" name="Rectangle 124"/>
            <p:cNvSpPr>
              <a:spLocks noChangeArrowheads="1"/>
            </p:cNvSpPr>
            <p:nvPr/>
          </p:nvSpPr>
          <p:spPr bwMode="auto">
            <a:xfrm>
              <a:off x="2426"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7163" name="Rectangle 125"/>
            <p:cNvSpPr>
              <a:spLocks noChangeArrowheads="1"/>
            </p:cNvSpPr>
            <p:nvPr/>
          </p:nvSpPr>
          <p:spPr bwMode="auto">
            <a:xfrm>
              <a:off x="2568"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7164" name="Rectangle 126"/>
            <p:cNvSpPr>
              <a:spLocks noChangeArrowheads="1"/>
            </p:cNvSpPr>
            <p:nvPr/>
          </p:nvSpPr>
          <p:spPr bwMode="auto">
            <a:xfrm>
              <a:off x="2710"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7165" name="Rectangle 127"/>
            <p:cNvSpPr>
              <a:spLocks noChangeArrowheads="1"/>
            </p:cNvSpPr>
            <p:nvPr/>
          </p:nvSpPr>
          <p:spPr bwMode="auto">
            <a:xfrm>
              <a:off x="2852" y="2982"/>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7166" name="Rectangle 128"/>
            <p:cNvSpPr>
              <a:spLocks noChangeArrowheads="1"/>
            </p:cNvSpPr>
            <p:nvPr/>
          </p:nvSpPr>
          <p:spPr bwMode="auto">
            <a:xfrm>
              <a:off x="2992"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7167" name="Rectangle 129"/>
            <p:cNvSpPr>
              <a:spLocks noChangeArrowheads="1"/>
            </p:cNvSpPr>
            <p:nvPr/>
          </p:nvSpPr>
          <p:spPr bwMode="auto">
            <a:xfrm>
              <a:off x="3134"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7168" name="Rectangle 130"/>
            <p:cNvSpPr>
              <a:spLocks noChangeArrowheads="1"/>
            </p:cNvSpPr>
            <p:nvPr/>
          </p:nvSpPr>
          <p:spPr bwMode="auto">
            <a:xfrm>
              <a:off x="3276"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7169" name="Rectangle 131"/>
            <p:cNvSpPr>
              <a:spLocks noChangeArrowheads="1"/>
            </p:cNvSpPr>
            <p:nvPr/>
          </p:nvSpPr>
          <p:spPr bwMode="auto">
            <a:xfrm>
              <a:off x="3418"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7170" name="Rectangle 132"/>
            <p:cNvSpPr>
              <a:spLocks noChangeArrowheads="1"/>
            </p:cNvSpPr>
            <p:nvPr/>
          </p:nvSpPr>
          <p:spPr bwMode="auto">
            <a:xfrm>
              <a:off x="3558"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7171" name="Rectangle 133"/>
            <p:cNvSpPr>
              <a:spLocks noChangeArrowheads="1"/>
            </p:cNvSpPr>
            <p:nvPr/>
          </p:nvSpPr>
          <p:spPr bwMode="auto">
            <a:xfrm>
              <a:off x="3700"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7172" name="Rectangle 134"/>
            <p:cNvSpPr>
              <a:spLocks noChangeArrowheads="1"/>
            </p:cNvSpPr>
            <p:nvPr/>
          </p:nvSpPr>
          <p:spPr bwMode="auto">
            <a:xfrm>
              <a:off x="3842"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7173" name="Rectangle 135"/>
            <p:cNvSpPr>
              <a:spLocks noChangeArrowheads="1"/>
            </p:cNvSpPr>
            <p:nvPr/>
          </p:nvSpPr>
          <p:spPr bwMode="auto">
            <a:xfrm>
              <a:off x="3984"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7174" name="Rectangle 136"/>
            <p:cNvSpPr>
              <a:spLocks noChangeArrowheads="1"/>
            </p:cNvSpPr>
            <p:nvPr/>
          </p:nvSpPr>
          <p:spPr bwMode="auto">
            <a:xfrm>
              <a:off x="4127"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7175" name="Rectangle 137"/>
            <p:cNvSpPr>
              <a:spLocks noChangeArrowheads="1"/>
            </p:cNvSpPr>
            <p:nvPr/>
          </p:nvSpPr>
          <p:spPr bwMode="auto">
            <a:xfrm>
              <a:off x="4269"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7176" name="Rectangle 138"/>
            <p:cNvSpPr>
              <a:spLocks noChangeArrowheads="1"/>
            </p:cNvSpPr>
            <p:nvPr/>
          </p:nvSpPr>
          <p:spPr bwMode="auto">
            <a:xfrm>
              <a:off x="4411"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7177" name="Rectangle 139"/>
            <p:cNvSpPr>
              <a:spLocks noChangeArrowheads="1"/>
            </p:cNvSpPr>
            <p:nvPr/>
          </p:nvSpPr>
          <p:spPr bwMode="auto">
            <a:xfrm>
              <a:off x="4553"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7178" name="Rectangle 140"/>
            <p:cNvSpPr>
              <a:spLocks noChangeArrowheads="1"/>
            </p:cNvSpPr>
            <p:nvPr/>
          </p:nvSpPr>
          <p:spPr bwMode="auto">
            <a:xfrm>
              <a:off x="4693"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7179" name="Rectangle 141"/>
            <p:cNvSpPr>
              <a:spLocks noChangeArrowheads="1"/>
            </p:cNvSpPr>
            <p:nvPr/>
          </p:nvSpPr>
          <p:spPr bwMode="auto">
            <a:xfrm>
              <a:off x="4835" y="2982"/>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7180" name="Text Box 142"/>
            <p:cNvSpPr txBox="1">
              <a:spLocks noChangeArrowheads="1"/>
            </p:cNvSpPr>
            <p:nvPr/>
          </p:nvSpPr>
          <p:spPr bwMode="auto">
            <a:xfrm>
              <a:off x="385" y="292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181" name="Text Box 143"/>
            <p:cNvSpPr txBox="1">
              <a:spLocks noChangeArrowheads="1"/>
            </p:cNvSpPr>
            <p:nvPr/>
          </p:nvSpPr>
          <p:spPr bwMode="auto">
            <a:xfrm>
              <a:off x="4949" y="2926"/>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182" name="Rectangle 144"/>
            <p:cNvSpPr>
              <a:spLocks noChangeArrowheads="1"/>
            </p:cNvSpPr>
            <p:nvPr/>
          </p:nvSpPr>
          <p:spPr bwMode="auto">
            <a:xfrm>
              <a:off x="1264" y="2784"/>
              <a:ext cx="3033"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183" name="Rectangle 145"/>
            <p:cNvSpPr>
              <a:spLocks noChangeArrowheads="1"/>
            </p:cNvSpPr>
            <p:nvPr/>
          </p:nvSpPr>
          <p:spPr bwMode="auto">
            <a:xfrm>
              <a:off x="1292" y="2841"/>
              <a:ext cx="2977"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184" name="Text Box 146"/>
            <p:cNvSpPr txBox="1">
              <a:spLocks noChangeArrowheads="1"/>
            </p:cNvSpPr>
            <p:nvPr/>
          </p:nvSpPr>
          <p:spPr bwMode="auto">
            <a:xfrm>
              <a:off x="113" y="2670"/>
              <a:ext cx="1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duplicate ACK triggered by 43, Transmit 52</a:t>
              </a:r>
            </a:p>
          </p:txBody>
        </p:sp>
      </p:grpSp>
      <p:grpSp>
        <p:nvGrpSpPr>
          <p:cNvPr id="6" name="Group 147"/>
          <p:cNvGrpSpPr>
            <a:grpSpLocks/>
          </p:cNvGrpSpPr>
          <p:nvPr/>
        </p:nvGrpSpPr>
        <p:grpSpPr bwMode="auto">
          <a:xfrm>
            <a:off x="261169" y="5995318"/>
            <a:ext cx="8218487" cy="1035050"/>
            <a:chOff x="113" y="3464"/>
            <a:chExt cx="5177" cy="652"/>
          </a:xfrm>
        </p:grpSpPr>
        <p:sp>
          <p:nvSpPr>
            <p:cNvPr id="47115" name="Rectangle 148"/>
            <p:cNvSpPr>
              <a:spLocks noChangeArrowheads="1"/>
            </p:cNvSpPr>
            <p:nvPr/>
          </p:nvSpPr>
          <p:spPr bwMode="auto">
            <a:xfrm>
              <a:off x="726"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47116" name="Rectangle 149"/>
            <p:cNvSpPr>
              <a:spLocks noChangeArrowheads="1"/>
            </p:cNvSpPr>
            <p:nvPr/>
          </p:nvSpPr>
          <p:spPr bwMode="auto">
            <a:xfrm>
              <a:off x="868"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47117" name="Rectangle 150"/>
            <p:cNvSpPr>
              <a:spLocks noChangeArrowheads="1"/>
            </p:cNvSpPr>
            <p:nvPr/>
          </p:nvSpPr>
          <p:spPr bwMode="auto">
            <a:xfrm>
              <a:off x="1010"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47118" name="Rectangle 151"/>
            <p:cNvSpPr>
              <a:spLocks noChangeArrowheads="1"/>
            </p:cNvSpPr>
            <p:nvPr/>
          </p:nvSpPr>
          <p:spPr bwMode="auto">
            <a:xfrm>
              <a:off x="1152"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7119" name="Rectangle 152"/>
            <p:cNvSpPr>
              <a:spLocks noChangeArrowheads="1"/>
            </p:cNvSpPr>
            <p:nvPr/>
          </p:nvSpPr>
          <p:spPr bwMode="auto">
            <a:xfrm>
              <a:off x="1292" y="3719"/>
              <a:ext cx="142" cy="199"/>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7120" name="Rectangle 153"/>
            <p:cNvSpPr>
              <a:spLocks noChangeArrowheads="1"/>
            </p:cNvSpPr>
            <p:nvPr/>
          </p:nvSpPr>
          <p:spPr bwMode="auto">
            <a:xfrm>
              <a:off x="1434"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7121" name="Rectangle 154"/>
            <p:cNvSpPr>
              <a:spLocks noChangeArrowheads="1"/>
            </p:cNvSpPr>
            <p:nvPr/>
          </p:nvSpPr>
          <p:spPr bwMode="auto">
            <a:xfrm>
              <a:off x="1576"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7122" name="Rectangle 155"/>
            <p:cNvSpPr>
              <a:spLocks noChangeArrowheads="1"/>
            </p:cNvSpPr>
            <p:nvPr/>
          </p:nvSpPr>
          <p:spPr bwMode="auto">
            <a:xfrm>
              <a:off x="1718"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7123" name="Rectangle 156"/>
            <p:cNvSpPr>
              <a:spLocks noChangeArrowheads="1"/>
            </p:cNvSpPr>
            <p:nvPr/>
          </p:nvSpPr>
          <p:spPr bwMode="auto">
            <a:xfrm>
              <a:off x="1861"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7124" name="Rectangle 157"/>
            <p:cNvSpPr>
              <a:spLocks noChangeArrowheads="1"/>
            </p:cNvSpPr>
            <p:nvPr/>
          </p:nvSpPr>
          <p:spPr bwMode="auto">
            <a:xfrm>
              <a:off x="2003"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7125" name="Rectangle 158"/>
            <p:cNvSpPr>
              <a:spLocks noChangeArrowheads="1"/>
            </p:cNvSpPr>
            <p:nvPr/>
          </p:nvSpPr>
          <p:spPr bwMode="auto">
            <a:xfrm>
              <a:off x="2145"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7126" name="Rectangle 159"/>
            <p:cNvSpPr>
              <a:spLocks noChangeArrowheads="1"/>
            </p:cNvSpPr>
            <p:nvPr/>
          </p:nvSpPr>
          <p:spPr bwMode="auto">
            <a:xfrm>
              <a:off x="2287"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7127" name="Rectangle 160"/>
            <p:cNvSpPr>
              <a:spLocks noChangeArrowheads="1"/>
            </p:cNvSpPr>
            <p:nvPr/>
          </p:nvSpPr>
          <p:spPr bwMode="auto">
            <a:xfrm>
              <a:off x="2427"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7128" name="Rectangle 161"/>
            <p:cNvSpPr>
              <a:spLocks noChangeArrowheads="1"/>
            </p:cNvSpPr>
            <p:nvPr/>
          </p:nvSpPr>
          <p:spPr bwMode="auto">
            <a:xfrm>
              <a:off x="2569"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7129" name="Rectangle 162"/>
            <p:cNvSpPr>
              <a:spLocks noChangeArrowheads="1"/>
            </p:cNvSpPr>
            <p:nvPr/>
          </p:nvSpPr>
          <p:spPr bwMode="auto">
            <a:xfrm>
              <a:off x="2711"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7130" name="Rectangle 163"/>
            <p:cNvSpPr>
              <a:spLocks noChangeArrowheads="1"/>
            </p:cNvSpPr>
            <p:nvPr/>
          </p:nvSpPr>
          <p:spPr bwMode="auto">
            <a:xfrm>
              <a:off x="2853"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7131" name="Rectangle 164"/>
            <p:cNvSpPr>
              <a:spLocks noChangeArrowheads="1"/>
            </p:cNvSpPr>
            <p:nvPr/>
          </p:nvSpPr>
          <p:spPr bwMode="auto">
            <a:xfrm>
              <a:off x="2993" y="3719"/>
              <a:ext cx="142" cy="199"/>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7132" name="Rectangle 165"/>
            <p:cNvSpPr>
              <a:spLocks noChangeArrowheads="1"/>
            </p:cNvSpPr>
            <p:nvPr/>
          </p:nvSpPr>
          <p:spPr bwMode="auto">
            <a:xfrm>
              <a:off x="3135"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7133" name="Rectangle 166"/>
            <p:cNvSpPr>
              <a:spLocks noChangeArrowheads="1"/>
            </p:cNvSpPr>
            <p:nvPr/>
          </p:nvSpPr>
          <p:spPr bwMode="auto">
            <a:xfrm>
              <a:off x="3277"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7134" name="Rectangle 167"/>
            <p:cNvSpPr>
              <a:spLocks noChangeArrowheads="1"/>
            </p:cNvSpPr>
            <p:nvPr/>
          </p:nvSpPr>
          <p:spPr bwMode="auto">
            <a:xfrm>
              <a:off x="3419"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7135" name="Rectangle 168"/>
            <p:cNvSpPr>
              <a:spLocks noChangeArrowheads="1"/>
            </p:cNvSpPr>
            <p:nvPr/>
          </p:nvSpPr>
          <p:spPr bwMode="auto">
            <a:xfrm>
              <a:off x="3559"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7136" name="Rectangle 169"/>
            <p:cNvSpPr>
              <a:spLocks noChangeArrowheads="1"/>
            </p:cNvSpPr>
            <p:nvPr/>
          </p:nvSpPr>
          <p:spPr bwMode="auto">
            <a:xfrm>
              <a:off x="3701"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7137" name="Rectangle 170"/>
            <p:cNvSpPr>
              <a:spLocks noChangeArrowheads="1"/>
            </p:cNvSpPr>
            <p:nvPr/>
          </p:nvSpPr>
          <p:spPr bwMode="auto">
            <a:xfrm>
              <a:off x="3843"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7138" name="Rectangle 171"/>
            <p:cNvSpPr>
              <a:spLocks noChangeArrowheads="1"/>
            </p:cNvSpPr>
            <p:nvPr/>
          </p:nvSpPr>
          <p:spPr bwMode="auto">
            <a:xfrm>
              <a:off x="3985"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7139" name="Rectangle 172"/>
            <p:cNvSpPr>
              <a:spLocks noChangeArrowheads="1"/>
            </p:cNvSpPr>
            <p:nvPr/>
          </p:nvSpPr>
          <p:spPr bwMode="auto">
            <a:xfrm>
              <a:off x="4128"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7140" name="Rectangle 173"/>
            <p:cNvSpPr>
              <a:spLocks noChangeArrowheads="1"/>
            </p:cNvSpPr>
            <p:nvPr/>
          </p:nvSpPr>
          <p:spPr bwMode="auto">
            <a:xfrm>
              <a:off x="4270"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7141" name="Rectangle 174"/>
            <p:cNvSpPr>
              <a:spLocks noChangeArrowheads="1"/>
            </p:cNvSpPr>
            <p:nvPr/>
          </p:nvSpPr>
          <p:spPr bwMode="auto">
            <a:xfrm>
              <a:off x="4412"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7142" name="Rectangle 175"/>
            <p:cNvSpPr>
              <a:spLocks noChangeArrowheads="1"/>
            </p:cNvSpPr>
            <p:nvPr/>
          </p:nvSpPr>
          <p:spPr bwMode="auto">
            <a:xfrm>
              <a:off x="4554"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7143" name="Rectangle 176"/>
            <p:cNvSpPr>
              <a:spLocks noChangeArrowheads="1"/>
            </p:cNvSpPr>
            <p:nvPr/>
          </p:nvSpPr>
          <p:spPr bwMode="auto">
            <a:xfrm>
              <a:off x="4694"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7144" name="Rectangle 177"/>
            <p:cNvSpPr>
              <a:spLocks noChangeArrowheads="1"/>
            </p:cNvSpPr>
            <p:nvPr/>
          </p:nvSpPr>
          <p:spPr bwMode="auto">
            <a:xfrm>
              <a:off x="4836" y="371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7145" name="Text Box 178"/>
            <p:cNvSpPr txBox="1">
              <a:spLocks noChangeArrowheads="1"/>
            </p:cNvSpPr>
            <p:nvPr/>
          </p:nvSpPr>
          <p:spPr bwMode="auto">
            <a:xfrm>
              <a:off x="386" y="366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146" name="Text Box 179"/>
            <p:cNvSpPr txBox="1">
              <a:spLocks noChangeArrowheads="1"/>
            </p:cNvSpPr>
            <p:nvPr/>
          </p:nvSpPr>
          <p:spPr bwMode="auto">
            <a:xfrm>
              <a:off x="4950" y="366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47147" name="Rectangle 180"/>
            <p:cNvSpPr>
              <a:spLocks noChangeArrowheads="1"/>
            </p:cNvSpPr>
            <p:nvPr/>
          </p:nvSpPr>
          <p:spPr bwMode="auto">
            <a:xfrm>
              <a:off x="1265" y="3521"/>
              <a:ext cx="3174"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148" name="Rectangle 181"/>
            <p:cNvSpPr>
              <a:spLocks noChangeArrowheads="1"/>
            </p:cNvSpPr>
            <p:nvPr/>
          </p:nvSpPr>
          <p:spPr bwMode="auto">
            <a:xfrm>
              <a:off x="1293" y="3578"/>
              <a:ext cx="3118"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7149" name="Text Box 182"/>
            <p:cNvSpPr txBox="1">
              <a:spLocks noChangeArrowheads="1"/>
            </p:cNvSpPr>
            <p:nvPr/>
          </p:nvSpPr>
          <p:spPr bwMode="auto">
            <a:xfrm>
              <a:off x="113" y="3464"/>
              <a:ext cx="1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duplicate ACK triggered by 44, Transmit 53</a:t>
              </a:r>
            </a:p>
          </p:txBody>
        </p:sp>
      </p:grpSp>
      <p:sp>
        <p:nvSpPr>
          <p:cNvPr id="47113" name="Line 183"/>
          <p:cNvSpPr>
            <a:spLocks noChangeShapeType="1"/>
          </p:cNvSpPr>
          <p:nvPr/>
        </p:nvSpPr>
        <p:spPr bwMode="auto">
          <a:xfrm flipH="1">
            <a:off x="7893869" y="1224881"/>
            <a:ext cx="1349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4" name="Text Box 184"/>
          <p:cNvSpPr txBox="1">
            <a:spLocks noChangeArrowheads="1"/>
          </p:cNvSpPr>
          <p:nvPr/>
        </p:nvSpPr>
        <p:spPr bwMode="auto">
          <a:xfrm>
            <a:off x="7936731" y="939131"/>
            <a:ext cx="615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200" b="1"/>
              <a:t>SMSS</a:t>
            </a:r>
          </a:p>
        </p:txBody>
      </p:sp>
    </p:spTree>
    <p:extLst>
      <p:ext uri="{BB962C8B-B14F-4D97-AF65-F5344CB8AC3E}">
        <p14:creationId xmlns:p14="http://schemas.microsoft.com/office/powerpoint/2010/main" val="509442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2"/>
          <p:cNvSpPr>
            <a:spLocks noGrp="1"/>
          </p:cNvSpPr>
          <p:nvPr>
            <p:ph type="sldNum" sz="quarter" idx="4294967295"/>
          </p:nvPr>
        </p:nvSpPr>
        <p:spPr>
          <a:xfrm>
            <a:off x="164415" y="801836"/>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fld id="{50B2B6C6-35AC-4FA6-A0FD-1AACE5AADD23}" type="slidenum">
              <a:rPr lang="he-IL" altLang="en-US" sz="1000"/>
              <a:pPr rtl="0">
                <a:spcBef>
                  <a:spcPct val="0"/>
                </a:spcBef>
                <a:spcAft>
                  <a:spcPct val="0"/>
                </a:spcAft>
                <a:buClrTx/>
                <a:buFontTx/>
                <a:buNone/>
              </a:pPr>
              <a:t>136</a:t>
            </a:fld>
            <a:endParaRPr lang="en-US" altLang="en-US" sz="1000"/>
          </a:p>
        </p:txBody>
      </p:sp>
      <p:sp>
        <p:nvSpPr>
          <p:cNvPr id="48131" name="Rectangle 2"/>
          <p:cNvSpPr>
            <a:spLocks noChangeArrowheads="1"/>
          </p:cNvSpPr>
          <p:nvPr/>
        </p:nvSpPr>
        <p:spPr bwMode="auto">
          <a:xfrm>
            <a:off x="7077978" y="2702074"/>
            <a:ext cx="225425" cy="315912"/>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58</a:t>
            </a:r>
          </a:p>
        </p:txBody>
      </p:sp>
      <p:sp>
        <p:nvSpPr>
          <p:cNvPr id="48132" name="Rectangle 3"/>
          <p:cNvSpPr>
            <a:spLocks noChangeArrowheads="1"/>
          </p:cNvSpPr>
          <p:nvPr/>
        </p:nvSpPr>
        <p:spPr bwMode="auto">
          <a:xfrm>
            <a:off x="7303403" y="2702074"/>
            <a:ext cx="225425" cy="315912"/>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59</a:t>
            </a:r>
          </a:p>
        </p:txBody>
      </p:sp>
      <p:sp>
        <p:nvSpPr>
          <p:cNvPr id="48133" name="Rectangle 4"/>
          <p:cNvSpPr>
            <a:spLocks noChangeArrowheads="1"/>
          </p:cNvSpPr>
          <p:nvPr/>
        </p:nvSpPr>
        <p:spPr bwMode="auto">
          <a:xfrm>
            <a:off x="7525653" y="2702074"/>
            <a:ext cx="225425" cy="315912"/>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60</a:t>
            </a:r>
          </a:p>
        </p:txBody>
      </p:sp>
      <p:sp>
        <p:nvSpPr>
          <p:cNvPr id="48134" name="Rectangle 5"/>
          <p:cNvSpPr>
            <a:spLocks noChangeArrowheads="1"/>
          </p:cNvSpPr>
          <p:nvPr/>
        </p:nvSpPr>
        <p:spPr bwMode="auto">
          <a:xfrm>
            <a:off x="7751078" y="2702074"/>
            <a:ext cx="225425" cy="315912"/>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61</a:t>
            </a:r>
          </a:p>
        </p:txBody>
      </p:sp>
      <p:sp>
        <p:nvSpPr>
          <p:cNvPr id="48135" name="Rectangle 6"/>
          <p:cNvSpPr>
            <a:spLocks noGrp="1" noChangeArrowheads="1"/>
          </p:cNvSpPr>
          <p:nvPr>
            <p:ph type="title"/>
          </p:nvPr>
        </p:nvSpPr>
        <p:spPr/>
        <p:txBody>
          <a:bodyPr/>
          <a:lstStyle/>
          <a:p>
            <a:pPr algn="ctr" eaLnBrk="1" hangingPunct="1"/>
            <a:r>
              <a:rPr lang="en-US" altLang="en-US" sz="2400" smtClean="0"/>
              <a:t>Deflating the window</a:t>
            </a:r>
          </a:p>
        </p:txBody>
      </p:sp>
      <p:sp>
        <p:nvSpPr>
          <p:cNvPr id="48136" name="Rectangle 7"/>
          <p:cNvSpPr>
            <a:spLocks noChangeArrowheads="1"/>
          </p:cNvSpPr>
          <p:nvPr/>
        </p:nvSpPr>
        <p:spPr bwMode="auto">
          <a:xfrm>
            <a:off x="1001028"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8137" name="Rectangle 8"/>
          <p:cNvSpPr>
            <a:spLocks noChangeArrowheads="1"/>
          </p:cNvSpPr>
          <p:nvPr/>
        </p:nvSpPr>
        <p:spPr bwMode="auto">
          <a:xfrm>
            <a:off x="1223278" y="2700486"/>
            <a:ext cx="225425" cy="315913"/>
          </a:xfrm>
          <a:prstGeom prst="rect">
            <a:avLst/>
          </a:prstGeom>
          <a:solidFill>
            <a:srgbClr val="CC6600"/>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8138" name="Rectangle 9"/>
          <p:cNvSpPr>
            <a:spLocks noChangeArrowheads="1"/>
          </p:cNvSpPr>
          <p:nvPr/>
        </p:nvSpPr>
        <p:spPr bwMode="auto">
          <a:xfrm>
            <a:off x="1448703"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8139" name="Rectangle 10"/>
          <p:cNvSpPr>
            <a:spLocks noChangeArrowheads="1"/>
          </p:cNvSpPr>
          <p:nvPr/>
        </p:nvSpPr>
        <p:spPr bwMode="auto">
          <a:xfrm>
            <a:off x="1674128"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8140" name="Rectangle 11"/>
          <p:cNvSpPr>
            <a:spLocks noChangeArrowheads="1"/>
          </p:cNvSpPr>
          <p:nvPr/>
        </p:nvSpPr>
        <p:spPr bwMode="auto">
          <a:xfrm>
            <a:off x="1899553"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8141" name="Rectangle 12"/>
          <p:cNvSpPr>
            <a:spLocks noChangeArrowheads="1"/>
          </p:cNvSpPr>
          <p:nvPr/>
        </p:nvSpPr>
        <p:spPr bwMode="auto">
          <a:xfrm>
            <a:off x="212656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8142" name="Rectangle 13"/>
          <p:cNvSpPr>
            <a:spLocks noChangeArrowheads="1"/>
          </p:cNvSpPr>
          <p:nvPr/>
        </p:nvSpPr>
        <p:spPr bwMode="auto">
          <a:xfrm>
            <a:off x="235199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8143" name="Rectangle 14"/>
          <p:cNvSpPr>
            <a:spLocks noChangeArrowheads="1"/>
          </p:cNvSpPr>
          <p:nvPr/>
        </p:nvSpPr>
        <p:spPr bwMode="auto">
          <a:xfrm>
            <a:off x="257741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8144" name="Rectangle 15"/>
          <p:cNvSpPr>
            <a:spLocks noChangeArrowheads="1"/>
          </p:cNvSpPr>
          <p:nvPr/>
        </p:nvSpPr>
        <p:spPr bwMode="auto">
          <a:xfrm>
            <a:off x="280284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8145" name="Rectangle 16"/>
          <p:cNvSpPr>
            <a:spLocks noChangeArrowheads="1"/>
          </p:cNvSpPr>
          <p:nvPr/>
        </p:nvSpPr>
        <p:spPr bwMode="auto">
          <a:xfrm>
            <a:off x="302509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8146" name="Rectangle 17"/>
          <p:cNvSpPr>
            <a:spLocks noChangeArrowheads="1"/>
          </p:cNvSpPr>
          <p:nvPr/>
        </p:nvSpPr>
        <p:spPr bwMode="auto">
          <a:xfrm>
            <a:off x="325051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8147" name="Rectangle 18"/>
          <p:cNvSpPr>
            <a:spLocks noChangeArrowheads="1"/>
          </p:cNvSpPr>
          <p:nvPr/>
        </p:nvSpPr>
        <p:spPr bwMode="auto">
          <a:xfrm>
            <a:off x="347594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8148" name="Rectangle 19"/>
          <p:cNvSpPr>
            <a:spLocks noChangeArrowheads="1"/>
          </p:cNvSpPr>
          <p:nvPr/>
        </p:nvSpPr>
        <p:spPr bwMode="auto">
          <a:xfrm>
            <a:off x="370136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8149" name="Rectangle 20"/>
          <p:cNvSpPr>
            <a:spLocks noChangeArrowheads="1"/>
          </p:cNvSpPr>
          <p:nvPr/>
        </p:nvSpPr>
        <p:spPr bwMode="auto">
          <a:xfrm>
            <a:off x="392361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8150" name="Rectangle 21"/>
          <p:cNvSpPr>
            <a:spLocks noChangeArrowheads="1"/>
          </p:cNvSpPr>
          <p:nvPr/>
        </p:nvSpPr>
        <p:spPr bwMode="auto">
          <a:xfrm>
            <a:off x="414904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8151" name="Rectangle 22"/>
          <p:cNvSpPr>
            <a:spLocks noChangeArrowheads="1"/>
          </p:cNvSpPr>
          <p:nvPr/>
        </p:nvSpPr>
        <p:spPr bwMode="auto">
          <a:xfrm>
            <a:off x="437446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8152" name="Rectangle 23"/>
          <p:cNvSpPr>
            <a:spLocks noChangeArrowheads="1"/>
          </p:cNvSpPr>
          <p:nvPr/>
        </p:nvSpPr>
        <p:spPr bwMode="auto">
          <a:xfrm>
            <a:off x="459989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8153" name="Rectangle 24"/>
          <p:cNvSpPr>
            <a:spLocks noChangeArrowheads="1"/>
          </p:cNvSpPr>
          <p:nvPr/>
        </p:nvSpPr>
        <p:spPr bwMode="auto">
          <a:xfrm>
            <a:off x="482214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8154" name="Rectangle 25"/>
          <p:cNvSpPr>
            <a:spLocks noChangeArrowheads="1"/>
          </p:cNvSpPr>
          <p:nvPr/>
        </p:nvSpPr>
        <p:spPr bwMode="auto">
          <a:xfrm>
            <a:off x="504756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8155" name="Rectangle 26"/>
          <p:cNvSpPr>
            <a:spLocks noChangeArrowheads="1"/>
          </p:cNvSpPr>
          <p:nvPr/>
        </p:nvSpPr>
        <p:spPr bwMode="auto">
          <a:xfrm>
            <a:off x="5272990"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8156" name="Rectangle 27"/>
          <p:cNvSpPr>
            <a:spLocks noChangeArrowheads="1"/>
          </p:cNvSpPr>
          <p:nvPr/>
        </p:nvSpPr>
        <p:spPr bwMode="auto">
          <a:xfrm>
            <a:off x="5498415" y="2700486"/>
            <a:ext cx="225425" cy="315913"/>
          </a:xfrm>
          <a:prstGeom prst="rect">
            <a:avLst/>
          </a:prstGeom>
          <a:solidFill>
            <a:srgbClr val="0099FF"/>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8157" name="Rectangle 28"/>
          <p:cNvSpPr>
            <a:spLocks noChangeArrowheads="1"/>
          </p:cNvSpPr>
          <p:nvPr/>
        </p:nvSpPr>
        <p:spPr bwMode="auto">
          <a:xfrm>
            <a:off x="5725428"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8158" name="Rectangle 29"/>
          <p:cNvSpPr>
            <a:spLocks noChangeArrowheads="1"/>
          </p:cNvSpPr>
          <p:nvPr/>
        </p:nvSpPr>
        <p:spPr bwMode="auto">
          <a:xfrm>
            <a:off x="5950853"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8159" name="Rectangle 30"/>
          <p:cNvSpPr>
            <a:spLocks noChangeArrowheads="1"/>
          </p:cNvSpPr>
          <p:nvPr/>
        </p:nvSpPr>
        <p:spPr bwMode="auto">
          <a:xfrm>
            <a:off x="6176278"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8160" name="Rectangle 31"/>
          <p:cNvSpPr>
            <a:spLocks noChangeArrowheads="1"/>
          </p:cNvSpPr>
          <p:nvPr/>
        </p:nvSpPr>
        <p:spPr bwMode="auto">
          <a:xfrm>
            <a:off x="6401703"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8161" name="Rectangle 32"/>
          <p:cNvSpPr>
            <a:spLocks noChangeArrowheads="1"/>
          </p:cNvSpPr>
          <p:nvPr/>
        </p:nvSpPr>
        <p:spPr bwMode="auto">
          <a:xfrm>
            <a:off x="6623953"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8162" name="Rectangle 33"/>
          <p:cNvSpPr>
            <a:spLocks noChangeArrowheads="1"/>
          </p:cNvSpPr>
          <p:nvPr/>
        </p:nvSpPr>
        <p:spPr bwMode="auto">
          <a:xfrm>
            <a:off x="6849378"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8163" name="Rectangle 34"/>
          <p:cNvSpPr>
            <a:spLocks noChangeArrowheads="1"/>
          </p:cNvSpPr>
          <p:nvPr/>
        </p:nvSpPr>
        <p:spPr bwMode="auto">
          <a:xfrm>
            <a:off x="1180415" y="2386161"/>
            <a:ext cx="6570663" cy="944563"/>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8164" name="Rectangle 35"/>
          <p:cNvSpPr>
            <a:spLocks noChangeArrowheads="1"/>
          </p:cNvSpPr>
          <p:nvPr/>
        </p:nvSpPr>
        <p:spPr bwMode="auto">
          <a:xfrm>
            <a:off x="1224865" y="2476649"/>
            <a:ext cx="6480175" cy="765175"/>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8165" name="Rectangle 36"/>
          <p:cNvSpPr>
            <a:spLocks noChangeArrowheads="1"/>
          </p:cNvSpPr>
          <p:nvPr/>
        </p:nvSpPr>
        <p:spPr bwMode="auto">
          <a:xfrm>
            <a:off x="7976503"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62</a:t>
            </a:r>
          </a:p>
        </p:txBody>
      </p:sp>
      <p:sp>
        <p:nvSpPr>
          <p:cNvPr id="48166" name="Rectangle 37"/>
          <p:cNvSpPr>
            <a:spLocks noChangeArrowheads="1"/>
          </p:cNvSpPr>
          <p:nvPr/>
        </p:nvSpPr>
        <p:spPr bwMode="auto">
          <a:xfrm>
            <a:off x="8201928"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63</a:t>
            </a:r>
          </a:p>
        </p:txBody>
      </p:sp>
      <p:sp>
        <p:nvSpPr>
          <p:cNvPr id="48167" name="Rectangle 38"/>
          <p:cNvSpPr>
            <a:spLocks noChangeArrowheads="1"/>
          </p:cNvSpPr>
          <p:nvPr/>
        </p:nvSpPr>
        <p:spPr bwMode="auto">
          <a:xfrm>
            <a:off x="8427353" y="2700486"/>
            <a:ext cx="225425" cy="3159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64</a:t>
            </a:r>
          </a:p>
        </p:txBody>
      </p:sp>
      <p:grpSp>
        <p:nvGrpSpPr>
          <p:cNvPr id="2" name="Group 39"/>
          <p:cNvGrpSpPr>
            <a:grpSpLocks/>
          </p:cNvGrpSpPr>
          <p:nvPr/>
        </p:nvGrpSpPr>
        <p:grpSpPr bwMode="auto">
          <a:xfrm>
            <a:off x="775603" y="4321324"/>
            <a:ext cx="7877175" cy="1444625"/>
            <a:chOff x="385" y="2217"/>
            <a:chExt cx="4962" cy="910"/>
          </a:xfrm>
        </p:grpSpPr>
        <p:sp>
          <p:nvSpPr>
            <p:cNvPr id="48170" name="Rectangle 40"/>
            <p:cNvSpPr>
              <a:spLocks noChangeArrowheads="1"/>
            </p:cNvSpPr>
            <p:nvPr/>
          </p:nvSpPr>
          <p:spPr bwMode="auto">
            <a:xfrm>
              <a:off x="4921"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62</a:t>
              </a:r>
            </a:p>
          </p:txBody>
        </p:sp>
        <p:sp>
          <p:nvSpPr>
            <p:cNvPr id="48171" name="Rectangle 41"/>
            <p:cNvSpPr>
              <a:spLocks noChangeArrowheads="1"/>
            </p:cNvSpPr>
            <p:nvPr/>
          </p:nvSpPr>
          <p:spPr bwMode="auto">
            <a:xfrm>
              <a:off x="5063"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63</a:t>
              </a:r>
            </a:p>
          </p:txBody>
        </p:sp>
        <p:sp>
          <p:nvSpPr>
            <p:cNvPr id="48172" name="Rectangle 42"/>
            <p:cNvSpPr>
              <a:spLocks noChangeArrowheads="1"/>
            </p:cNvSpPr>
            <p:nvPr/>
          </p:nvSpPr>
          <p:spPr bwMode="auto">
            <a:xfrm>
              <a:off x="5205"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64</a:t>
              </a:r>
            </a:p>
          </p:txBody>
        </p:sp>
        <p:sp>
          <p:nvSpPr>
            <p:cNvPr id="48173" name="Rectangle 43"/>
            <p:cNvSpPr>
              <a:spLocks noChangeArrowheads="1"/>
            </p:cNvSpPr>
            <p:nvPr/>
          </p:nvSpPr>
          <p:spPr bwMode="auto">
            <a:xfrm>
              <a:off x="4355" y="2501"/>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58</a:t>
              </a:r>
            </a:p>
          </p:txBody>
        </p:sp>
        <p:sp>
          <p:nvSpPr>
            <p:cNvPr id="48174" name="Rectangle 44"/>
            <p:cNvSpPr>
              <a:spLocks noChangeArrowheads="1"/>
            </p:cNvSpPr>
            <p:nvPr/>
          </p:nvSpPr>
          <p:spPr bwMode="auto">
            <a:xfrm>
              <a:off x="4497" y="2501"/>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59</a:t>
              </a:r>
            </a:p>
          </p:txBody>
        </p:sp>
        <p:sp>
          <p:nvSpPr>
            <p:cNvPr id="48175" name="Rectangle 45"/>
            <p:cNvSpPr>
              <a:spLocks noChangeArrowheads="1"/>
            </p:cNvSpPr>
            <p:nvPr/>
          </p:nvSpPr>
          <p:spPr bwMode="auto">
            <a:xfrm>
              <a:off x="4637" y="2501"/>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60</a:t>
              </a:r>
            </a:p>
          </p:txBody>
        </p:sp>
        <p:sp>
          <p:nvSpPr>
            <p:cNvPr id="48176" name="Rectangle 46"/>
            <p:cNvSpPr>
              <a:spLocks noChangeArrowheads="1"/>
            </p:cNvSpPr>
            <p:nvPr/>
          </p:nvSpPr>
          <p:spPr bwMode="auto">
            <a:xfrm>
              <a:off x="4779" y="2501"/>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61</a:t>
              </a:r>
            </a:p>
          </p:txBody>
        </p:sp>
        <p:sp>
          <p:nvSpPr>
            <p:cNvPr id="48177" name="Rectangle 47"/>
            <p:cNvSpPr>
              <a:spLocks noChangeArrowheads="1"/>
            </p:cNvSpPr>
            <p:nvPr/>
          </p:nvSpPr>
          <p:spPr bwMode="auto">
            <a:xfrm>
              <a:off x="527"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48178" name="Rectangle 48"/>
            <p:cNvSpPr>
              <a:spLocks noChangeArrowheads="1"/>
            </p:cNvSpPr>
            <p:nvPr/>
          </p:nvSpPr>
          <p:spPr bwMode="auto">
            <a:xfrm>
              <a:off x="667"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48179" name="Rectangle 49"/>
            <p:cNvSpPr>
              <a:spLocks noChangeArrowheads="1"/>
            </p:cNvSpPr>
            <p:nvPr/>
          </p:nvSpPr>
          <p:spPr bwMode="auto">
            <a:xfrm>
              <a:off x="809"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48180" name="Rectangle 50"/>
            <p:cNvSpPr>
              <a:spLocks noChangeArrowheads="1"/>
            </p:cNvSpPr>
            <p:nvPr/>
          </p:nvSpPr>
          <p:spPr bwMode="auto">
            <a:xfrm>
              <a:off x="951"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48181" name="Rectangle 51"/>
            <p:cNvSpPr>
              <a:spLocks noChangeArrowheads="1"/>
            </p:cNvSpPr>
            <p:nvPr/>
          </p:nvSpPr>
          <p:spPr bwMode="auto">
            <a:xfrm>
              <a:off x="1093"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48182" name="Rectangle 52"/>
            <p:cNvSpPr>
              <a:spLocks noChangeArrowheads="1"/>
            </p:cNvSpPr>
            <p:nvPr/>
          </p:nvSpPr>
          <p:spPr bwMode="auto">
            <a:xfrm>
              <a:off x="1236"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48183" name="Rectangle 53"/>
            <p:cNvSpPr>
              <a:spLocks noChangeArrowheads="1"/>
            </p:cNvSpPr>
            <p:nvPr/>
          </p:nvSpPr>
          <p:spPr bwMode="auto">
            <a:xfrm>
              <a:off x="1378"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48184" name="Rectangle 54"/>
            <p:cNvSpPr>
              <a:spLocks noChangeArrowheads="1"/>
            </p:cNvSpPr>
            <p:nvPr/>
          </p:nvSpPr>
          <p:spPr bwMode="auto">
            <a:xfrm>
              <a:off x="1520"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48185" name="Rectangle 55"/>
            <p:cNvSpPr>
              <a:spLocks noChangeArrowheads="1"/>
            </p:cNvSpPr>
            <p:nvPr/>
          </p:nvSpPr>
          <p:spPr bwMode="auto">
            <a:xfrm>
              <a:off x="1662"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48186" name="Rectangle 56"/>
            <p:cNvSpPr>
              <a:spLocks noChangeArrowheads="1"/>
            </p:cNvSpPr>
            <p:nvPr/>
          </p:nvSpPr>
          <p:spPr bwMode="auto">
            <a:xfrm>
              <a:off x="1802"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48187" name="Rectangle 57"/>
            <p:cNvSpPr>
              <a:spLocks noChangeArrowheads="1"/>
            </p:cNvSpPr>
            <p:nvPr/>
          </p:nvSpPr>
          <p:spPr bwMode="auto">
            <a:xfrm>
              <a:off x="1944"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48188" name="Rectangle 58"/>
            <p:cNvSpPr>
              <a:spLocks noChangeArrowheads="1"/>
            </p:cNvSpPr>
            <p:nvPr/>
          </p:nvSpPr>
          <p:spPr bwMode="auto">
            <a:xfrm>
              <a:off x="2086"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48189" name="Rectangle 59"/>
            <p:cNvSpPr>
              <a:spLocks noChangeArrowheads="1"/>
            </p:cNvSpPr>
            <p:nvPr/>
          </p:nvSpPr>
          <p:spPr bwMode="auto">
            <a:xfrm>
              <a:off x="2228"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48190" name="Rectangle 60"/>
            <p:cNvSpPr>
              <a:spLocks noChangeArrowheads="1"/>
            </p:cNvSpPr>
            <p:nvPr/>
          </p:nvSpPr>
          <p:spPr bwMode="auto">
            <a:xfrm>
              <a:off x="2368"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48191" name="Rectangle 61"/>
            <p:cNvSpPr>
              <a:spLocks noChangeArrowheads="1"/>
            </p:cNvSpPr>
            <p:nvPr/>
          </p:nvSpPr>
          <p:spPr bwMode="auto">
            <a:xfrm>
              <a:off x="2510"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48192" name="Rectangle 62"/>
            <p:cNvSpPr>
              <a:spLocks noChangeArrowheads="1"/>
            </p:cNvSpPr>
            <p:nvPr/>
          </p:nvSpPr>
          <p:spPr bwMode="auto">
            <a:xfrm>
              <a:off x="2652"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48193" name="Rectangle 63"/>
            <p:cNvSpPr>
              <a:spLocks noChangeArrowheads="1"/>
            </p:cNvSpPr>
            <p:nvPr/>
          </p:nvSpPr>
          <p:spPr bwMode="auto">
            <a:xfrm>
              <a:off x="2794"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48194" name="Rectangle 64"/>
            <p:cNvSpPr>
              <a:spLocks noChangeArrowheads="1"/>
            </p:cNvSpPr>
            <p:nvPr/>
          </p:nvSpPr>
          <p:spPr bwMode="auto">
            <a:xfrm>
              <a:off x="2934"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48195" name="Rectangle 65"/>
            <p:cNvSpPr>
              <a:spLocks noChangeArrowheads="1"/>
            </p:cNvSpPr>
            <p:nvPr/>
          </p:nvSpPr>
          <p:spPr bwMode="auto">
            <a:xfrm>
              <a:off x="3076"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48196" name="Rectangle 66"/>
            <p:cNvSpPr>
              <a:spLocks noChangeArrowheads="1"/>
            </p:cNvSpPr>
            <p:nvPr/>
          </p:nvSpPr>
          <p:spPr bwMode="auto">
            <a:xfrm>
              <a:off x="3218"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48197" name="Rectangle 67"/>
            <p:cNvSpPr>
              <a:spLocks noChangeArrowheads="1"/>
            </p:cNvSpPr>
            <p:nvPr/>
          </p:nvSpPr>
          <p:spPr bwMode="auto">
            <a:xfrm>
              <a:off x="3360"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48198" name="Rectangle 68"/>
            <p:cNvSpPr>
              <a:spLocks noChangeArrowheads="1"/>
            </p:cNvSpPr>
            <p:nvPr/>
          </p:nvSpPr>
          <p:spPr bwMode="auto">
            <a:xfrm>
              <a:off x="3503"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48199" name="Rectangle 69"/>
            <p:cNvSpPr>
              <a:spLocks noChangeArrowheads="1"/>
            </p:cNvSpPr>
            <p:nvPr/>
          </p:nvSpPr>
          <p:spPr bwMode="auto">
            <a:xfrm>
              <a:off x="3645"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48200" name="Rectangle 70"/>
            <p:cNvSpPr>
              <a:spLocks noChangeArrowheads="1"/>
            </p:cNvSpPr>
            <p:nvPr/>
          </p:nvSpPr>
          <p:spPr bwMode="auto">
            <a:xfrm>
              <a:off x="3787"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48201" name="Rectangle 71"/>
            <p:cNvSpPr>
              <a:spLocks noChangeArrowheads="1"/>
            </p:cNvSpPr>
            <p:nvPr/>
          </p:nvSpPr>
          <p:spPr bwMode="auto">
            <a:xfrm>
              <a:off x="3929"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48202" name="Rectangle 72"/>
            <p:cNvSpPr>
              <a:spLocks noChangeArrowheads="1"/>
            </p:cNvSpPr>
            <p:nvPr/>
          </p:nvSpPr>
          <p:spPr bwMode="auto">
            <a:xfrm>
              <a:off x="4069"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48203" name="Rectangle 73"/>
            <p:cNvSpPr>
              <a:spLocks noChangeArrowheads="1"/>
            </p:cNvSpPr>
            <p:nvPr/>
          </p:nvSpPr>
          <p:spPr bwMode="auto">
            <a:xfrm>
              <a:off x="4211" y="2500"/>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48204" name="Rectangle 74"/>
            <p:cNvSpPr>
              <a:spLocks noChangeArrowheads="1"/>
            </p:cNvSpPr>
            <p:nvPr/>
          </p:nvSpPr>
          <p:spPr bwMode="auto">
            <a:xfrm>
              <a:off x="3503" y="2302"/>
              <a:ext cx="1418"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8205" name="Rectangle 75"/>
            <p:cNvSpPr>
              <a:spLocks noChangeArrowheads="1"/>
            </p:cNvSpPr>
            <p:nvPr/>
          </p:nvSpPr>
          <p:spPr bwMode="auto">
            <a:xfrm>
              <a:off x="3532" y="2359"/>
              <a:ext cx="1218" cy="482"/>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48206" name="Text Box 76"/>
            <p:cNvSpPr txBox="1">
              <a:spLocks noChangeArrowheads="1"/>
            </p:cNvSpPr>
            <p:nvPr/>
          </p:nvSpPr>
          <p:spPr bwMode="auto">
            <a:xfrm>
              <a:off x="385" y="2217"/>
              <a:ext cx="1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ACK for lost packet and all following packets up to 51 is received</a:t>
              </a:r>
            </a:p>
          </p:txBody>
        </p:sp>
        <p:sp>
          <p:nvSpPr>
            <p:cNvPr id="48207" name="Text Box 77"/>
            <p:cNvSpPr txBox="1">
              <a:spLocks noChangeArrowheads="1"/>
            </p:cNvSpPr>
            <p:nvPr/>
          </p:nvSpPr>
          <p:spPr bwMode="auto">
            <a:xfrm>
              <a:off x="3702" y="2954"/>
              <a:ext cx="10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200"/>
                <a:t>Deflate window to 10</a:t>
              </a:r>
            </a:p>
          </p:txBody>
        </p:sp>
      </p:grpSp>
      <p:sp>
        <p:nvSpPr>
          <p:cNvPr id="48169" name="Text Box 78"/>
          <p:cNvSpPr txBox="1">
            <a:spLocks noChangeArrowheads="1"/>
          </p:cNvSpPr>
          <p:nvPr/>
        </p:nvSpPr>
        <p:spPr bwMode="auto">
          <a:xfrm>
            <a:off x="686703" y="1844824"/>
            <a:ext cx="200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duplicate ACK triggered by 51, Transmit 60</a:t>
            </a:r>
          </a:p>
        </p:txBody>
      </p:sp>
    </p:spTree>
    <p:extLst>
      <p:ext uri="{BB962C8B-B14F-4D97-AF65-F5344CB8AC3E}">
        <p14:creationId xmlns:p14="http://schemas.microsoft.com/office/powerpoint/2010/main" val="2331085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rotWithShape="1">
          <a:blip r:embed="rId2"/>
          <a:srcRect l="23830" t="18031" r="25176" b="4852"/>
          <a:stretch/>
        </p:blipFill>
        <p:spPr>
          <a:xfrm>
            <a:off x="611560" y="21588"/>
            <a:ext cx="7992888" cy="6799276"/>
          </a:xfrm>
          <a:prstGeom prst="rect">
            <a:avLst/>
          </a:prstGeom>
        </p:spPr>
      </p:pic>
    </p:spTree>
    <p:extLst>
      <p:ext uri="{BB962C8B-B14F-4D97-AF65-F5344CB8AC3E}">
        <p14:creationId xmlns:p14="http://schemas.microsoft.com/office/powerpoint/2010/main" val="14019360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rotWithShape="1">
          <a:blip r:embed="rId2"/>
          <a:srcRect l="23624" t="35036" r="26098" b="3580"/>
          <a:stretch/>
        </p:blipFill>
        <p:spPr>
          <a:xfrm>
            <a:off x="1640" y="30832"/>
            <a:ext cx="9142360" cy="6278488"/>
          </a:xfrm>
          <a:prstGeom prst="rect">
            <a:avLst/>
          </a:prstGeom>
        </p:spPr>
      </p:pic>
    </p:spTree>
    <p:extLst>
      <p:ext uri="{BB962C8B-B14F-4D97-AF65-F5344CB8AC3E}">
        <p14:creationId xmlns:p14="http://schemas.microsoft.com/office/powerpoint/2010/main" val="3525041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a:spLocks noChangeArrowheads="1"/>
          </p:cNvSpPr>
          <p:nvPr>
            <p:custDataLst>
              <p:tags r:id="rId2"/>
            </p:custDataLst>
          </p:nvPr>
        </p:nvSpPr>
        <p:spPr bwMode="auto">
          <a:xfrm>
            <a:off x="831746" y="1786759"/>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21507" name="Title 1"/>
          <p:cNvSpPr>
            <a:spLocks noGrp="1"/>
          </p:cNvSpPr>
          <p:nvPr>
            <p:ph type="title"/>
            <p:custDataLst>
              <p:tags r:id="rId3"/>
            </p:custDataLst>
          </p:nvPr>
        </p:nvSpPr>
        <p:spPr/>
        <p:txBody>
          <a:bodyPr/>
          <a:lstStyle/>
          <a:p>
            <a:r>
              <a:rPr lang="en-US" altLang="en-US" smtClean="0"/>
              <a:t>Transport layer multiplexing: UDP</a:t>
            </a:r>
          </a:p>
        </p:txBody>
      </p:sp>
      <p:sp>
        <p:nvSpPr>
          <p:cNvPr id="7" name="מציין מיקום טקסט 6"/>
          <p:cNvSpPr>
            <a:spLocks noGrp="1"/>
          </p:cNvSpPr>
          <p:nvPr>
            <p:ph type="body" idx="1"/>
          </p:nvPr>
        </p:nvSpPr>
        <p:spPr/>
        <p:txBody>
          <a:bodyPr/>
          <a:lstStyle/>
          <a:p>
            <a:endParaRPr lang="he-IL"/>
          </a:p>
        </p:txBody>
      </p:sp>
      <p:sp>
        <p:nvSpPr>
          <p:cNvPr id="6" name="Rectangle 5"/>
          <p:cNvSpPr/>
          <p:nvPr>
            <p:custDataLst>
              <p:tags r:id="rId4"/>
            </p:custDataLst>
          </p:nvPr>
        </p:nvSpPr>
        <p:spPr>
          <a:xfrm>
            <a:off x="8070746" y="2343971"/>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IM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2" name="Group 57"/>
          <p:cNvGrpSpPr>
            <a:grpSpLocks/>
          </p:cNvGrpSpPr>
          <p:nvPr>
            <p:custDataLst>
              <p:tags r:id="rId5"/>
            </p:custDataLst>
          </p:nvPr>
        </p:nvGrpSpPr>
        <p:grpSpPr bwMode="auto">
          <a:xfrm>
            <a:off x="7384946" y="2543996"/>
            <a:ext cx="685797" cy="371475"/>
            <a:chOff x="7358071" y="1850235"/>
            <a:chExt cx="685805" cy="371475"/>
          </a:xfrm>
        </p:grpSpPr>
        <p:cxnSp>
          <p:nvCxnSpPr>
            <p:cNvPr id="8" name="Straight Connector 7"/>
            <p:cNvCxnSpPr>
              <a:stCxn id="5" idx="3"/>
              <a:endCxn id="6" idx="1"/>
            </p:cNvCxnSpPr>
            <p:nvPr/>
          </p:nvCxnSpPr>
          <p:spPr>
            <a:xfrm>
              <a:off x="7437444" y="2220917"/>
              <a:ext cx="606432" cy="7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7"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6"/>
            </p:custDataLst>
          </p:nvPr>
        </p:nvSpPr>
        <p:spPr>
          <a:xfrm>
            <a:off x="6006996" y="2007421"/>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11" name="TextBox 11"/>
          <p:cNvSpPr txBox="1">
            <a:spLocks noChangeArrowheads="1"/>
          </p:cNvSpPr>
          <p:nvPr>
            <p:custDataLst>
              <p:tags r:id="rId7"/>
            </p:custDataLst>
          </p:nvPr>
        </p:nvSpPr>
        <p:spPr bwMode="auto">
          <a:xfrm>
            <a:off x="6249883" y="2058221"/>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8"/>
            </p:custDataLst>
          </p:nvPr>
        </p:nvSpPr>
        <p:spPr>
          <a:xfrm>
            <a:off x="6264171" y="3193284"/>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9"/>
            </p:custDataLst>
          </p:nvPr>
        </p:nvSpPr>
        <p:spPr>
          <a:xfrm>
            <a:off x="6264171" y="3536184"/>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0"/>
            </p:custDataLst>
          </p:nvPr>
        </p:nvCxnSpPr>
        <p:spPr>
          <a:xfrm rot="16200000" flipV="1">
            <a:off x="6733277" y="3113115"/>
            <a:ext cx="157163"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1"/>
            </p:custDataLst>
          </p:nvPr>
        </p:nvCxnSpPr>
        <p:spPr>
          <a:xfrm rot="5400000" flipH="1" flipV="1">
            <a:off x="6763439" y="3486178"/>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2"/>
            </p:custDataLst>
          </p:nvPr>
        </p:nvSpPr>
        <p:spPr>
          <a:xfrm>
            <a:off x="5813321" y="1843909"/>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3" name="Group 58"/>
          <p:cNvGrpSpPr>
            <a:grpSpLocks/>
          </p:cNvGrpSpPr>
          <p:nvPr>
            <p:custDataLst>
              <p:tags r:id="rId13"/>
            </p:custDataLst>
          </p:nvPr>
        </p:nvGrpSpPr>
        <p:grpSpPr bwMode="auto">
          <a:xfrm>
            <a:off x="1133371" y="2658296"/>
            <a:ext cx="679450" cy="306388"/>
            <a:chOff x="1105698" y="1907394"/>
            <a:chExt cx="680258" cy="307169"/>
          </a:xfrm>
        </p:grpSpPr>
        <p:cxnSp>
          <p:nvCxnSpPr>
            <p:cNvPr id="39" name="Straight Connector 38"/>
            <p:cNvCxnSpPr>
              <a:stCxn id="35" idx="3"/>
              <a:endCxn id="38" idx="1"/>
            </p:cNvCxnSpPr>
            <p:nvPr/>
          </p:nvCxnSpPr>
          <p:spPr>
            <a:xfrm flipV="1">
              <a:off x="1105698" y="2210584"/>
              <a:ext cx="680258" cy="3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535" name="TextBox 39"/>
            <p:cNvSpPr txBox="1">
              <a:spLocks noChangeArrowheads="1"/>
            </p:cNvSpPr>
            <p:nvPr/>
          </p:nvSpPr>
          <p:spPr bwMode="auto">
            <a:xfrm>
              <a:off x="1107287" y="1907394"/>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51" name="TextBox 50"/>
          <p:cNvSpPr txBox="1">
            <a:spLocks noChangeArrowheads="1"/>
          </p:cNvSpPr>
          <p:nvPr>
            <p:custDataLst>
              <p:tags r:id="rId14"/>
            </p:custDataLst>
          </p:nvPr>
        </p:nvSpPr>
        <p:spPr bwMode="auto">
          <a:xfrm>
            <a:off x="1736621" y="2053459"/>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4" name="Group 60"/>
          <p:cNvGrpSpPr>
            <a:grpSpLocks/>
          </p:cNvGrpSpPr>
          <p:nvPr>
            <p:custDataLst>
              <p:tags r:id="rId15"/>
            </p:custDataLst>
          </p:nvPr>
        </p:nvGrpSpPr>
        <p:grpSpPr bwMode="auto">
          <a:xfrm>
            <a:off x="26883" y="1856609"/>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IM client</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UDP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3" name="Parallelogram 52"/>
          <p:cNvSpPr/>
          <p:nvPr>
            <p:custDataLst>
              <p:tags r:id="rId16"/>
            </p:custDataLst>
          </p:nvPr>
        </p:nvSpPr>
        <p:spPr>
          <a:xfrm>
            <a:off x="26883" y="1558159"/>
            <a:ext cx="1479550" cy="8429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send/receive data over UDP port 23421</a:t>
            </a:r>
          </a:p>
        </p:txBody>
      </p:sp>
      <p:sp>
        <p:nvSpPr>
          <p:cNvPr id="55" name="Parallelogram 54"/>
          <p:cNvSpPr/>
          <p:nvPr>
            <p:custDataLst>
              <p:tags r:id="rId17"/>
            </p:custDataLst>
          </p:nvPr>
        </p:nvSpPr>
        <p:spPr>
          <a:xfrm>
            <a:off x="7792933" y="1672459"/>
            <a:ext cx="1477963" cy="635000"/>
          </a:xfrm>
          <a:prstGeom prst="parallelogram">
            <a:avLst>
              <a:gd name="adj" fmla="val 156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receive any data on UDP port 1401</a:t>
            </a:r>
            <a:endParaRPr lang="en-US" dirty="0">
              <a:solidFill>
                <a:schemeClr val="tx1"/>
              </a:solidFill>
            </a:endParaRPr>
          </a:p>
        </p:txBody>
      </p:sp>
      <p:sp>
        <p:nvSpPr>
          <p:cNvPr id="57" name="Cloud Callout 56"/>
          <p:cNvSpPr/>
          <p:nvPr>
            <p:custDataLst>
              <p:tags r:id="rId18"/>
            </p:custDataLst>
          </p:nvPr>
        </p:nvSpPr>
        <p:spPr>
          <a:xfrm>
            <a:off x="1390546" y="4307709"/>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23" name="Rectangle 61"/>
          <p:cNvSpPr>
            <a:spLocks noChangeArrowheads="1"/>
          </p:cNvSpPr>
          <p:nvPr>
            <p:custDataLst>
              <p:tags r:id="rId19"/>
            </p:custDataLst>
          </p:nvPr>
        </p:nvSpPr>
        <p:spPr bwMode="auto">
          <a:xfrm>
            <a:off x="6883296" y="1786759"/>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sp>
        <p:nvSpPr>
          <p:cNvPr id="5" name="Rectangle 4"/>
          <p:cNvSpPr/>
          <p:nvPr>
            <p:custDataLst>
              <p:tags r:id="rId20"/>
            </p:custDataLst>
          </p:nvPr>
        </p:nvSpPr>
        <p:spPr>
          <a:xfrm>
            <a:off x="6156221" y="2793234"/>
            <a:ext cx="1308100"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600" dirty="0">
                <a:solidFill>
                  <a:schemeClr val="tx1"/>
                </a:solidFill>
              </a:rPr>
              <a:t>UDP port 1401</a:t>
            </a:r>
          </a:p>
        </p:txBody>
      </p:sp>
      <p:sp>
        <p:nvSpPr>
          <p:cNvPr id="21525" name="Rectangle 35"/>
          <p:cNvSpPr>
            <a:spLocks noChangeArrowheads="1"/>
          </p:cNvSpPr>
          <p:nvPr>
            <p:custDataLst>
              <p:tags r:id="rId21"/>
            </p:custDataLst>
          </p:nvPr>
        </p:nvSpPr>
        <p:spPr bwMode="auto">
          <a:xfrm>
            <a:off x="26883" y="6522271"/>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800"/>
              <a:t>An application is identified by the hosts IP address, transport protocols, and port</a:t>
            </a:r>
          </a:p>
        </p:txBody>
      </p:sp>
    </p:spTree>
    <p:custDataLst>
      <p:tags r:id="rId1"/>
    </p:custDataLst>
    <p:extLst>
      <p:ext uri="{BB962C8B-B14F-4D97-AF65-F5344CB8AC3E}">
        <p14:creationId xmlns:p14="http://schemas.microsoft.com/office/powerpoint/2010/main" val="39261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path" presetSubtype="0" accel="50000" decel="50000" fill="hold" grpId="0" nodeType="clickEffect">
                                  <p:stCondLst>
                                    <p:cond delay="0"/>
                                  </p:stCondLst>
                                  <p:childTnLst>
                                    <p:animMotion origin="layout" path="M -4.72222E-6 2.96296E-6 L -0.20243 2.96296E-6 " pathEditMode="relative" rAng="0" ptsTypes="AA">
                                      <p:cBhvr>
                                        <p:cTn id="22" dur="2000" fill="hold"/>
                                        <p:tgtEl>
                                          <p:spTgt spid="55"/>
                                        </p:tgtEl>
                                        <p:attrNameLst>
                                          <p:attrName>ppt_x</p:attrName>
                                          <p:attrName>ppt_y</p:attrName>
                                        </p:attrNameLst>
                                      </p:cBhvr>
                                      <p:rCtr x="-10100"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nodeType="afterGroup">
                            <p:stCondLst>
                              <p:cond delay="0"/>
                            </p:stCondLst>
                            <p:childTnLst>
                              <p:par>
                                <p:cTn id="28" presetID="1" presetClass="exit" presetSubtype="0" fill="hold" grpId="1" nodeType="afterEffect">
                                  <p:stCondLst>
                                    <p:cond delay="4000"/>
                                  </p:stCondLst>
                                  <p:childTnLst>
                                    <p:set>
                                      <p:cBhvr>
                                        <p:cTn id="29" dur="1" fill="hold">
                                          <p:stCondLst>
                                            <p:cond delay="0"/>
                                          </p:stCondLst>
                                        </p:cTn>
                                        <p:tgtEl>
                                          <p:spTgt spid="55"/>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63" presetClass="path" presetSubtype="0" accel="50000" decel="50000" fill="hold" grpId="1" nodeType="clickEffect">
                                  <p:stCondLst>
                                    <p:cond delay="0"/>
                                  </p:stCondLst>
                                  <p:childTnLst>
                                    <p:animMotion origin="layout" path="M -2.77778E-6 -3.33333E-6 L 0.18351 -3.33333E-6 " pathEditMode="relative" rAng="0" ptsTypes="AA">
                                      <p:cBhvr>
                                        <p:cTn id="37" dur="2000" fill="hold"/>
                                        <p:tgtEl>
                                          <p:spTgt spid="53"/>
                                        </p:tgtEl>
                                        <p:attrNameLst>
                                          <p:attrName>ppt_x</p:attrName>
                                          <p:attrName>ppt_y</p:attrName>
                                        </p:attrNameLst>
                                      </p:cBhvr>
                                      <p:rCtr x="9200" y="0"/>
                                    </p:animMotion>
                                  </p:childTnLst>
                                </p:cTn>
                              </p:par>
                            </p:childTnLst>
                          </p:cTn>
                        </p:par>
                        <p:par>
                          <p:cTn id="38" fill="hold" nodeType="afterGroup">
                            <p:stCondLst>
                              <p:cond delay="2000"/>
                            </p:stCondLst>
                            <p:childTnLst>
                              <p:par>
                                <p:cTn id="39" presetID="1"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xit" presetSubtype="0" fill="hold" grpId="2"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1" grpId="0"/>
      <p:bldP spid="53" grpId="0" animBg="1"/>
      <p:bldP spid="53" grpId="1" animBg="1"/>
      <p:bldP spid="53" grpId="2" animBg="1"/>
      <p:bldP spid="55" grpId="0" animBg="1"/>
      <p:bldP spid="55" grpId="1" animBg="1"/>
      <p:bldP spid="55" grpId="2" animBg="1"/>
      <p:bldP spid="5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941"/>
          <a:stretch/>
        </p:blipFill>
        <p:spPr bwMode="auto">
          <a:xfrm>
            <a:off x="20543" y="1772816"/>
            <a:ext cx="9018588" cy="451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dirty="0"/>
              <a:t>Summary: TCP Congestion Control</a:t>
            </a:r>
          </a:p>
        </p:txBody>
      </p:sp>
    </p:spTree>
    <p:extLst>
      <p:ext uri="{BB962C8B-B14F-4D97-AF65-F5344CB8AC3E}">
        <p14:creationId xmlns:p14="http://schemas.microsoft.com/office/powerpoint/2010/main" val="5074751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Interactive </a:t>
            </a:r>
            <a:r>
              <a:rPr lang="en-US" dirty="0" smtClean="0"/>
              <a:t>Animations</a:t>
            </a:r>
            <a:endParaRPr lang="he-IL" dirty="0"/>
          </a:p>
        </p:txBody>
      </p:sp>
      <p:sp>
        <p:nvSpPr>
          <p:cNvPr id="5" name="מלבן 4"/>
          <p:cNvSpPr/>
          <p:nvPr/>
        </p:nvSpPr>
        <p:spPr>
          <a:xfrm>
            <a:off x="1475656" y="3573016"/>
            <a:ext cx="5186035" cy="646331"/>
          </a:xfrm>
          <a:prstGeom prst="rect">
            <a:avLst/>
          </a:prstGeom>
        </p:spPr>
        <p:txBody>
          <a:bodyPr wrap="none">
            <a:spAutoFit/>
          </a:bodyPr>
          <a:lstStyle/>
          <a:p>
            <a:r>
              <a:rPr lang="en-US" sz="3600" dirty="0"/>
              <a:t>TCP Congestion Control</a:t>
            </a:r>
          </a:p>
        </p:txBody>
      </p:sp>
    </p:spTree>
    <p:extLst>
      <p:ext uri="{BB962C8B-B14F-4D97-AF65-F5344CB8AC3E}">
        <p14:creationId xmlns:p14="http://schemas.microsoft.com/office/powerpoint/2010/main" val="3965504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2"/>
          <p:cNvSpPr>
            <a:spLocks noGrp="1" noChangeArrowheads="1"/>
          </p:cNvSpPr>
          <p:nvPr>
            <p:ph type="title"/>
          </p:nvPr>
        </p:nvSpPr>
        <p:spPr>
          <a:noFill/>
          <a:ln>
            <a:noFill/>
          </a:ln>
        </p:spPr>
        <p:txBody>
          <a:bodyPr lIns="91425" tIns="91425" rIns="91425" bIns="91425" anchor="ctr" anchorCtr="0"/>
          <a:lstStyle/>
          <a:p>
            <a:r>
              <a:rPr lang="en-US" dirty="0"/>
              <a:t>TCP throughput</a:t>
            </a:r>
          </a:p>
        </p:txBody>
      </p:sp>
      <p:sp>
        <p:nvSpPr>
          <p:cNvPr id="107526" name="Rectangle 3"/>
          <p:cNvSpPr>
            <a:spLocks noGrp="1" noChangeArrowheads="1"/>
          </p:cNvSpPr>
          <p:nvPr>
            <p:ph type="body" idx="1"/>
          </p:nvPr>
        </p:nvSpPr>
        <p:spPr>
          <a:xfrm>
            <a:off x="457200" y="1600200"/>
            <a:ext cx="8686800" cy="4967700"/>
          </a:xfrm>
        </p:spPr>
        <p:txBody>
          <a:bodyPr/>
          <a:lstStyle/>
          <a:p>
            <a:pPr marL="457200" indent="-457200">
              <a:buFont typeface="Wingdings" panose="05000000000000000000" pitchFamily="2" charset="2"/>
              <a:buChar char="q"/>
              <a:defRPr/>
            </a:pPr>
            <a:r>
              <a:rPr lang="en-US" sz="2800" dirty="0" smtClean="0"/>
              <a:t>avg. TCP </a:t>
            </a:r>
            <a:r>
              <a:rPr lang="en-US" sz="2800" dirty="0"/>
              <a:t>throughput </a:t>
            </a:r>
            <a:r>
              <a:rPr lang="en-US" sz="2800" dirty="0" smtClean="0"/>
              <a:t>as function of window size, RTT?</a:t>
            </a:r>
          </a:p>
          <a:p>
            <a:pPr marL="342900" lvl="3" indent="-342900">
              <a:buFont typeface="Wingdings" panose="05000000000000000000" pitchFamily="2" charset="2"/>
              <a:buChar char="q"/>
              <a:defRPr/>
            </a:pPr>
            <a:r>
              <a:rPr lang="en-US" dirty="0" smtClean="0"/>
              <a:t>ignore slow start, assume always data to send</a:t>
            </a:r>
          </a:p>
          <a:p>
            <a:pPr marL="342900" lvl="3" indent="-342900">
              <a:buFont typeface="Wingdings" panose="05000000000000000000" pitchFamily="2" charset="2"/>
              <a:buChar char="q"/>
              <a:defRPr/>
            </a:pPr>
            <a:endParaRPr lang="en-US" dirty="0" smtClean="0"/>
          </a:p>
          <a:p>
            <a:pPr marL="457200" indent="-457200">
              <a:buFont typeface="Wingdings" panose="05000000000000000000" pitchFamily="2" charset="2"/>
              <a:buChar char="q"/>
              <a:defRPr/>
            </a:pPr>
            <a:r>
              <a:rPr lang="en-US" sz="2800" dirty="0" smtClean="0"/>
              <a:t>W: window size </a:t>
            </a:r>
            <a:r>
              <a:rPr lang="en-US" sz="1600" dirty="0" smtClean="0"/>
              <a:t>(measured in bytes)</a:t>
            </a:r>
            <a:r>
              <a:rPr lang="en-US" sz="2800" dirty="0" smtClean="0"/>
              <a:t> where loss occurs</a:t>
            </a:r>
          </a:p>
          <a:p>
            <a:pPr marL="342900" lvl="3" indent="-342900">
              <a:buFont typeface="Wingdings" panose="05000000000000000000" pitchFamily="2" charset="2"/>
              <a:buChar char="q"/>
              <a:defRPr/>
            </a:pPr>
            <a:r>
              <a:rPr lang="en-US" dirty="0" smtClean="0"/>
              <a:t>avg. window size (# in-flight bytes) is ¾ W</a:t>
            </a:r>
          </a:p>
          <a:p>
            <a:pPr marL="342900" lvl="3" indent="-342900">
              <a:buFont typeface="Wingdings" panose="05000000000000000000" pitchFamily="2" charset="2"/>
              <a:buChar char="q"/>
              <a:defRPr/>
            </a:pPr>
            <a:r>
              <a:rPr lang="en-US" dirty="0" smtClean="0"/>
              <a:t>avg. throughput is 3/4W per RTT</a:t>
            </a:r>
          </a:p>
        </p:txBody>
      </p:sp>
      <p:sp>
        <p:nvSpPr>
          <p:cNvPr id="107522" name="Footer Placeholder 4"/>
          <p:cNvSpPr>
            <a:spLocks noGrp="1"/>
          </p:cNvSpPr>
          <p:nvPr>
            <p:ph type="ftr" sz="quarter" idx="4294967295"/>
          </p:nvPr>
        </p:nvSpPr>
        <p:spPr>
          <a:xfrm>
            <a:off x="6248400" y="6445250"/>
            <a:ext cx="2895600" cy="28733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a:t>Transport</a:t>
            </a:r>
            <a:r>
              <a:rPr lang="en-US" sz="1400"/>
              <a:t> </a:t>
            </a:r>
            <a:r>
              <a:rPr lang="en-US" sz="1200"/>
              <a:t>Layer</a:t>
            </a:r>
          </a:p>
        </p:txBody>
      </p:sp>
      <p:sp>
        <p:nvSpPr>
          <p:cNvPr id="107523" name="Slide Number Placeholder 5"/>
          <p:cNvSpPr>
            <a:spLocks noGrp="1"/>
          </p:cNvSpPr>
          <p:nvPr>
            <p:ph type="sldNum" sz="quarter" idx="4294967295"/>
          </p:nvPr>
        </p:nvSpPr>
        <p:spPr>
          <a:xfrm>
            <a:off x="8467725" y="6462713"/>
            <a:ext cx="676275" cy="276225"/>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sz="1200" smtClean="0"/>
              <a:t>3-</a:t>
            </a:r>
            <a:fld id="{75181DEA-0134-4743-AA40-020BE6A2FB0B}" type="slidenum">
              <a:rPr lang="en-US" sz="1200" smtClean="0"/>
              <a:pPr>
                <a:defRPr/>
              </a:pPr>
              <a:t>141</a:t>
            </a:fld>
            <a:endParaRPr lang="en-US" sz="1200" smtClean="0"/>
          </a:p>
        </p:txBody>
      </p:sp>
      <p:grpSp>
        <p:nvGrpSpPr>
          <p:cNvPr id="122887" name="Group 35"/>
          <p:cNvGrpSpPr>
            <a:grpSpLocks/>
          </p:cNvGrpSpPr>
          <p:nvPr/>
        </p:nvGrpSpPr>
        <p:grpSpPr bwMode="auto">
          <a:xfrm>
            <a:off x="1830388" y="4300538"/>
            <a:ext cx="4873625" cy="1998662"/>
            <a:chOff x="279" y="2432"/>
            <a:chExt cx="3070" cy="1259"/>
          </a:xfrm>
        </p:grpSpPr>
        <p:sp>
          <p:nvSpPr>
            <p:cNvPr id="122898" name="Freeform 26"/>
            <p:cNvSpPr>
              <a:spLocks/>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107539" name="Line 28"/>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40" name="Line 29"/>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41" name="Line 31"/>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42" name="Line 32"/>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43" name="Text Box 33"/>
            <p:cNvSpPr txBox="1">
              <a:spLocks noChangeArrowheads="1"/>
            </p:cNvSpPr>
            <p:nvPr/>
          </p:nvSpPr>
          <p:spPr bwMode="auto">
            <a:xfrm>
              <a:off x="380" y="2453"/>
              <a:ext cx="2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W</a:t>
              </a:r>
            </a:p>
          </p:txBody>
        </p:sp>
        <p:sp>
          <p:nvSpPr>
            <p:cNvPr id="107544" name="Text Box 34"/>
            <p:cNvSpPr txBox="1">
              <a:spLocks noChangeArrowheads="1"/>
            </p:cNvSpPr>
            <p:nvPr/>
          </p:nvSpPr>
          <p:spPr bwMode="auto">
            <a:xfrm>
              <a:off x="279" y="3008"/>
              <a:ext cx="3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W/2</a:t>
              </a:r>
            </a:p>
          </p:txBody>
        </p:sp>
      </p:grpSp>
      <p:grpSp>
        <p:nvGrpSpPr>
          <p:cNvPr id="122888" name="Group 45"/>
          <p:cNvGrpSpPr>
            <a:grpSpLocks/>
          </p:cNvGrpSpPr>
          <p:nvPr/>
        </p:nvGrpSpPr>
        <p:grpSpPr bwMode="auto">
          <a:xfrm>
            <a:off x="2771800" y="5591176"/>
            <a:ext cx="4167188" cy="620712"/>
            <a:chOff x="1488" y="2139"/>
            <a:chExt cx="2625" cy="391"/>
          </a:xfrm>
        </p:grpSpPr>
        <p:sp>
          <p:nvSpPr>
            <p:cNvPr id="107529" name="Text Box 36"/>
            <p:cNvSpPr txBox="1">
              <a:spLocks noChangeArrowheads="1"/>
            </p:cNvSpPr>
            <p:nvPr/>
          </p:nvSpPr>
          <p:spPr bwMode="auto">
            <a:xfrm>
              <a:off x="1488" y="2209"/>
              <a:ext cx="15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dirty="0" err="1" smtClean="0"/>
                <a:t>avg</a:t>
              </a:r>
              <a:r>
                <a:rPr lang="en-US" sz="1800" dirty="0" smtClean="0"/>
                <a:t> TCP </a:t>
              </a:r>
              <a:r>
                <a:rPr lang="en-US" sz="1800" dirty="0"/>
                <a:t>throughput </a:t>
              </a:r>
              <a:r>
                <a:rPr lang="en-US" sz="1800" dirty="0" smtClean="0"/>
                <a:t>= </a:t>
              </a:r>
            </a:p>
          </p:txBody>
        </p:sp>
        <p:grpSp>
          <p:nvGrpSpPr>
            <p:cNvPr id="122890" name="Group 44"/>
            <p:cNvGrpSpPr>
              <a:grpSpLocks/>
            </p:cNvGrpSpPr>
            <p:nvPr/>
          </p:nvGrpSpPr>
          <p:grpSpPr bwMode="auto">
            <a:xfrm>
              <a:off x="2986" y="2139"/>
              <a:ext cx="1127" cy="391"/>
              <a:chOff x="3498" y="2153"/>
              <a:chExt cx="1127" cy="391"/>
            </a:xfrm>
          </p:grpSpPr>
          <p:sp>
            <p:nvSpPr>
              <p:cNvPr id="107531" name="Text Box 37"/>
              <p:cNvSpPr txBox="1">
                <a:spLocks noChangeArrowheads="1"/>
              </p:cNvSpPr>
              <p:nvPr/>
            </p:nvSpPr>
            <p:spPr bwMode="auto">
              <a:xfrm>
                <a:off x="3501" y="2153"/>
                <a:ext cx="1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3</a:t>
                </a:r>
              </a:p>
            </p:txBody>
          </p:sp>
          <p:sp>
            <p:nvSpPr>
              <p:cNvPr id="107532" name="Text Box 38"/>
              <p:cNvSpPr txBox="1">
                <a:spLocks noChangeArrowheads="1"/>
              </p:cNvSpPr>
              <p:nvPr/>
            </p:nvSpPr>
            <p:spPr bwMode="auto">
              <a:xfrm>
                <a:off x="3498" y="2313"/>
                <a:ext cx="1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4</a:t>
                </a:r>
              </a:p>
            </p:txBody>
          </p:sp>
          <p:sp>
            <p:nvSpPr>
              <p:cNvPr id="107533" name="Line 39"/>
              <p:cNvSpPr>
                <a:spLocks noChangeShapeType="1"/>
              </p:cNvSpPr>
              <p:nvPr/>
            </p:nvSpPr>
            <p:spPr bwMode="auto">
              <a:xfrm>
                <a:off x="3550" y="2352"/>
                <a:ext cx="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34" name="Text Box 40"/>
              <p:cNvSpPr txBox="1">
                <a:spLocks noChangeArrowheads="1"/>
              </p:cNvSpPr>
              <p:nvPr/>
            </p:nvSpPr>
            <p:spPr bwMode="auto">
              <a:xfrm>
                <a:off x="3702" y="2157"/>
                <a:ext cx="2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t>W</a:t>
                </a:r>
              </a:p>
            </p:txBody>
          </p:sp>
          <p:sp>
            <p:nvSpPr>
              <p:cNvPr id="107535" name="Text Box 41"/>
              <p:cNvSpPr txBox="1">
                <a:spLocks noChangeArrowheads="1"/>
              </p:cNvSpPr>
              <p:nvPr/>
            </p:nvSpPr>
            <p:spPr bwMode="auto">
              <a:xfrm>
                <a:off x="3658" y="2309"/>
                <a:ext cx="3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dirty="0" smtClean="0"/>
                  <a:t>RTT</a:t>
                </a:r>
              </a:p>
            </p:txBody>
          </p:sp>
          <p:sp>
            <p:nvSpPr>
              <p:cNvPr id="107536" name="Line 42"/>
              <p:cNvSpPr>
                <a:spLocks noChangeShapeType="1"/>
              </p:cNvSpPr>
              <p:nvPr/>
            </p:nvSpPr>
            <p:spPr bwMode="auto">
              <a:xfrm>
                <a:off x="3726" y="2352"/>
                <a:ext cx="21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07537" name="Text Box 43"/>
              <p:cNvSpPr txBox="1">
                <a:spLocks noChangeArrowheads="1"/>
              </p:cNvSpPr>
              <p:nvPr/>
            </p:nvSpPr>
            <p:spPr bwMode="auto">
              <a:xfrm>
                <a:off x="3975" y="2243"/>
                <a:ext cx="6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bytes/sec</a:t>
                </a:r>
              </a:p>
            </p:txBody>
          </p:sp>
        </p:grpSp>
      </p:grpSp>
    </p:spTree>
    <p:extLst>
      <p:ext uri="{BB962C8B-B14F-4D97-AF65-F5344CB8AC3E}">
        <p14:creationId xmlns:p14="http://schemas.microsoft.com/office/powerpoint/2010/main" val="98456581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4" name="Rectangle 43"/>
          <p:cNvSpPr>
            <a:spLocks noGrp="1" noChangeArrowheads="1"/>
          </p:cNvSpPr>
          <p:nvPr>
            <p:ph type="title"/>
          </p:nvPr>
        </p:nvSpPr>
        <p:spPr>
          <a:noFill/>
          <a:ln>
            <a:noFill/>
          </a:ln>
        </p:spPr>
        <p:txBody>
          <a:bodyPr lIns="91425" tIns="91425" rIns="91425" bIns="91425" anchor="ctr" anchorCtr="0"/>
          <a:lstStyle/>
          <a:p>
            <a:r>
              <a:rPr lang="en-US" dirty="0"/>
              <a:t>TCP Fairness</a:t>
            </a:r>
          </a:p>
        </p:txBody>
      </p:sp>
      <p:sp>
        <p:nvSpPr>
          <p:cNvPr id="109575" name="Rectangle 4"/>
          <p:cNvSpPr>
            <a:spLocks noGrp="1" noChangeArrowheads="1"/>
          </p:cNvSpPr>
          <p:nvPr>
            <p:ph type="body" idx="1"/>
          </p:nvPr>
        </p:nvSpPr>
        <p:spPr/>
        <p:txBody>
          <a:bodyPr/>
          <a:lstStyle/>
          <a:p>
            <a:pPr>
              <a:buFont typeface="Wingdings" charset="0"/>
              <a:buNone/>
              <a:defRPr/>
            </a:pPr>
            <a:r>
              <a:rPr lang="en-US" i="1" dirty="0">
                <a:solidFill>
                  <a:srgbClr val="CC0000"/>
                </a:solidFill>
                <a:ea typeface="ＭＳ Ｐゴシック" charset="0"/>
                <a:cs typeface="+mn-cs"/>
              </a:rPr>
              <a:t>fairness goal:</a:t>
            </a:r>
            <a:r>
              <a:rPr lang="en-US" dirty="0">
                <a:ea typeface="ＭＳ Ｐゴシック" charset="0"/>
                <a:cs typeface="+mn-cs"/>
              </a:rPr>
              <a:t> if K TCP sessions share same bottleneck link of bandwidth R, each should have average rate of R/K</a:t>
            </a:r>
          </a:p>
        </p:txBody>
      </p:sp>
      <p:sp>
        <p:nvSpPr>
          <p:cNvPr id="109572" name="Line 68"/>
          <p:cNvSpPr>
            <a:spLocks noChangeShapeType="1"/>
          </p:cNvSpPr>
          <p:nvPr/>
        </p:nvSpPr>
        <p:spPr bwMode="auto">
          <a:xfrm>
            <a:off x="4857750" y="4229100"/>
            <a:ext cx="55880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123909" name="Group 59"/>
          <p:cNvGrpSpPr>
            <a:grpSpLocks/>
          </p:cNvGrpSpPr>
          <p:nvPr/>
        </p:nvGrpSpPr>
        <p:grpSpPr bwMode="auto">
          <a:xfrm>
            <a:off x="3779838" y="3898900"/>
            <a:ext cx="1082675" cy="538163"/>
            <a:chOff x="2356" y="1300"/>
            <a:chExt cx="555" cy="194"/>
          </a:xfrm>
        </p:grpSpPr>
        <p:sp>
          <p:nvSpPr>
            <p:cNvPr id="1239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39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39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23940" name="Group 63"/>
            <p:cNvGrpSpPr>
              <a:grpSpLocks/>
            </p:cNvGrpSpPr>
            <p:nvPr/>
          </p:nvGrpSpPr>
          <p:grpSpPr bwMode="auto">
            <a:xfrm>
              <a:off x="2468" y="1332"/>
              <a:ext cx="310" cy="60"/>
              <a:chOff x="2468" y="1332"/>
              <a:chExt cx="310" cy="60"/>
            </a:xfrm>
          </p:grpSpPr>
          <p:sp>
            <p:nvSpPr>
              <p:cNvPr id="123943" name="Freeform 6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3944" name="Freeform 6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605" name="Line 66"/>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9606" name="Line 67"/>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23910" name="Group 50"/>
          <p:cNvGrpSpPr>
            <a:grpSpLocks/>
          </p:cNvGrpSpPr>
          <p:nvPr/>
        </p:nvGrpSpPr>
        <p:grpSpPr bwMode="auto">
          <a:xfrm>
            <a:off x="5413375" y="3883025"/>
            <a:ext cx="1082675" cy="538163"/>
            <a:chOff x="2356" y="1300"/>
            <a:chExt cx="555" cy="194"/>
          </a:xfrm>
        </p:grpSpPr>
        <p:sp>
          <p:nvSpPr>
            <p:cNvPr id="1239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39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239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23932" name="Group 54"/>
            <p:cNvGrpSpPr>
              <a:grpSpLocks/>
            </p:cNvGrpSpPr>
            <p:nvPr/>
          </p:nvGrpSpPr>
          <p:grpSpPr bwMode="auto">
            <a:xfrm>
              <a:off x="2468" y="1332"/>
              <a:ext cx="310" cy="60"/>
              <a:chOff x="2468" y="1332"/>
              <a:chExt cx="310" cy="60"/>
            </a:xfrm>
          </p:grpSpPr>
          <p:sp>
            <p:nvSpPr>
              <p:cNvPr id="123935" name="Freeform 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3936" name="Freeform 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09597" name="Line 57"/>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09598" name="Line 58"/>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109576" name="Rectangle 25"/>
          <p:cNvSpPr>
            <a:spLocks noChangeArrowheads="1"/>
          </p:cNvSpPr>
          <p:nvPr/>
        </p:nvSpPr>
        <p:spPr bwMode="auto">
          <a:xfrm>
            <a:off x="5068888" y="4025900"/>
            <a:ext cx="147637" cy="20002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9577" name="Rectangle 26"/>
          <p:cNvSpPr>
            <a:spLocks noChangeArrowheads="1"/>
          </p:cNvSpPr>
          <p:nvPr/>
        </p:nvSpPr>
        <p:spPr bwMode="auto">
          <a:xfrm>
            <a:off x="4378325" y="4087813"/>
            <a:ext cx="147638" cy="20002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9578" name="Rectangle 27"/>
          <p:cNvSpPr>
            <a:spLocks noChangeArrowheads="1"/>
          </p:cNvSpPr>
          <p:nvPr/>
        </p:nvSpPr>
        <p:spPr bwMode="auto">
          <a:xfrm>
            <a:off x="4668838" y="4025900"/>
            <a:ext cx="147637" cy="200025"/>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9579" name="Text Box 28"/>
          <p:cNvSpPr txBox="1">
            <a:spLocks noChangeArrowheads="1"/>
          </p:cNvSpPr>
          <p:nvPr/>
        </p:nvSpPr>
        <p:spPr bwMode="auto">
          <a:xfrm>
            <a:off x="1131888" y="3017838"/>
            <a:ext cx="200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smtClean="0">
                <a:latin typeface="Arial" charset="0"/>
              </a:rPr>
              <a:t>TCP connection 1</a:t>
            </a:r>
          </a:p>
        </p:txBody>
      </p:sp>
      <p:sp>
        <p:nvSpPr>
          <p:cNvPr id="109580" name="Text Box 29"/>
          <p:cNvSpPr txBox="1">
            <a:spLocks noChangeArrowheads="1"/>
          </p:cNvSpPr>
          <p:nvPr/>
        </p:nvSpPr>
        <p:spPr bwMode="auto">
          <a:xfrm>
            <a:off x="3529013" y="4471988"/>
            <a:ext cx="1250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bottleneck</a:t>
            </a:r>
          </a:p>
          <a:p>
            <a:pPr algn="ctr">
              <a:defRPr/>
            </a:pPr>
            <a:r>
              <a:rPr lang="en-US" sz="1800" smtClean="0">
                <a:latin typeface="Arial" charset="0"/>
              </a:rPr>
              <a:t>router</a:t>
            </a:r>
          </a:p>
          <a:p>
            <a:pPr algn="ctr">
              <a:defRPr/>
            </a:pPr>
            <a:r>
              <a:rPr lang="en-US" sz="1800" smtClean="0">
                <a:latin typeface="Arial" charset="0"/>
              </a:rPr>
              <a:t>capacity R</a:t>
            </a:r>
          </a:p>
        </p:txBody>
      </p:sp>
      <p:sp>
        <p:nvSpPr>
          <p:cNvPr id="123917" name="Freeform 40"/>
          <p:cNvSpPr>
            <a:spLocks/>
          </p:cNvSpPr>
          <p:nvPr/>
        </p:nvSpPr>
        <p:spPr bwMode="auto">
          <a:xfrm>
            <a:off x="2863850" y="3502025"/>
            <a:ext cx="4003675" cy="719138"/>
          </a:xfrm>
          <a:custGeom>
            <a:avLst/>
            <a:gdLst>
              <a:gd name="T0" fmla="*/ 0 w 2412"/>
              <a:gd name="T1" fmla="*/ 0 h 453"/>
              <a:gd name="T2" fmla="*/ 2147483646 w 2412"/>
              <a:gd name="T3" fmla="*/ 2147483646 h 453"/>
              <a:gd name="T4" fmla="*/ 2147483646 w 2412"/>
              <a:gd name="T5" fmla="*/ 2147483646 h 453"/>
              <a:gd name="T6" fmla="*/ 0 60000 65536"/>
              <a:gd name="T7" fmla="*/ 0 60000 65536"/>
              <a:gd name="T8" fmla="*/ 0 60000 65536"/>
            </a:gdLst>
            <a:ahLst/>
            <a:cxnLst>
              <a:cxn ang="T6">
                <a:pos x="T0" y="T1"/>
              </a:cxn>
              <a:cxn ang="T7">
                <a:pos x="T2" y="T3"/>
              </a:cxn>
              <a:cxn ang="T8">
                <a:pos x="T4" y="T5"/>
              </a:cxn>
            </a:cxnLst>
            <a:rect l="0" t="0" r="r" b="b"/>
            <a:pathLst>
              <a:path w="2412" h="453">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9582" name="Rectangle 41"/>
          <p:cNvSpPr>
            <a:spLocks noChangeArrowheads="1"/>
          </p:cNvSpPr>
          <p:nvPr/>
        </p:nvSpPr>
        <p:spPr bwMode="auto">
          <a:xfrm>
            <a:off x="4540250" y="4087813"/>
            <a:ext cx="147638"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23919" name="Freeform 42"/>
          <p:cNvSpPr>
            <a:spLocks/>
          </p:cNvSpPr>
          <p:nvPr/>
        </p:nvSpPr>
        <p:spPr bwMode="auto">
          <a:xfrm>
            <a:off x="2806700" y="4237038"/>
            <a:ext cx="4044950" cy="719137"/>
          </a:xfrm>
          <a:custGeom>
            <a:avLst/>
            <a:gdLst>
              <a:gd name="T0" fmla="*/ 0 w 2412"/>
              <a:gd name="T1" fmla="*/ 2147483646 h 453"/>
              <a:gd name="T2" fmla="*/ 2147483646 w 2412"/>
              <a:gd name="T3" fmla="*/ 2147483646 h 453"/>
              <a:gd name="T4" fmla="*/ 2147483646 w 2412"/>
              <a:gd name="T5" fmla="*/ 2147483646 h 453"/>
              <a:gd name="T6" fmla="*/ 0 60000 65536"/>
              <a:gd name="T7" fmla="*/ 0 60000 65536"/>
              <a:gd name="T8" fmla="*/ 0 60000 65536"/>
            </a:gdLst>
            <a:ahLst/>
            <a:cxnLst>
              <a:cxn ang="T6">
                <a:pos x="T0" y="T1"/>
              </a:cxn>
              <a:cxn ang="T7">
                <a:pos x="T2" y="T3"/>
              </a:cxn>
              <a:cxn ang="T8">
                <a:pos x="T4" y="T5"/>
              </a:cxn>
            </a:cxnLst>
            <a:rect l="0" t="0" r="r" b="b"/>
            <a:pathLst>
              <a:path w="2412" h="453">
                <a:moveTo>
                  <a:pt x="0" y="453"/>
                </a:moveTo>
                <a:cubicBezTo>
                  <a:pt x="93" y="388"/>
                  <a:pt x="156" y="134"/>
                  <a:pt x="558" y="63"/>
                </a:cubicBezTo>
                <a:cubicBezTo>
                  <a:pt x="959" y="0"/>
                  <a:pt x="2026" y="36"/>
                  <a:pt x="2412" y="29"/>
                </a:cubicBezTo>
              </a:path>
            </a:pathLst>
          </a:cu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09586" name="Text Box 48"/>
          <p:cNvSpPr txBox="1">
            <a:spLocks noChangeArrowheads="1"/>
          </p:cNvSpPr>
          <p:nvPr/>
        </p:nvSpPr>
        <p:spPr bwMode="auto">
          <a:xfrm>
            <a:off x="1125538" y="5146675"/>
            <a:ext cx="200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smtClean="0">
                <a:latin typeface="Arial" charset="0"/>
              </a:rPr>
              <a:t>TCP connection 2</a:t>
            </a:r>
          </a:p>
        </p:txBody>
      </p:sp>
      <p:grpSp>
        <p:nvGrpSpPr>
          <p:cNvPr id="123923" name="Group 69"/>
          <p:cNvGrpSpPr>
            <a:grpSpLocks/>
          </p:cNvGrpSpPr>
          <p:nvPr/>
        </p:nvGrpSpPr>
        <p:grpSpPr bwMode="auto">
          <a:xfrm>
            <a:off x="2057400" y="3333750"/>
            <a:ext cx="766763" cy="704850"/>
            <a:chOff x="-44" y="1473"/>
            <a:chExt cx="981" cy="1105"/>
          </a:xfrm>
        </p:grpSpPr>
        <p:pic>
          <p:nvPicPr>
            <p:cNvPr id="123927"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28" name="Freeform 71"/>
            <p:cNvSpPr>
              <a:spLocks/>
            </p:cNvSpPr>
            <p:nvPr/>
          </p:nvSpPr>
          <p:spPr bwMode="auto">
            <a:xfrm flipH="1">
              <a:off x="374" y="1579"/>
              <a:ext cx="477" cy="506"/>
            </a:xfrm>
            <a:custGeom>
              <a:avLst/>
              <a:gdLst>
                <a:gd name="T0" fmla="*/ 0 w 356"/>
                <a:gd name="T1" fmla="*/ 0 h 368"/>
                <a:gd name="T2" fmla="*/ 603847 w 356"/>
                <a:gd name="T3" fmla="*/ 55736 h 368"/>
                <a:gd name="T4" fmla="*/ 716335 w 356"/>
                <a:gd name="T5" fmla="*/ 1161160 h 368"/>
                <a:gd name="T6" fmla="*/ 157870 w 356"/>
                <a:gd name="T7" fmla="*/ 145218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23924" name="Group 72"/>
          <p:cNvGrpSpPr>
            <a:grpSpLocks/>
          </p:cNvGrpSpPr>
          <p:nvPr/>
        </p:nvGrpSpPr>
        <p:grpSpPr bwMode="auto">
          <a:xfrm>
            <a:off x="2073275" y="4579938"/>
            <a:ext cx="766763" cy="704850"/>
            <a:chOff x="-44" y="1473"/>
            <a:chExt cx="981" cy="1105"/>
          </a:xfrm>
        </p:grpSpPr>
        <p:pic>
          <p:nvPicPr>
            <p:cNvPr id="123925" name="Picture 7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26" name="Freeform 74"/>
            <p:cNvSpPr>
              <a:spLocks/>
            </p:cNvSpPr>
            <p:nvPr/>
          </p:nvSpPr>
          <p:spPr bwMode="auto">
            <a:xfrm flipH="1">
              <a:off x="374" y="1579"/>
              <a:ext cx="477" cy="506"/>
            </a:xfrm>
            <a:custGeom>
              <a:avLst/>
              <a:gdLst>
                <a:gd name="T0" fmla="*/ 0 w 356"/>
                <a:gd name="T1" fmla="*/ 0 h 368"/>
                <a:gd name="T2" fmla="*/ 603847 w 356"/>
                <a:gd name="T3" fmla="*/ 55736 h 368"/>
                <a:gd name="T4" fmla="*/ 716335 w 356"/>
                <a:gd name="T5" fmla="*/ 1161160 h 368"/>
                <a:gd name="T6" fmla="*/ 157870 w 356"/>
                <a:gd name="T7" fmla="*/ 145218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Tree>
    <p:extLst>
      <p:ext uri="{BB962C8B-B14F-4D97-AF65-F5344CB8AC3E}">
        <p14:creationId xmlns:p14="http://schemas.microsoft.com/office/powerpoint/2010/main" val="36644781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2"/>
          <p:cNvSpPr>
            <a:spLocks noGrp="1" noChangeArrowheads="1"/>
          </p:cNvSpPr>
          <p:nvPr>
            <p:ph type="title"/>
          </p:nvPr>
        </p:nvSpPr>
        <p:spPr>
          <a:noFill/>
          <a:ln>
            <a:noFill/>
          </a:ln>
        </p:spPr>
        <p:txBody>
          <a:bodyPr lIns="91425" tIns="91425" rIns="91425" bIns="91425" anchor="ctr" anchorCtr="0"/>
          <a:lstStyle/>
          <a:p>
            <a:r>
              <a:rPr lang="en-US" dirty="0"/>
              <a:t>Why is TCP fair?</a:t>
            </a:r>
          </a:p>
        </p:txBody>
      </p:sp>
      <p:sp>
        <p:nvSpPr>
          <p:cNvPr id="110598" name="Rectangle 3"/>
          <p:cNvSpPr>
            <a:spLocks noGrp="1" noChangeArrowheads="1"/>
          </p:cNvSpPr>
          <p:nvPr>
            <p:ph type="body" idx="1"/>
          </p:nvPr>
        </p:nvSpPr>
        <p:spPr/>
        <p:txBody>
          <a:bodyPr/>
          <a:lstStyle/>
          <a:p>
            <a:pPr marL="457200" indent="-457200">
              <a:buFont typeface="Wingdings" panose="05000000000000000000" pitchFamily="2" charset="2"/>
              <a:buChar char="q"/>
              <a:defRPr/>
            </a:pPr>
            <a:r>
              <a:rPr lang="en-US" dirty="0">
                <a:ea typeface="ＭＳ Ｐゴシック" charset="0"/>
                <a:cs typeface="+mn-cs"/>
              </a:rPr>
              <a:t>two competing sessions:</a:t>
            </a:r>
          </a:p>
          <a:p>
            <a:pPr marL="342900" lvl="1" indent="-342900">
              <a:buFont typeface="Wingdings" panose="05000000000000000000" pitchFamily="2" charset="2"/>
              <a:buChar char="q"/>
              <a:defRPr/>
            </a:pPr>
            <a:r>
              <a:rPr lang="en-US" sz="1800" dirty="0">
                <a:ea typeface="ＭＳ Ｐゴシック" charset="0"/>
                <a:cs typeface="+mn-cs"/>
              </a:rPr>
              <a:t>additive increase gives slope of 1, as throughout increases</a:t>
            </a:r>
          </a:p>
          <a:p>
            <a:pPr marL="342900" lvl="1" indent="-342900">
              <a:buFont typeface="Wingdings" panose="05000000000000000000" pitchFamily="2" charset="2"/>
              <a:buChar char="q"/>
              <a:defRPr/>
            </a:pPr>
            <a:r>
              <a:rPr lang="en-US" sz="1800" dirty="0">
                <a:ea typeface="ＭＳ Ｐゴシック" charset="0"/>
                <a:cs typeface="+mn-cs"/>
              </a:rPr>
              <a:t>multiplicative decrease decreases throughput proportionally </a:t>
            </a:r>
          </a:p>
        </p:txBody>
      </p:sp>
      <p:sp>
        <p:nvSpPr>
          <p:cNvPr id="110599" name="Line 4"/>
          <p:cNvSpPr>
            <a:spLocks noChangeShapeType="1"/>
          </p:cNvSpPr>
          <p:nvPr/>
        </p:nvSpPr>
        <p:spPr bwMode="auto">
          <a:xfrm>
            <a:off x="2400300" y="5848350"/>
            <a:ext cx="36385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0600" name="Line 5"/>
          <p:cNvSpPr>
            <a:spLocks noChangeShapeType="1"/>
          </p:cNvSpPr>
          <p:nvPr/>
        </p:nvSpPr>
        <p:spPr bwMode="auto">
          <a:xfrm flipV="1">
            <a:off x="2400300" y="2752725"/>
            <a:ext cx="0" cy="3086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0601" name="Line 6"/>
          <p:cNvSpPr>
            <a:spLocks noChangeShapeType="1"/>
          </p:cNvSpPr>
          <p:nvPr/>
        </p:nvSpPr>
        <p:spPr bwMode="auto">
          <a:xfrm rot="-2938105" flipH="1" flipV="1">
            <a:off x="1793875" y="4487863"/>
            <a:ext cx="3560763" cy="1428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0602" name="Line 7"/>
          <p:cNvSpPr>
            <a:spLocks noChangeShapeType="1"/>
          </p:cNvSpPr>
          <p:nvPr/>
        </p:nvSpPr>
        <p:spPr bwMode="auto">
          <a:xfrm>
            <a:off x="2381250" y="3000375"/>
            <a:ext cx="2819400" cy="28098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0603" name="Text Box 8"/>
          <p:cNvSpPr txBox="1">
            <a:spLocks noChangeArrowheads="1"/>
          </p:cNvSpPr>
          <p:nvPr/>
        </p:nvSpPr>
        <p:spPr bwMode="auto">
          <a:xfrm>
            <a:off x="2030413" y="2828925"/>
            <a:ext cx="4032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2000" smtClean="0">
                <a:latin typeface="Arial" charset="0"/>
              </a:rPr>
              <a:t>R</a:t>
            </a:r>
            <a:endParaRPr lang="en-US" sz="1000" smtClean="0">
              <a:latin typeface="Arial" charset="0"/>
            </a:endParaRPr>
          </a:p>
        </p:txBody>
      </p:sp>
      <p:sp>
        <p:nvSpPr>
          <p:cNvPr id="110604" name="Text Box 9"/>
          <p:cNvSpPr txBox="1">
            <a:spLocks noChangeArrowheads="1"/>
          </p:cNvSpPr>
          <p:nvPr/>
        </p:nvSpPr>
        <p:spPr bwMode="auto">
          <a:xfrm>
            <a:off x="4983163" y="5876925"/>
            <a:ext cx="4032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2000" smtClean="0">
                <a:latin typeface="Arial" charset="0"/>
              </a:rPr>
              <a:t>R</a:t>
            </a:r>
            <a:endParaRPr lang="en-US" sz="1000" smtClean="0">
              <a:latin typeface="Arial" charset="0"/>
            </a:endParaRPr>
          </a:p>
        </p:txBody>
      </p:sp>
      <p:sp>
        <p:nvSpPr>
          <p:cNvPr id="110605" name="Text Box 10"/>
          <p:cNvSpPr txBox="1">
            <a:spLocks noChangeArrowheads="1"/>
          </p:cNvSpPr>
          <p:nvPr/>
        </p:nvSpPr>
        <p:spPr bwMode="auto">
          <a:xfrm>
            <a:off x="3259138" y="2819400"/>
            <a:ext cx="35464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1800" smtClean="0">
                <a:latin typeface="Arial" charset="0"/>
              </a:rPr>
              <a:t>equal bandwidth share</a:t>
            </a:r>
            <a:endParaRPr lang="en-US" sz="1000" smtClean="0">
              <a:latin typeface="Arial" charset="0"/>
            </a:endParaRPr>
          </a:p>
        </p:txBody>
      </p:sp>
      <p:sp>
        <p:nvSpPr>
          <p:cNvPr id="110606" name="Text Box 11"/>
          <p:cNvSpPr txBox="1">
            <a:spLocks noChangeArrowheads="1"/>
          </p:cNvSpPr>
          <p:nvPr/>
        </p:nvSpPr>
        <p:spPr bwMode="auto">
          <a:xfrm>
            <a:off x="1839913" y="5857875"/>
            <a:ext cx="35464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1800" smtClean="0">
                <a:latin typeface="Arial" charset="0"/>
              </a:rPr>
              <a:t>Connection 1 throughput</a:t>
            </a:r>
            <a:endParaRPr lang="en-US" sz="1000" smtClean="0">
              <a:latin typeface="Arial" charset="0"/>
            </a:endParaRPr>
          </a:p>
        </p:txBody>
      </p:sp>
      <p:sp>
        <p:nvSpPr>
          <p:cNvPr id="110607" name="Text Box 12"/>
          <p:cNvSpPr txBox="1">
            <a:spLocks noChangeArrowheads="1"/>
          </p:cNvSpPr>
          <p:nvPr/>
        </p:nvSpPr>
        <p:spPr bwMode="auto">
          <a:xfrm rot="-5396642">
            <a:off x="424656" y="4396582"/>
            <a:ext cx="35464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1800" smtClean="0">
                <a:latin typeface="Arial" charset="0"/>
              </a:rPr>
              <a:t>Connection 2 throughput</a:t>
            </a:r>
            <a:endParaRPr lang="en-US" sz="1000" smtClean="0">
              <a:latin typeface="Arial" charset="0"/>
            </a:endParaRPr>
          </a:p>
        </p:txBody>
      </p:sp>
      <p:sp>
        <p:nvSpPr>
          <p:cNvPr id="215053" name="Line 13"/>
          <p:cNvSpPr>
            <a:spLocks noChangeShapeType="1"/>
          </p:cNvSpPr>
          <p:nvPr/>
        </p:nvSpPr>
        <p:spPr bwMode="auto">
          <a:xfrm rot="-2938105" flipH="1" flipV="1">
            <a:off x="3503612" y="5105401"/>
            <a:ext cx="1293813" cy="4762"/>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54" name="Text Box 14"/>
          <p:cNvSpPr txBox="1">
            <a:spLocks noChangeArrowheads="1"/>
          </p:cNvSpPr>
          <p:nvPr/>
        </p:nvSpPr>
        <p:spPr bwMode="auto">
          <a:xfrm>
            <a:off x="4173538" y="4676775"/>
            <a:ext cx="45370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mtClean="0">
                <a:latin typeface="Arial" charset="0"/>
              </a:rPr>
              <a:t>congestion avoidance: additive increase</a:t>
            </a:r>
            <a:endParaRPr lang="en-US" sz="1000" smtClean="0">
              <a:latin typeface="Arial" charset="0"/>
            </a:endParaRPr>
          </a:p>
        </p:txBody>
      </p:sp>
      <p:sp>
        <p:nvSpPr>
          <p:cNvPr id="215055" name="Line 15"/>
          <p:cNvSpPr>
            <a:spLocks noChangeShapeType="1"/>
          </p:cNvSpPr>
          <p:nvPr/>
        </p:nvSpPr>
        <p:spPr bwMode="auto">
          <a:xfrm flipH="1">
            <a:off x="3390900" y="4638675"/>
            <a:ext cx="1171575" cy="6318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56" name="Text Box 16"/>
          <p:cNvSpPr txBox="1">
            <a:spLocks noChangeArrowheads="1"/>
          </p:cNvSpPr>
          <p:nvPr/>
        </p:nvSpPr>
        <p:spPr bwMode="auto">
          <a:xfrm>
            <a:off x="4705350" y="4432300"/>
            <a:ext cx="3460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loss: decrease window by factor of 2</a:t>
            </a:r>
            <a:endParaRPr lang="en-US" sz="1000" smtClean="0">
              <a:latin typeface="Arial" charset="0"/>
            </a:endParaRPr>
          </a:p>
        </p:txBody>
      </p:sp>
      <p:sp>
        <p:nvSpPr>
          <p:cNvPr id="215057" name="Line 17"/>
          <p:cNvSpPr>
            <a:spLocks noChangeShapeType="1"/>
          </p:cNvSpPr>
          <p:nvPr/>
        </p:nvSpPr>
        <p:spPr bwMode="auto">
          <a:xfrm rot="-2938105" flipH="1" flipV="1">
            <a:off x="3182938" y="4778375"/>
            <a:ext cx="1303337" cy="23813"/>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58" name="Text Box 18"/>
          <p:cNvSpPr txBox="1">
            <a:spLocks noChangeArrowheads="1"/>
          </p:cNvSpPr>
          <p:nvPr/>
        </p:nvSpPr>
        <p:spPr bwMode="auto">
          <a:xfrm>
            <a:off x="3887788" y="4191000"/>
            <a:ext cx="45370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mtClean="0">
                <a:latin typeface="Arial" charset="0"/>
              </a:rPr>
              <a:t>congestion avoidance: additive increase</a:t>
            </a:r>
            <a:endParaRPr lang="en-US" sz="1000" smtClean="0">
              <a:latin typeface="Arial" charset="0"/>
            </a:endParaRPr>
          </a:p>
        </p:txBody>
      </p:sp>
      <p:sp>
        <p:nvSpPr>
          <p:cNvPr id="215059" name="Line 19"/>
          <p:cNvSpPr>
            <a:spLocks noChangeShapeType="1"/>
          </p:cNvSpPr>
          <p:nvPr/>
        </p:nvSpPr>
        <p:spPr bwMode="auto">
          <a:xfrm flipH="1">
            <a:off x="3248025" y="4352925"/>
            <a:ext cx="981075" cy="76517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60" name="Text Box 20"/>
          <p:cNvSpPr txBox="1">
            <a:spLocks noChangeArrowheads="1"/>
          </p:cNvSpPr>
          <p:nvPr/>
        </p:nvSpPr>
        <p:spPr bwMode="auto">
          <a:xfrm>
            <a:off x="4305300" y="3984625"/>
            <a:ext cx="3460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loss: decrease window by factor of 2</a:t>
            </a:r>
            <a:endParaRPr lang="en-US" sz="1000" smtClean="0">
              <a:latin typeface="Arial" charset="0"/>
            </a:endParaRPr>
          </a:p>
        </p:txBody>
      </p:sp>
      <p:sp>
        <p:nvSpPr>
          <p:cNvPr id="215061" name="Line 21"/>
          <p:cNvSpPr>
            <a:spLocks noChangeShapeType="1"/>
          </p:cNvSpPr>
          <p:nvPr/>
        </p:nvSpPr>
        <p:spPr bwMode="auto">
          <a:xfrm rot="-2938105" flipH="1" flipV="1">
            <a:off x="3039269" y="4631532"/>
            <a:ext cx="1279525" cy="14287"/>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62" name="Line 22"/>
          <p:cNvSpPr>
            <a:spLocks noChangeShapeType="1"/>
          </p:cNvSpPr>
          <p:nvPr/>
        </p:nvSpPr>
        <p:spPr bwMode="auto">
          <a:xfrm flipH="1">
            <a:off x="3181350" y="4171950"/>
            <a:ext cx="911225" cy="8890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15063" name="Line 23"/>
          <p:cNvSpPr>
            <a:spLocks noChangeShapeType="1"/>
          </p:cNvSpPr>
          <p:nvPr/>
        </p:nvSpPr>
        <p:spPr bwMode="auto">
          <a:xfrm rot="-2938105" flipH="1" flipV="1">
            <a:off x="2959894" y="4568032"/>
            <a:ext cx="1279525" cy="14287"/>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101887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053"/>
                                        </p:tgtEl>
                                        <p:attrNameLst>
                                          <p:attrName>style.visibility</p:attrName>
                                        </p:attrNameLst>
                                      </p:cBhvr>
                                      <p:to>
                                        <p:strVal val="visible"/>
                                      </p:to>
                                    </p:set>
                                    <p:animEffect transition="in" filter="wipe(left)">
                                      <p:cBhvr>
                                        <p:cTn id="7" dur="500"/>
                                        <p:tgtEl>
                                          <p:spTgt spid="21505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5054"/>
                                        </p:tgtEl>
                                        <p:attrNameLst>
                                          <p:attrName>style.visibility</p:attrName>
                                        </p:attrNameLst>
                                      </p:cBhvr>
                                      <p:to>
                                        <p:strVal val="visible"/>
                                      </p:to>
                                    </p:set>
                                    <p:animEffect transition="in" filter="dissolve">
                                      <p:cBhvr>
                                        <p:cTn id="11" dur="500"/>
                                        <p:tgtEl>
                                          <p:spTgt spid="215054"/>
                                        </p:tgtEl>
                                      </p:cBhvr>
                                    </p:animEffect>
                                  </p:childTnLst>
                                  <p:subTnLst>
                                    <p:set>
                                      <p:cBhvr override="childStyle">
                                        <p:cTn dur="1" fill="hold" display="0" masterRel="nextClick" afterEffect="1"/>
                                        <p:tgtEl>
                                          <p:spTgt spid="215054"/>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215055"/>
                                        </p:tgtEl>
                                        <p:attrNameLst>
                                          <p:attrName>style.visibility</p:attrName>
                                        </p:attrNameLst>
                                      </p:cBhvr>
                                      <p:to>
                                        <p:strVal val="visible"/>
                                      </p:to>
                                    </p:set>
                                    <p:animEffect transition="in" filter="wipe(right)">
                                      <p:cBhvr>
                                        <p:cTn id="16" dur="500"/>
                                        <p:tgtEl>
                                          <p:spTgt spid="215055"/>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15056"/>
                                        </p:tgtEl>
                                        <p:attrNameLst>
                                          <p:attrName>style.visibility</p:attrName>
                                        </p:attrNameLst>
                                      </p:cBhvr>
                                      <p:to>
                                        <p:strVal val="visible"/>
                                      </p:to>
                                    </p:set>
                                    <p:animEffect transition="in" filter="dissolve">
                                      <p:cBhvr>
                                        <p:cTn id="20" dur="500"/>
                                        <p:tgtEl>
                                          <p:spTgt spid="215056"/>
                                        </p:tgtEl>
                                      </p:cBhvr>
                                    </p:animEffect>
                                  </p:childTnLst>
                                  <p:subTnLst>
                                    <p:set>
                                      <p:cBhvr override="childStyle">
                                        <p:cTn dur="1" fill="hold" display="0" masterRel="nextClick" afterEffect="1"/>
                                        <p:tgtEl>
                                          <p:spTgt spid="215056"/>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15057"/>
                                        </p:tgtEl>
                                        <p:attrNameLst>
                                          <p:attrName>style.visibility</p:attrName>
                                        </p:attrNameLst>
                                      </p:cBhvr>
                                      <p:to>
                                        <p:strVal val="visible"/>
                                      </p:to>
                                    </p:set>
                                    <p:animEffect transition="in" filter="wipe(left)">
                                      <p:cBhvr>
                                        <p:cTn id="25" dur="500"/>
                                        <p:tgtEl>
                                          <p:spTgt spid="215057"/>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15058"/>
                                        </p:tgtEl>
                                        <p:attrNameLst>
                                          <p:attrName>style.visibility</p:attrName>
                                        </p:attrNameLst>
                                      </p:cBhvr>
                                      <p:to>
                                        <p:strVal val="visible"/>
                                      </p:to>
                                    </p:set>
                                    <p:animEffect transition="in" filter="dissolve">
                                      <p:cBhvr>
                                        <p:cTn id="29" dur="500"/>
                                        <p:tgtEl>
                                          <p:spTgt spid="215058"/>
                                        </p:tgtEl>
                                      </p:cBhvr>
                                    </p:animEffect>
                                  </p:childTnLst>
                                  <p:subTnLst>
                                    <p:set>
                                      <p:cBhvr override="childStyle">
                                        <p:cTn dur="1" fill="hold" display="0" masterRel="nextClick" afterEffect="1"/>
                                        <p:tgtEl>
                                          <p:spTgt spid="215058"/>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215059"/>
                                        </p:tgtEl>
                                        <p:attrNameLst>
                                          <p:attrName>style.visibility</p:attrName>
                                        </p:attrNameLst>
                                      </p:cBhvr>
                                      <p:to>
                                        <p:strVal val="visible"/>
                                      </p:to>
                                    </p:set>
                                    <p:animEffect transition="in" filter="wipe(right)">
                                      <p:cBhvr>
                                        <p:cTn id="34" dur="500"/>
                                        <p:tgtEl>
                                          <p:spTgt spid="215059"/>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215060"/>
                                        </p:tgtEl>
                                        <p:attrNameLst>
                                          <p:attrName>style.visibility</p:attrName>
                                        </p:attrNameLst>
                                      </p:cBhvr>
                                      <p:to>
                                        <p:strVal val="visible"/>
                                      </p:to>
                                    </p:set>
                                    <p:animEffect transition="in" filter="dissolve">
                                      <p:cBhvr>
                                        <p:cTn id="38" dur="500"/>
                                        <p:tgtEl>
                                          <p:spTgt spid="215060"/>
                                        </p:tgtEl>
                                      </p:cBhvr>
                                    </p:animEffect>
                                  </p:childTnLst>
                                  <p:subTnLst>
                                    <p:set>
                                      <p:cBhvr override="childStyle">
                                        <p:cTn dur="1" fill="hold" display="0" masterRel="nextClick" afterEffect="1"/>
                                        <p:tgtEl>
                                          <p:spTgt spid="215060"/>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15061"/>
                                        </p:tgtEl>
                                        <p:attrNameLst>
                                          <p:attrName>style.visibility</p:attrName>
                                        </p:attrNameLst>
                                      </p:cBhvr>
                                      <p:to>
                                        <p:strVal val="visible"/>
                                      </p:to>
                                    </p:set>
                                    <p:animEffect transition="in" filter="wipe(left)">
                                      <p:cBhvr>
                                        <p:cTn id="43" dur="500"/>
                                        <p:tgtEl>
                                          <p:spTgt spid="21506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215062"/>
                                        </p:tgtEl>
                                        <p:attrNameLst>
                                          <p:attrName>style.visibility</p:attrName>
                                        </p:attrNameLst>
                                      </p:cBhvr>
                                      <p:to>
                                        <p:strVal val="visible"/>
                                      </p:to>
                                    </p:set>
                                    <p:animEffect transition="in" filter="wipe(right)">
                                      <p:cBhvr>
                                        <p:cTn id="48" dur="500"/>
                                        <p:tgtEl>
                                          <p:spTgt spid="2150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15063"/>
                                        </p:tgtEl>
                                        <p:attrNameLst>
                                          <p:attrName>style.visibility</p:attrName>
                                        </p:attrNameLst>
                                      </p:cBhvr>
                                      <p:to>
                                        <p:strVal val="visible"/>
                                      </p:to>
                                    </p:set>
                                    <p:animEffect transition="in" filter="wipe(left)">
                                      <p:cBhvr>
                                        <p:cTn id="53" dur="500"/>
                                        <p:tgtEl>
                                          <p:spTgt spid="21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4" grpId="0" autoUpdateAnimBg="0"/>
      <p:bldP spid="215056" grpId="0" autoUpdateAnimBg="0"/>
      <p:bldP spid="215058" grpId="0" autoUpdateAnimBg="0"/>
      <p:bldP spid="215060"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2"/>
          <p:cNvSpPr>
            <a:spLocks noGrp="1" noChangeArrowheads="1"/>
          </p:cNvSpPr>
          <p:nvPr>
            <p:ph type="title"/>
          </p:nvPr>
        </p:nvSpPr>
        <p:spPr>
          <a:noFill/>
          <a:ln>
            <a:noFill/>
          </a:ln>
        </p:spPr>
        <p:txBody>
          <a:bodyPr lIns="91425" tIns="91425" rIns="91425" bIns="91425" anchor="ctr" anchorCtr="0"/>
          <a:lstStyle/>
          <a:p>
            <a:r>
              <a:rPr lang="en-US"/>
              <a:t>Fairness (more)</a:t>
            </a:r>
          </a:p>
        </p:txBody>
      </p:sp>
      <p:sp>
        <p:nvSpPr>
          <p:cNvPr id="111622" name="Rectangle 3"/>
          <p:cNvSpPr>
            <a:spLocks noGrp="1" noChangeArrowheads="1"/>
          </p:cNvSpPr>
          <p:nvPr>
            <p:ph type="body" idx="1"/>
          </p:nvPr>
        </p:nvSpPr>
        <p:spPr>
          <a:xfrm>
            <a:off x="457200" y="1600200"/>
            <a:ext cx="3826768" cy="4967700"/>
          </a:xfrm>
        </p:spPr>
        <p:txBody>
          <a:bodyPr/>
          <a:lstStyle/>
          <a:p>
            <a:pPr>
              <a:buFont typeface="Wingdings" charset="0"/>
              <a:buNone/>
              <a:defRPr/>
            </a:pPr>
            <a:r>
              <a:rPr lang="en-US" i="1" dirty="0">
                <a:solidFill>
                  <a:srgbClr val="000099"/>
                </a:solidFill>
                <a:ea typeface="ＭＳ Ｐゴシック" charset="0"/>
                <a:cs typeface="+mn-cs"/>
              </a:rPr>
              <a:t>Fairness and UDP</a:t>
            </a:r>
          </a:p>
          <a:p>
            <a:pPr marL="457200" indent="-457200">
              <a:buFont typeface="Wingdings" panose="05000000000000000000" pitchFamily="2" charset="2"/>
              <a:buChar char="q"/>
              <a:defRPr/>
            </a:pPr>
            <a:r>
              <a:rPr lang="en-US" dirty="0">
                <a:ea typeface="ＭＳ Ｐゴシック" charset="0"/>
                <a:cs typeface="+mn-cs"/>
              </a:rPr>
              <a:t>multimedia apps often do not use TCP</a:t>
            </a:r>
          </a:p>
          <a:p>
            <a:pPr marL="342900" lvl="1" indent="-342900">
              <a:buFont typeface="Wingdings" panose="05000000000000000000" pitchFamily="2" charset="2"/>
              <a:buChar char="q"/>
              <a:defRPr/>
            </a:pPr>
            <a:r>
              <a:rPr lang="en-US" dirty="0">
                <a:ea typeface="ＭＳ Ｐゴシック" charset="0"/>
              </a:rPr>
              <a:t>do not want rate throttled by congestion control</a:t>
            </a:r>
          </a:p>
          <a:p>
            <a:pPr marL="457200" indent="-457200">
              <a:buFont typeface="Wingdings" panose="05000000000000000000" pitchFamily="2" charset="2"/>
              <a:buChar char="q"/>
              <a:defRPr/>
            </a:pPr>
            <a:r>
              <a:rPr lang="en-US" dirty="0">
                <a:ea typeface="ＭＳ Ｐゴシック" charset="0"/>
                <a:cs typeface="+mn-cs"/>
              </a:rPr>
              <a:t>instead use UDP:</a:t>
            </a:r>
          </a:p>
          <a:p>
            <a:pPr marL="342900" lvl="1" indent="-342900">
              <a:buFont typeface="Wingdings" panose="05000000000000000000" pitchFamily="2" charset="2"/>
              <a:buChar char="q"/>
              <a:defRPr/>
            </a:pPr>
            <a:r>
              <a:rPr lang="en-US" dirty="0">
                <a:ea typeface="ＭＳ Ｐゴシック" charset="0"/>
              </a:rPr>
              <a:t>send audio/video at constant rate, tolerate packet loss</a:t>
            </a:r>
          </a:p>
          <a:p>
            <a:pPr>
              <a:buFont typeface="Wingdings" charset="0"/>
              <a:buChar char="v"/>
              <a:defRPr/>
            </a:pPr>
            <a:endParaRPr lang="en-US" dirty="0">
              <a:ea typeface="ＭＳ Ｐゴシック" charset="0"/>
              <a:cs typeface="+mn-cs"/>
            </a:endParaRPr>
          </a:p>
        </p:txBody>
      </p:sp>
      <p:sp>
        <p:nvSpPr>
          <p:cNvPr id="111623" name="Rectangle 4"/>
          <p:cNvSpPr>
            <a:spLocks noGrp="1" noChangeArrowheads="1"/>
          </p:cNvSpPr>
          <p:nvPr>
            <p:ph type="body" sz="half" idx="4294967295"/>
          </p:nvPr>
        </p:nvSpPr>
        <p:spPr>
          <a:xfrm>
            <a:off x="4499992" y="1706468"/>
            <a:ext cx="4578350" cy="4873972"/>
          </a:xfrm>
        </p:spPr>
        <p:txBody>
          <a:bodyPr/>
          <a:lstStyle/>
          <a:p>
            <a:pPr>
              <a:lnSpc>
                <a:spcPct val="90000"/>
              </a:lnSpc>
              <a:buFont typeface="Wingdings" charset="0"/>
              <a:buNone/>
              <a:defRPr/>
            </a:pPr>
            <a:r>
              <a:rPr lang="en-US" i="1" dirty="0">
                <a:solidFill>
                  <a:srgbClr val="000099"/>
                </a:solidFill>
                <a:ea typeface="ＭＳ Ｐゴシック" charset="0"/>
                <a:cs typeface="+mn-cs"/>
              </a:rPr>
              <a:t>Fairness, parallel TCP connections</a:t>
            </a:r>
          </a:p>
          <a:p>
            <a:pPr marL="457200" indent="-457200">
              <a:lnSpc>
                <a:spcPct val="90000"/>
              </a:lnSpc>
              <a:buFont typeface="Wingdings" panose="05000000000000000000" pitchFamily="2" charset="2"/>
              <a:buChar char="q"/>
              <a:defRPr/>
            </a:pPr>
            <a:r>
              <a:rPr lang="en-US" dirty="0">
                <a:ea typeface="ＭＳ Ｐゴシック" charset="0"/>
                <a:cs typeface="+mn-cs"/>
              </a:rPr>
              <a:t>application can open multiple parallel connections between two hosts</a:t>
            </a:r>
          </a:p>
          <a:p>
            <a:pPr marL="457200" indent="-457200">
              <a:lnSpc>
                <a:spcPct val="90000"/>
              </a:lnSpc>
              <a:buFont typeface="Wingdings" panose="05000000000000000000" pitchFamily="2" charset="2"/>
              <a:buChar char="q"/>
              <a:defRPr/>
            </a:pPr>
            <a:r>
              <a:rPr lang="en-US" dirty="0">
                <a:ea typeface="ＭＳ Ｐゴシック" charset="0"/>
                <a:cs typeface="+mn-cs"/>
              </a:rPr>
              <a:t>web browsers do this </a:t>
            </a:r>
          </a:p>
          <a:p>
            <a:pPr marL="457200" indent="-457200">
              <a:lnSpc>
                <a:spcPct val="90000"/>
              </a:lnSpc>
              <a:buFont typeface="Wingdings" panose="05000000000000000000" pitchFamily="2" charset="2"/>
              <a:buChar char="q"/>
              <a:defRPr/>
            </a:pPr>
            <a:r>
              <a:rPr lang="en-US" dirty="0">
                <a:ea typeface="ＭＳ Ｐゴシック" charset="0"/>
                <a:cs typeface="+mn-cs"/>
              </a:rPr>
              <a:t>e.g., link of rate R with 9 existing connections:</a:t>
            </a:r>
          </a:p>
          <a:p>
            <a:pPr marL="342900" lvl="1" indent="-342900">
              <a:lnSpc>
                <a:spcPct val="90000"/>
              </a:lnSpc>
              <a:buFont typeface="Wingdings" panose="05000000000000000000" pitchFamily="2" charset="2"/>
              <a:buChar char="q"/>
              <a:defRPr/>
            </a:pPr>
            <a:r>
              <a:rPr lang="en-US" sz="2000" dirty="0">
                <a:ea typeface="ＭＳ Ｐゴシック" charset="0"/>
              </a:rPr>
              <a:t>new app asks for 1 TCP, gets rate R/10</a:t>
            </a:r>
          </a:p>
          <a:p>
            <a:pPr marL="342900" lvl="1" indent="-342900">
              <a:lnSpc>
                <a:spcPct val="90000"/>
              </a:lnSpc>
              <a:buFont typeface="Wingdings" panose="05000000000000000000" pitchFamily="2" charset="2"/>
              <a:buChar char="q"/>
              <a:defRPr/>
            </a:pPr>
            <a:r>
              <a:rPr lang="en-US" sz="2000" dirty="0">
                <a:ea typeface="ＭＳ Ｐゴシック" charset="0"/>
              </a:rPr>
              <a:t>new app asks for 11 TCPs, gets R/2 </a:t>
            </a:r>
          </a:p>
        </p:txBody>
      </p:sp>
    </p:spTree>
    <p:extLst>
      <p:ext uri="{BB962C8B-B14F-4D97-AF65-F5344CB8AC3E}">
        <p14:creationId xmlns:p14="http://schemas.microsoft.com/office/powerpoint/2010/main" val="191596887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Maximum-segment-size / Window-scale factor</a:t>
            </a:r>
            <a:br>
              <a:rPr lang="en-US" dirty="0" smtClean="0"/>
            </a:br>
            <a:endParaRPr lang="en-US" dirty="0"/>
          </a:p>
        </p:txBody>
      </p:sp>
      <p:sp>
        <p:nvSpPr>
          <p:cNvPr id="5" name="Content Placeholder 4"/>
          <p:cNvSpPr>
            <a:spLocks noGrp="1"/>
          </p:cNvSpPr>
          <p:nvPr>
            <p:ph type="body" idx="1"/>
          </p:nvPr>
        </p:nvSpPr>
        <p:spPr/>
        <p:txBody>
          <a:bodyPr/>
          <a:lstStyle/>
          <a:p>
            <a:r>
              <a:rPr lang="en-US" sz="2000" dirty="0" smtClean="0"/>
              <a:t>The value of MSS and window-scale factor is determined during connection establishment and does not change during the connection.</a:t>
            </a:r>
          </a:p>
          <a:p>
            <a:endParaRPr lang="en-US" dirty="0"/>
          </a:p>
        </p:txBody>
      </p:sp>
      <p:sp>
        <p:nvSpPr>
          <p:cNvPr id="3" name="Footer Placeholder 2"/>
          <p:cNvSpPr>
            <a:spLocks noGrp="1"/>
          </p:cNvSpPr>
          <p:nvPr>
            <p:ph type="ftr" sz="quarter" idx="4294967295"/>
          </p:nvPr>
        </p:nvSpPr>
        <p:spPr/>
        <p:txBody>
          <a:bodyPr/>
          <a:lstStyle/>
          <a:p>
            <a:pPr eaLnBrk="0" fontAlgn="base" hangingPunct="0">
              <a:spcBef>
                <a:spcPct val="0"/>
              </a:spcBef>
              <a:spcAft>
                <a:spcPct val="0"/>
              </a:spcAft>
              <a:defRPr/>
            </a:pPr>
            <a:r>
              <a:rPr lang="sv-SE" smtClean="0">
                <a:solidFill>
                  <a:srgbClr val="000000"/>
                </a:solidFill>
              </a:rPr>
              <a:t>Transport Layer</a:t>
            </a:r>
            <a:endParaRPr lang="en-US">
              <a:solidFill>
                <a:srgbClr val="000000"/>
              </a:solidFill>
              <a:latin typeface="Times New Roman" pitchFamily="18" charset="0"/>
            </a:endParaRPr>
          </a:p>
        </p:txBody>
      </p:sp>
      <p:sp>
        <p:nvSpPr>
          <p:cNvPr id="7" name="Slide Number Placeholder 6"/>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145</a:t>
            </a:fld>
            <a:endParaRPr lang="en-US">
              <a:solidFill>
                <a:srgbClr val="000000"/>
              </a:solidFill>
            </a:endParaRPr>
          </a:p>
        </p:txBody>
      </p:sp>
      <p:pic>
        <p:nvPicPr>
          <p:cNvPr id="6" name="Picture 11"/>
          <p:cNvPicPr>
            <a:picLocks noChangeAspect="1" noChangeArrowheads="1"/>
          </p:cNvPicPr>
          <p:nvPr/>
        </p:nvPicPr>
        <p:blipFill>
          <a:blip r:embed="rId3" cstate="print"/>
          <a:srcRect/>
          <a:stretch>
            <a:fillRect/>
          </a:stretch>
        </p:blipFill>
        <p:spPr bwMode="auto">
          <a:xfrm>
            <a:off x="304800" y="2895600"/>
            <a:ext cx="8418512" cy="1046162"/>
          </a:xfrm>
          <a:prstGeom prst="rect">
            <a:avLst/>
          </a:prstGeom>
          <a:noFill/>
          <a:ln w="9525">
            <a:noFill/>
            <a:miter lim="800000"/>
            <a:headEnd/>
            <a:tailEnd/>
          </a:ln>
          <a:effectLst/>
        </p:spPr>
      </p:pic>
      <p:pic>
        <p:nvPicPr>
          <p:cNvPr id="8" name="Picture 11"/>
          <p:cNvPicPr>
            <a:picLocks noChangeAspect="1" noChangeArrowheads="1"/>
          </p:cNvPicPr>
          <p:nvPr/>
        </p:nvPicPr>
        <p:blipFill>
          <a:blip r:embed="rId4" cstate="print"/>
          <a:srcRect/>
          <a:stretch>
            <a:fillRect/>
          </a:stretch>
        </p:blipFill>
        <p:spPr bwMode="auto">
          <a:xfrm>
            <a:off x="533400" y="4648200"/>
            <a:ext cx="7921625" cy="1308100"/>
          </a:xfrm>
          <a:prstGeom prst="rect">
            <a:avLst/>
          </a:prstGeom>
          <a:noFill/>
          <a:ln w="9525">
            <a:noFill/>
            <a:miter lim="800000"/>
            <a:headEnd/>
            <a:tailEnd/>
          </a:ln>
          <a:effectLst/>
        </p:spPr>
      </p:pic>
    </p:spTree>
    <p:extLst>
      <p:ext uri="{BB962C8B-B14F-4D97-AF65-F5344CB8AC3E}">
        <p14:creationId xmlns:p14="http://schemas.microsoft.com/office/powerpoint/2010/main" val="399141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 option</a:t>
            </a:r>
            <a:endParaRPr lang="en-US" dirty="0"/>
          </a:p>
        </p:txBody>
      </p:sp>
      <p:sp>
        <p:nvSpPr>
          <p:cNvPr id="3" name="Content Placeholder 2"/>
          <p:cNvSpPr>
            <a:spLocks noGrp="1"/>
          </p:cNvSpPr>
          <p:nvPr>
            <p:ph type="body" idx="1"/>
          </p:nvPr>
        </p:nvSpPr>
        <p:spPr/>
        <p:txBody>
          <a:bodyPr/>
          <a:lstStyle/>
          <a:p>
            <a:r>
              <a:rPr lang="en-US" sz="2000" dirty="0" smtClean="0"/>
              <a:t>One application of the timestamp option is the calculation of round trip time (RTT).</a:t>
            </a:r>
          </a:p>
          <a:p>
            <a:r>
              <a:rPr lang="en-US" sz="2000" dirty="0" smtClean="0"/>
              <a:t>The timestamp option can also be used for PAWS (Protect Against Wrapped Sequence numbers) </a:t>
            </a:r>
            <a:endParaRPr lang="en-US" sz="2000" dirty="0"/>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defRPr/>
            </a:pPr>
            <a:r>
              <a:rPr lang="sv-SE" smtClean="0">
                <a:solidFill>
                  <a:srgbClr val="000000"/>
                </a:solidFill>
              </a:rPr>
              <a:t>Transport Layer</a:t>
            </a:r>
            <a:endParaRPr lang="en-US">
              <a:solidFill>
                <a:srgbClr val="000000"/>
              </a:solidFill>
              <a:latin typeface="Times New Roman" pitchFamily="18" charset="0"/>
            </a:endParaRPr>
          </a:p>
        </p:txBody>
      </p:sp>
      <p:sp>
        <p:nvSpPr>
          <p:cNvPr id="7" name="Slide Number Placeholder 6"/>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146</a:t>
            </a:fld>
            <a:endParaRPr lang="en-US">
              <a:solidFill>
                <a:srgbClr val="000000"/>
              </a:solidFill>
            </a:endParaRPr>
          </a:p>
        </p:txBody>
      </p:sp>
      <p:pic>
        <p:nvPicPr>
          <p:cNvPr id="6" name="Picture 22"/>
          <p:cNvPicPr>
            <a:picLocks noChangeAspect="1" noChangeArrowheads="1"/>
          </p:cNvPicPr>
          <p:nvPr/>
        </p:nvPicPr>
        <p:blipFill>
          <a:blip r:embed="rId3" cstate="print"/>
          <a:srcRect/>
          <a:stretch>
            <a:fillRect/>
          </a:stretch>
        </p:blipFill>
        <p:spPr bwMode="auto">
          <a:xfrm>
            <a:off x="228600" y="3048000"/>
            <a:ext cx="8418512" cy="3370262"/>
          </a:xfrm>
          <a:prstGeom prst="rect">
            <a:avLst/>
          </a:prstGeom>
          <a:noFill/>
          <a:ln w="9525">
            <a:noFill/>
            <a:miter lim="800000"/>
            <a:headEnd/>
            <a:tailEnd/>
          </a:ln>
          <a:effectLst/>
        </p:spPr>
      </p:pic>
    </p:spTree>
    <p:extLst>
      <p:ext uri="{BB962C8B-B14F-4D97-AF65-F5344CB8AC3E}">
        <p14:creationId xmlns:p14="http://schemas.microsoft.com/office/powerpoint/2010/main" val="6857166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SACK</a:t>
            </a:r>
            <a:endParaRPr lang="en-US" dirty="0"/>
          </a:p>
        </p:txBody>
      </p:sp>
      <p:sp>
        <p:nvSpPr>
          <p:cNvPr id="3" name="Content Placeholder 2"/>
          <p:cNvSpPr>
            <a:spLocks noGrp="1"/>
          </p:cNvSpPr>
          <p:nvPr>
            <p:ph type="body" idx="1"/>
          </p:nvPr>
        </p:nvSpPr>
        <p:spPr/>
        <p:txBody>
          <a:bodyPr/>
          <a:lstStyle/>
          <a:p>
            <a:r>
              <a:rPr lang="en-US" sz="1800" dirty="0" smtClean="0"/>
              <a:t>SACK-permitted option used only during the connection establishment</a:t>
            </a:r>
          </a:p>
          <a:p>
            <a:r>
              <a:rPr lang="en-US" sz="1800" dirty="0" smtClean="0"/>
              <a:t>SACK option reports about out of order and duplicate segments. Max 4 blocks.</a:t>
            </a:r>
            <a:endParaRPr lang="en-US" sz="1800" dirty="0"/>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defRPr/>
            </a:pPr>
            <a:r>
              <a:rPr lang="sv-SE" smtClean="0">
                <a:solidFill>
                  <a:srgbClr val="000000"/>
                </a:solidFill>
              </a:rPr>
              <a:t>Transport Layer</a:t>
            </a:r>
            <a:endParaRPr lang="en-US">
              <a:solidFill>
                <a:srgbClr val="000000"/>
              </a:solidFill>
              <a:latin typeface="Times New Roman" pitchFamily="18" charset="0"/>
            </a:endParaRPr>
          </a:p>
        </p:txBody>
      </p:sp>
      <p:sp>
        <p:nvSpPr>
          <p:cNvPr id="7" name="Slide Number Placeholder 6"/>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147</a:t>
            </a:fld>
            <a:endParaRPr lang="en-US">
              <a:solidFill>
                <a:srgbClr val="000000"/>
              </a:solidFill>
            </a:endParaRPr>
          </a:p>
        </p:txBody>
      </p:sp>
      <p:pic>
        <p:nvPicPr>
          <p:cNvPr id="6" name="Picture 11"/>
          <p:cNvPicPr>
            <a:picLocks noChangeAspect="1" noChangeArrowheads="1"/>
          </p:cNvPicPr>
          <p:nvPr/>
        </p:nvPicPr>
        <p:blipFill>
          <a:blip r:embed="rId3" cstate="print"/>
          <a:srcRect/>
          <a:stretch>
            <a:fillRect/>
          </a:stretch>
        </p:blipFill>
        <p:spPr bwMode="auto">
          <a:xfrm>
            <a:off x="304800" y="2514600"/>
            <a:ext cx="8077200" cy="4343400"/>
          </a:xfrm>
          <a:prstGeom prst="rect">
            <a:avLst/>
          </a:prstGeom>
          <a:noFill/>
          <a:ln w="9525">
            <a:noFill/>
            <a:miter lim="800000"/>
            <a:headEnd/>
            <a:tailEnd/>
          </a:ln>
          <a:effectLst/>
        </p:spPr>
      </p:pic>
    </p:spTree>
    <p:extLst>
      <p:ext uri="{BB962C8B-B14F-4D97-AF65-F5344CB8AC3E}">
        <p14:creationId xmlns:p14="http://schemas.microsoft.com/office/powerpoint/2010/main" val="386878471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SACK</a:t>
            </a:r>
            <a:endParaRPr lang="en-US" dirty="0"/>
          </a:p>
        </p:txBody>
      </p:sp>
      <p:sp>
        <p:nvSpPr>
          <p:cNvPr id="5" name="מציין מיקום טקסט 4"/>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defRPr/>
            </a:pPr>
            <a:r>
              <a:rPr lang="sv-SE" smtClean="0">
                <a:solidFill>
                  <a:srgbClr val="000000"/>
                </a:solidFill>
              </a:rPr>
              <a:t>Transport Layer</a:t>
            </a:r>
            <a:endParaRPr lang="en-US">
              <a:solidFill>
                <a:srgbClr val="000000"/>
              </a:solidFill>
              <a:latin typeface="Times New Roman" pitchFamily="18" charset="0"/>
            </a:endParaRPr>
          </a:p>
        </p:txBody>
      </p:sp>
      <p:pic>
        <p:nvPicPr>
          <p:cNvPr id="6" name="Picture 10"/>
          <p:cNvPicPr>
            <a:picLocks noGrp="1" noChangeAspect="1" noChangeArrowheads="1"/>
          </p:cNvPicPr>
          <p:nvPr>
            <p:ph idx="4294967295"/>
          </p:nvPr>
        </p:nvPicPr>
        <p:blipFill>
          <a:blip r:embed="rId3" cstate="print"/>
          <a:srcRect/>
          <a:stretch>
            <a:fillRect/>
          </a:stretch>
        </p:blipFill>
        <p:spPr bwMode="auto">
          <a:xfrm>
            <a:off x="0" y="2171700"/>
            <a:ext cx="7772400" cy="3505200"/>
          </a:xfrm>
          <a:prstGeom prst="rect">
            <a:avLst/>
          </a:prstGeom>
          <a:noFill/>
          <a:ln w="9525">
            <a:noFill/>
            <a:miter lim="800000"/>
            <a:headEnd/>
            <a:tailEnd/>
          </a:ln>
          <a:effectLst/>
        </p:spPr>
      </p:pic>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148</a:t>
            </a:fld>
            <a:endParaRPr lang="en-US">
              <a:solidFill>
                <a:srgbClr val="000000"/>
              </a:solidFill>
            </a:endParaRPr>
          </a:p>
        </p:txBody>
      </p:sp>
    </p:spTree>
    <p:extLst>
      <p:ext uri="{BB962C8B-B14F-4D97-AF65-F5344CB8AC3E}">
        <p14:creationId xmlns:p14="http://schemas.microsoft.com/office/powerpoint/2010/main" val="7877000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2"/>
          <p:cNvSpPr>
            <a:spLocks noChangeArrowheads="1"/>
          </p:cNvSpPr>
          <p:nvPr>
            <p:custDataLst>
              <p:tags r:id="rId2"/>
            </p:custDataLst>
          </p:nvPr>
        </p:nvSpPr>
        <p:spPr bwMode="auto">
          <a:xfrm>
            <a:off x="804863" y="163095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22531" name="Title 1"/>
          <p:cNvSpPr>
            <a:spLocks noGrp="1"/>
          </p:cNvSpPr>
          <p:nvPr>
            <p:ph type="title"/>
            <p:custDataLst>
              <p:tags r:id="rId3"/>
            </p:custDataLst>
          </p:nvPr>
        </p:nvSpPr>
        <p:spPr/>
        <p:txBody>
          <a:bodyPr/>
          <a:lstStyle/>
          <a:p>
            <a:r>
              <a:rPr lang="en-US" altLang="en-US" smtClean="0"/>
              <a:t>Transport layer multiplexing: UDP</a:t>
            </a:r>
          </a:p>
        </p:txBody>
      </p:sp>
      <p:sp>
        <p:nvSpPr>
          <p:cNvPr id="2" name="מציין מיקום טקסט 1"/>
          <p:cNvSpPr>
            <a:spLocks noGrp="1"/>
          </p:cNvSpPr>
          <p:nvPr>
            <p:ph type="body" idx="1"/>
          </p:nvPr>
        </p:nvSpPr>
        <p:spPr/>
        <p:txBody>
          <a:bodyPr/>
          <a:lstStyle/>
          <a:p>
            <a:endParaRPr lang="he-IL"/>
          </a:p>
        </p:txBody>
      </p:sp>
      <p:sp>
        <p:nvSpPr>
          <p:cNvPr id="6" name="Rectangle 5"/>
          <p:cNvSpPr/>
          <p:nvPr>
            <p:custDataLst>
              <p:tags r:id="rId4"/>
            </p:custDataLst>
          </p:nvPr>
        </p:nvSpPr>
        <p:spPr>
          <a:xfrm>
            <a:off x="8043863" y="2188170"/>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IM</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22533" name="Group 57"/>
          <p:cNvGrpSpPr>
            <a:grpSpLocks/>
          </p:cNvGrpSpPr>
          <p:nvPr>
            <p:custDataLst>
              <p:tags r:id="rId5"/>
            </p:custDataLst>
          </p:nvPr>
        </p:nvGrpSpPr>
        <p:grpSpPr bwMode="auto">
          <a:xfrm>
            <a:off x="7358063" y="2388195"/>
            <a:ext cx="685800" cy="371475"/>
            <a:chOff x="7358071" y="1850235"/>
            <a:chExt cx="685808" cy="371475"/>
          </a:xfrm>
        </p:grpSpPr>
        <p:cxnSp>
          <p:nvCxnSpPr>
            <p:cNvPr id="8" name="Straight Connector 7"/>
            <p:cNvCxnSpPr>
              <a:stCxn id="5" idx="3"/>
              <a:endCxn id="6" idx="1"/>
            </p:cNvCxnSpPr>
            <p:nvPr/>
          </p:nvCxnSpPr>
          <p:spPr>
            <a:xfrm>
              <a:off x="7437447" y="2220917"/>
              <a:ext cx="606432" cy="7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562"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6"/>
            </p:custDataLst>
          </p:nvPr>
        </p:nvSpPr>
        <p:spPr>
          <a:xfrm>
            <a:off x="5980113" y="1851620"/>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535" name="TextBox 11"/>
          <p:cNvSpPr txBox="1">
            <a:spLocks noChangeArrowheads="1"/>
          </p:cNvSpPr>
          <p:nvPr>
            <p:custDataLst>
              <p:tags r:id="rId7"/>
            </p:custDataLst>
          </p:nvPr>
        </p:nvSpPr>
        <p:spPr bwMode="auto">
          <a:xfrm>
            <a:off x="6223000" y="1902420"/>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8"/>
            </p:custDataLst>
          </p:nvPr>
        </p:nvSpPr>
        <p:spPr>
          <a:xfrm>
            <a:off x="6237288" y="303748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9"/>
            </p:custDataLst>
          </p:nvPr>
        </p:nvSpPr>
        <p:spPr>
          <a:xfrm>
            <a:off x="6237288" y="3380383"/>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0"/>
            </p:custDataLst>
          </p:nvPr>
        </p:nvCxnSpPr>
        <p:spPr>
          <a:xfrm rot="16200000" flipV="1">
            <a:off x="6706394" y="2957314"/>
            <a:ext cx="157163"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1"/>
            </p:custDataLst>
          </p:nvPr>
        </p:nvCxnSpPr>
        <p:spPr>
          <a:xfrm rot="5400000" flipH="1" flipV="1">
            <a:off x="6736556" y="3330377"/>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2"/>
            </p:custDataLst>
          </p:nvPr>
        </p:nvSpPr>
        <p:spPr>
          <a:xfrm>
            <a:off x="5786438" y="1688108"/>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22541" name="Group 58"/>
          <p:cNvGrpSpPr>
            <a:grpSpLocks/>
          </p:cNvGrpSpPr>
          <p:nvPr>
            <p:custDataLst>
              <p:tags r:id="rId13"/>
            </p:custDataLst>
          </p:nvPr>
        </p:nvGrpSpPr>
        <p:grpSpPr bwMode="auto">
          <a:xfrm>
            <a:off x="1106488" y="2502495"/>
            <a:ext cx="679450" cy="306388"/>
            <a:chOff x="1105698" y="1907394"/>
            <a:chExt cx="680258" cy="307169"/>
          </a:xfrm>
        </p:grpSpPr>
        <p:cxnSp>
          <p:nvCxnSpPr>
            <p:cNvPr id="39" name="Straight Connector 38"/>
            <p:cNvCxnSpPr>
              <a:stCxn id="35" idx="3"/>
              <a:endCxn id="38" idx="1"/>
            </p:cNvCxnSpPr>
            <p:nvPr/>
          </p:nvCxnSpPr>
          <p:spPr>
            <a:xfrm flipV="1">
              <a:off x="1105698" y="2210584"/>
              <a:ext cx="680258" cy="3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560" name="TextBox 39"/>
            <p:cNvSpPr txBox="1">
              <a:spLocks noChangeArrowheads="1"/>
            </p:cNvSpPr>
            <p:nvPr/>
          </p:nvSpPr>
          <p:spPr bwMode="auto">
            <a:xfrm>
              <a:off x="1107287" y="1907394"/>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22542" name="TextBox 50"/>
          <p:cNvSpPr txBox="1">
            <a:spLocks noChangeArrowheads="1"/>
          </p:cNvSpPr>
          <p:nvPr>
            <p:custDataLst>
              <p:tags r:id="rId14"/>
            </p:custDataLst>
          </p:nvPr>
        </p:nvSpPr>
        <p:spPr bwMode="auto">
          <a:xfrm>
            <a:off x="1709738" y="1897658"/>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22543" name="Group 60"/>
          <p:cNvGrpSpPr>
            <a:grpSpLocks/>
          </p:cNvGrpSpPr>
          <p:nvPr>
            <p:custDataLst>
              <p:tags r:id="rId15"/>
            </p:custDataLst>
          </p:nvPr>
        </p:nvGrpSpPr>
        <p:grpSpPr bwMode="auto">
          <a:xfrm>
            <a:off x="0" y="1700808"/>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IM client</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UDP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3" name="Parallelogram 52"/>
          <p:cNvSpPr/>
          <p:nvPr>
            <p:custDataLst>
              <p:tags r:id="rId16"/>
            </p:custDataLst>
          </p:nvPr>
        </p:nvSpPr>
        <p:spPr>
          <a:xfrm>
            <a:off x="0" y="1402358"/>
            <a:ext cx="1479550" cy="8429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Send data to 74.125.115.99 port 1401</a:t>
            </a:r>
          </a:p>
          <a:p>
            <a:pPr algn="ctr" eaLnBrk="1" hangingPunct="1">
              <a:lnSpc>
                <a:spcPts val="1200"/>
              </a:lnSpc>
              <a:defRPr/>
            </a:pPr>
            <a:r>
              <a:rPr lang="en-US" sz="1200" dirty="0">
                <a:solidFill>
                  <a:schemeClr val="tx1"/>
                </a:solidFill>
              </a:rPr>
              <a:t>Data: </a:t>
            </a:r>
            <a:r>
              <a:rPr lang="en-US" sz="1200" dirty="0" err="1">
                <a:solidFill>
                  <a:schemeClr val="tx1"/>
                </a:solidFill>
              </a:rPr>
              <a:t>xxadre</a:t>
            </a:r>
            <a:endParaRPr lang="en-US" dirty="0">
              <a:solidFill>
                <a:schemeClr val="tx1"/>
              </a:solidFill>
            </a:endParaRPr>
          </a:p>
        </p:txBody>
      </p:sp>
      <p:sp>
        <p:nvSpPr>
          <p:cNvPr id="57" name="Cloud Callout 56"/>
          <p:cNvSpPr/>
          <p:nvPr>
            <p:custDataLst>
              <p:tags r:id="rId17"/>
            </p:custDataLst>
          </p:nvPr>
        </p:nvSpPr>
        <p:spPr>
          <a:xfrm>
            <a:off x="1363663" y="415190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ounded Rectangle 59"/>
          <p:cNvSpPr/>
          <p:nvPr>
            <p:custDataLst>
              <p:tags r:id="rId18"/>
            </p:custDataLst>
          </p:nvPr>
        </p:nvSpPr>
        <p:spPr>
          <a:xfrm>
            <a:off x="2957513" y="2688233"/>
            <a:ext cx="1692275" cy="8985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100" dirty="0" err="1">
                <a:solidFill>
                  <a:schemeClr val="tx1"/>
                </a:solidFill>
              </a:rPr>
              <a:t>Dest</a:t>
            </a:r>
            <a:r>
              <a:rPr lang="en-US" sz="1100" dirty="0">
                <a:solidFill>
                  <a:schemeClr val="tx1"/>
                </a:solidFill>
              </a:rPr>
              <a:t> IP: 74.125.115.99</a:t>
            </a:r>
          </a:p>
          <a:p>
            <a:pPr eaLnBrk="1" hangingPunct="1">
              <a:lnSpc>
                <a:spcPts val="1100"/>
              </a:lnSpc>
              <a:defRPr/>
            </a:pPr>
            <a:r>
              <a:rPr lang="en-US" sz="1100" dirty="0">
                <a:solidFill>
                  <a:schemeClr val="tx1"/>
                </a:solidFill>
              </a:rPr>
              <a:t>Source IP: 128.174.13.63</a:t>
            </a:r>
          </a:p>
          <a:p>
            <a:pPr eaLnBrk="1" hangingPunct="1">
              <a:lnSpc>
                <a:spcPts val="1100"/>
              </a:lnSpc>
              <a:defRPr/>
            </a:pPr>
            <a:r>
              <a:rPr lang="en-US" sz="1100" dirty="0">
                <a:solidFill>
                  <a:schemeClr val="tx1"/>
                </a:solidFill>
              </a:rPr>
              <a:t>Protocol: UDP</a:t>
            </a:r>
          </a:p>
          <a:p>
            <a:pPr eaLnBrk="1" hangingPunct="1">
              <a:lnSpc>
                <a:spcPts val="1100"/>
              </a:lnSpc>
              <a:defRPr/>
            </a:pPr>
            <a:r>
              <a:rPr lang="en-US" sz="1100" dirty="0" err="1">
                <a:solidFill>
                  <a:schemeClr val="tx1"/>
                </a:solidFill>
              </a:rPr>
              <a:t>Dest</a:t>
            </a:r>
            <a:r>
              <a:rPr lang="en-US" sz="1100" dirty="0">
                <a:solidFill>
                  <a:schemeClr val="tx1"/>
                </a:solidFill>
              </a:rPr>
              <a:t> port: 1401</a:t>
            </a:r>
          </a:p>
          <a:p>
            <a:pPr eaLnBrk="1" hangingPunct="1">
              <a:lnSpc>
                <a:spcPts val="1100"/>
              </a:lnSpc>
              <a:defRPr/>
            </a:pPr>
            <a:r>
              <a:rPr lang="en-US" sz="1100" dirty="0">
                <a:solidFill>
                  <a:schemeClr val="tx1"/>
                </a:solidFill>
              </a:rPr>
              <a:t>Source port: 23421</a:t>
            </a:r>
          </a:p>
          <a:p>
            <a:pPr eaLnBrk="1" hangingPunct="1">
              <a:lnSpc>
                <a:spcPts val="1100"/>
              </a:lnSpc>
              <a:defRPr/>
            </a:pPr>
            <a:r>
              <a:rPr lang="en-US" sz="1100" dirty="0">
                <a:solidFill>
                  <a:schemeClr val="tx1"/>
                </a:solidFill>
              </a:rPr>
              <a:t>Data: </a:t>
            </a:r>
            <a:r>
              <a:rPr lang="en-US" sz="1100" dirty="0" err="1">
                <a:solidFill>
                  <a:schemeClr val="tx1"/>
                </a:solidFill>
              </a:rPr>
              <a:t>xxadre</a:t>
            </a:r>
            <a:endParaRPr lang="en-US" sz="1100" dirty="0">
              <a:solidFill>
                <a:schemeClr val="tx1"/>
              </a:solidFill>
            </a:endParaRPr>
          </a:p>
        </p:txBody>
      </p:sp>
      <p:sp>
        <p:nvSpPr>
          <p:cNvPr id="22547" name="Rectangle 61"/>
          <p:cNvSpPr>
            <a:spLocks noChangeArrowheads="1"/>
          </p:cNvSpPr>
          <p:nvPr>
            <p:custDataLst>
              <p:tags r:id="rId19"/>
            </p:custDataLst>
          </p:nvPr>
        </p:nvSpPr>
        <p:spPr bwMode="auto">
          <a:xfrm>
            <a:off x="6856413" y="1630958"/>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sp>
        <p:nvSpPr>
          <p:cNvPr id="22548" name="Rectangle 63"/>
          <p:cNvSpPr>
            <a:spLocks noChangeArrowheads="1"/>
          </p:cNvSpPr>
          <p:nvPr>
            <p:custDataLst>
              <p:tags r:id="rId20"/>
            </p:custDataLst>
          </p:nvPr>
        </p:nvSpPr>
        <p:spPr bwMode="auto">
          <a:xfrm>
            <a:off x="0" y="636647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800"/>
              <a:t>An application is identified by the hosts IP address, transport protocols, and port</a:t>
            </a:r>
          </a:p>
        </p:txBody>
      </p:sp>
      <p:sp>
        <p:nvSpPr>
          <p:cNvPr id="5" name="Rectangle 4"/>
          <p:cNvSpPr/>
          <p:nvPr>
            <p:custDataLst>
              <p:tags r:id="rId21"/>
            </p:custDataLst>
          </p:nvPr>
        </p:nvSpPr>
        <p:spPr>
          <a:xfrm>
            <a:off x="6129338" y="2637433"/>
            <a:ext cx="1308100"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600" dirty="0">
                <a:solidFill>
                  <a:schemeClr val="tx1"/>
                </a:solidFill>
              </a:rPr>
              <a:t>UDP port 1401</a:t>
            </a:r>
          </a:p>
        </p:txBody>
      </p:sp>
      <p:sp>
        <p:nvSpPr>
          <p:cNvPr id="56" name="Parallelogram 55"/>
          <p:cNvSpPr/>
          <p:nvPr>
            <p:custDataLst>
              <p:tags r:id="rId22"/>
            </p:custDataLst>
          </p:nvPr>
        </p:nvSpPr>
        <p:spPr>
          <a:xfrm>
            <a:off x="4829175" y="3345458"/>
            <a:ext cx="1477963" cy="21431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200" dirty="0">
                <a:solidFill>
                  <a:srgbClr val="FF0000"/>
                </a:solidFill>
              </a:rPr>
              <a:t>Data: </a:t>
            </a:r>
            <a:r>
              <a:rPr lang="en-US" sz="1200" dirty="0" err="1">
                <a:solidFill>
                  <a:srgbClr val="FF0000"/>
                </a:solidFill>
              </a:rPr>
              <a:t>xxadre</a:t>
            </a:r>
            <a:endParaRPr lang="en-US" sz="1200" dirty="0">
              <a:solidFill>
                <a:srgbClr val="FF0000"/>
              </a:solidFill>
            </a:endParaRPr>
          </a:p>
        </p:txBody>
      </p:sp>
    </p:spTree>
    <p:custDataLst>
      <p:tags r:id="rId1"/>
    </p:custDataLst>
    <p:extLst>
      <p:ext uri="{BB962C8B-B14F-4D97-AF65-F5344CB8AC3E}">
        <p14:creationId xmlns:p14="http://schemas.microsoft.com/office/powerpoint/2010/main" val="57359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3" presetClass="path" presetSubtype="0" accel="50000" decel="50000" fill="hold" grpId="1" nodeType="clickEffect">
                                  <p:stCondLst>
                                    <p:cond delay="0"/>
                                  </p:stCondLst>
                                  <p:childTnLst>
                                    <p:animMotion origin="layout" path="M -2.77778E-6 -3.33333E-6 L 0.18351 -3.33333E-6 " pathEditMode="relative" rAng="0" ptsTypes="AA">
                                      <p:cBhvr>
                                        <p:cTn id="10" dur="2000" fill="hold"/>
                                        <p:tgtEl>
                                          <p:spTgt spid="53"/>
                                        </p:tgtEl>
                                        <p:attrNameLst>
                                          <p:attrName>ppt_x</p:attrName>
                                          <p:attrName>ppt_y</p:attrName>
                                        </p:attrNameLst>
                                      </p:cBhvr>
                                      <p:rCtr x="9200"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4.44444E-6 -1.11111E-6 C 0.00174 0.01829 0.00382 0.03611 0.00625 0.05417 C 0.00764 0.06482 0.0099 0.07546 0.01094 0.08611 C 0.01268 0.1044 0.01494 0.1257 0.01858 0.14329 C 0.01928 0.15208 0.02032 0.16181 0.02223 0.17014 C 0.02309 0.1794 0.02466 0.1882 0.02553 0.19745 C 0.02587 0.19931 0.02587 0.20139 0.02622 0.20347 C 0.02674 0.20718 0.02813 0.21412 0.02813 0.21435 C 0.02934 0.23241 0.03542 0.2669 0.04445 0.27847 C 0.05035 0.2963 0.06823 0.29931 0.079 0.3037 C 0.08664 0.30324 0.09289 0.30394 0.09966 0.30162 C 0.10625 0.29954 0.1125 0.29514 0.11893 0.29352 C 0.12344 0.29051 0.12778 0.28843 0.13264 0.2875 C 0.13612 0.2831 0.1323 0.2875 0.13785 0.28333 C 0.14115 0.28102 0.1441 0.27732 0.14705 0.27431 C 0.15244 0.26968 0.15608 0.2625 0.16077 0.25741 C 0.16303 0.25232 0.16771 0.24236 0.16771 0.24259 C 0.16928 0.23449 0.16702 0.24514 0.17014 0.23611 C 0.17431 0.22477 0.17709 0.21204 0.18073 0.20023 C 0.18143 0.19398 0.18369 0.18472 0.18594 0.1794 C 0.18924 0.16181 0.19306 0.14445 0.19723 0.12732 C 0.19879 0.12037 0.19914 0.1125 0.2007 0.10533 C 0.20348 0.06898 0.20244 0.03264 0.20244 -0.0037 " pathEditMode="relative" rAng="0" ptsTypes="ffffffffffffffffffffffA">
                                      <p:cBhvr>
                                        <p:cTn id="16" dur="2000" fill="hold"/>
                                        <p:tgtEl>
                                          <p:spTgt spid="60"/>
                                        </p:tgtEl>
                                        <p:attrNameLst>
                                          <p:attrName>ppt_x</p:attrName>
                                          <p:attrName>ppt_y</p:attrName>
                                        </p:attrNameLst>
                                      </p:cBhvr>
                                      <p:rCtr x="10200" y="15000"/>
                                    </p:animMotion>
                                  </p:childTnLst>
                                </p:cTn>
                              </p:par>
                            </p:childTnLst>
                          </p:cTn>
                        </p:par>
                        <p:par>
                          <p:cTn id="17" fill="hold" nodeType="afterGroup">
                            <p:stCondLst>
                              <p:cond delay="2000"/>
                            </p:stCondLst>
                            <p:childTnLst>
                              <p:par>
                                <p:cTn id="18" presetID="1" presetClass="exit" presetSubtype="0" fill="hold" grpId="2" nodeType="afterEffect">
                                  <p:stCondLst>
                                    <p:cond delay="0"/>
                                  </p:stCondLst>
                                  <p:childTnLst>
                                    <p:set>
                                      <p:cBhvr>
                                        <p:cTn id="19" dur="1" fill="hold">
                                          <p:stCondLst>
                                            <p:cond delay="0"/>
                                          </p:stCondLst>
                                        </p:cTn>
                                        <p:tgtEl>
                                          <p:spTgt spid="53"/>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grpId="1" nodeType="clickEffect">
                                  <p:stCondLst>
                                    <p:cond delay="0"/>
                                  </p:stCondLst>
                                  <p:childTnLst>
                                    <p:animMotion origin="layout" path="M -2.22222E-6 0.00023 C 0.0125 0.00069 0.02448 0.00231 0.03733 0.00301 C 0.06406 0.00255 0.09202 0.01065 0.11736 0.00023 C 0.12118 -0.00139 0.12431 -0.00463 0.1283 -0.00602 C 0.13351 -0.01019 0.13854 -0.01412 0.14323 -0.01921 C 0.14688 -0.02315 0.14948 -0.02847 0.1533 -0.03148 C 0.15677 -0.03773 0.1625 -0.04375 0.16736 -0.04792 C 0.17049 -0.05023 0.17118 -0.05347 0.175 -0.05486 C 0.17743 -0.05949 0.1816 -0.06042 0.18577 -0.06296 C 0.18976 -0.06551 0.19202 -0.06852 0.1967 -0.07014 C 0.20521 -0.07315 0.2132 -0.075 0.2217 -0.07708 C 0.26025 -0.07662 0.29896 -0.07523 0.3375 -0.07523 " pathEditMode="relative" rAng="0" ptsTypes="fffffffffffA">
                                      <p:cBhvr>
                                        <p:cTn id="27" dur="2000" fill="hold"/>
                                        <p:tgtEl>
                                          <p:spTgt spid="56"/>
                                        </p:tgtEl>
                                        <p:attrNameLst>
                                          <p:attrName>ppt_x</p:attrName>
                                          <p:attrName>ppt_y</p:attrName>
                                        </p:attrNameLst>
                                      </p:cBhvr>
                                      <p:rCtr x="16900" y="-3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60" grpId="0" animBg="1"/>
      <p:bldP spid="60" grpId="1" animBg="1"/>
      <p:bldP spid="56" grpId="0" animBg="1"/>
      <p:bldP spid="56"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507288" cy="1143000"/>
          </a:xfrm>
        </p:spPr>
        <p:txBody>
          <a:bodyPr/>
          <a:lstStyle/>
          <a:p>
            <a:r>
              <a:rPr lang="en-US" dirty="0"/>
              <a:t>HTTP: Detecting Size of Message</a:t>
            </a:r>
            <a:endParaRPr lang="he-IL" dirty="0">
              <a:solidFill>
                <a:schemeClr val="bg1"/>
              </a:solidFill>
            </a:endParaRPr>
          </a:p>
        </p:txBody>
      </p:sp>
      <p:sp>
        <p:nvSpPr>
          <p:cNvPr id="6" name="Text Placeholder 2"/>
          <p:cNvSpPr>
            <a:spLocks noGrp="1"/>
          </p:cNvSpPr>
          <p:nvPr>
            <p:ph type="body" idx="1"/>
          </p:nvPr>
        </p:nvSpPr>
        <p:spPr>
          <a:xfrm>
            <a:off x="457200" y="1916832"/>
            <a:ext cx="8686800" cy="4824536"/>
          </a:xfrm>
        </p:spPr>
        <p:txBody>
          <a:bodyPr/>
          <a:lstStyle/>
          <a:p>
            <a:r>
              <a:rPr lang="en-US" sz="2400" dirty="0" smtClean="0">
                <a:solidFill>
                  <a:srgbClr val="FF0000"/>
                </a:solidFill>
              </a:rPr>
              <a:t>TCP </a:t>
            </a:r>
            <a:r>
              <a:rPr lang="en-US" sz="2400" dirty="0">
                <a:solidFill>
                  <a:srgbClr val="FF0000"/>
                </a:solidFill>
              </a:rPr>
              <a:t>is a </a:t>
            </a:r>
            <a:r>
              <a:rPr lang="en-US" sz="2400" dirty="0" smtClean="0">
                <a:solidFill>
                  <a:srgbClr val="FF0000"/>
                </a:solidFill>
              </a:rPr>
              <a:t>byte-stream - we </a:t>
            </a:r>
            <a:r>
              <a:rPr lang="en-US" sz="2400" dirty="0">
                <a:solidFill>
                  <a:srgbClr val="FF0000"/>
                </a:solidFill>
              </a:rPr>
              <a:t>do not know when one message ends and starts another. </a:t>
            </a:r>
            <a:endParaRPr lang="en-US" sz="2400" dirty="0" smtClean="0">
              <a:solidFill>
                <a:srgbClr val="FF0000"/>
              </a:solidFill>
            </a:endParaRPr>
          </a:p>
          <a:p>
            <a:pPr marL="342900" indent="-342900">
              <a:buFont typeface="Wingdings" panose="05000000000000000000" pitchFamily="2" charset="2"/>
              <a:buChar char="q"/>
            </a:pPr>
            <a:r>
              <a:rPr lang="en-US" sz="2400" dirty="0" smtClean="0">
                <a:solidFill>
                  <a:srgbClr val="FF0000"/>
                </a:solidFill>
              </a:rPr>
              <a:t> Two </a:t>
            </a:r>
            <a:r>
              <a:rPr lang="en-US" sz="2400" dirty="0">
                <a:solidFill>
                  <a:srgbClr val="FF0000"/>
                </a:solidFill>
              </a:rPr>
              <a:t>general methods to detect end of message: </a:t>
            </a:r>
            <a:endParaRPr lang="en-US" sz="2400" dirty="0" smtClean="0">
              <a:solidFill>
                <a:srgbClr val="FF0000"/>
              </a:solidFill>
            </a:endParaRPr>
          </a:p>
          <a:p>
            <a:pPr marL="342900" lvl="1" indent="-342900">
              <a:buFont typeface="Wingdings" panose="05000000000000000000" pitchFamily="2" charset="2"/>
              <a:buChar char="q"/>
            </a:pPr>
            <a:r>
              <a:rPr lang="en-US" dirty="0" smtClean="0">
                <a:solidFill>
                  <a:srgbClr val="FF0000"/>
                </a:solidFill>
              </a:rPr>
              <a:t>Application </a:t>
            </a:r>
            <a:r>
              <a:rPr lang="en-US" dirty="0">
                <a:solidFill>
                  <a:srgbClr val="FF0000"/>
                </a:solidFill>
              </a:rPr>
              <a:t>Protocol has a header where it is stated or end of message has a special protocol-specific marking – "End-Of-Message".</a:t>
            </a:r>
          </a:p>
          <a:p>
            <a:pPr marL="342900" lvl="1" indent="-342900">
              <a:buFont typeface="Wingdings" panose="05000000000000000000" pitchFamily="2" charset="2"/>
              <a:buChar char="q"/>
            </a:pPr>
            <a:r>
              <a:rPr lang="en-US" dirty="0">
                <a:solidFill>
                  <a:srgbClr val="FF0000"/>
                </a:solidFill>
              </a:rPr>
              <a:t>The three ways to detect the end of HTTP-body:</a:t>
            </a:r>
            <a:br>
              <a:rPr lang="en-US" dirty="0">
                <a:solidFill>
                  <a:srgbClr val="FF0000"/>
                </a:solidFill>
              </a:rPr>
            </a:br>
            <a:r>
              <a:rPr lang="en-US" dirty="0">
                <a:solidFill>
                  <a:srgbClr val="FF0000"/>
                </a:solidFill>
              </a:rPr>
              <a:t>- Header "Content-Length" – only for </a:t>
            </a:r>
            <a:r>
              <a:rPr lang="en-US" dirty="0" smtClean="0">
                <a:solidFill>
                  <a:srgbClr val="FF0000"/>
                </a:solidFill>
              </a:rPr>
              <a:t>static </a:t>
            </a:r>
            <a:r>
              <a:rPr lang="en-US" dirty="0">
                <a:solidFill>
                  <a:srgbClr val="FF0000"/>
                </a:solidFill>
              </a:rPr>
              <a:t>content</a:t>
            </a:r>
            <a:br>
              <a:rPr lang="en-US" dirty="0">
                <a:solidFill>
                  <a:srgbClr val="FF0000"/>
                </a:solidFill>
              </a:rPr>
            </a:br>
            <a:r>
              <a:rPr lang="en-US" dirty="0">
                <a:solidFill>
                  <a:srgbClr val="FF0000"/>
                </a:solidFill>
              </a:rPr>
              <a:t>- Server closing the connection</a:t>
            </a:r>
            <a:br>
              <a:rPr lang="en-US" dirty="0">
                <a:solidFill>
                  <a:srgbClr val="FF0000"/>
                </a:solidFill>
              </a:rPr>
            </a:br>
            <a:r>
              <a:rPr lang="en-US" dirty="0">
                <a:solidFill>
                  <a:srgbClr val="FF0000"/>
                </a:solidFill>
              </a:rPr>
              <a:t>- Header "Transfer-Encoding: chunked" and body transfer in chunks for any content including dynamic. Zero Chunk marks the end.</a:t>
            </a:r>
          </a:p>
        </p:txBody>
      </p:sp>
    </p:spTree>
    <p:extLst>
      <p:ext uri="{BB962C8B-B14F-4D97-AF65-F5344CB8AC3E}">
        <p14:creationId xmlns:p14="http://schemas.microsoft.com/office/powerpoint/2010/main" val="93893241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dirty="0" smtClean="0"/>
              <a:t>Types of TCP</a:t>
            </a:r>
            <a:endParaRPr lang="he-IL" dirty="0"/>
          </a:p>
        </p:txBody>
      </p:sp>
      <p:sp>
        <p:nvSpPr>
          <p:cNvPr id="7" name="מציין מיקום טקסט 6"/>
          <p:cNvSpPr>
            <a:spLocks noGrp="1"/>
          </p:cNvSpPr>
          <p:nvPr>
            <p:ph type="body" idx="1"/>
          </p:nvPr>
        </p:nvSpPr>
        <p:spPr/>
        <p:txBody>
          <a:bodyPr/>
          <a:lstStyle/>
          <a:p>
            <a:endParaRPr lang="he-IL"/>
          </a:p>
        </p:txBody>
      </p:sp>
      <p:pic>
        <p:nvPicPr>
          <p:cNvPr id="12800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90"/>
          <a:stretch/>
        </p:blipFill>
        <p:spPr bwMode="auto">
          <a:xfrm>
            <a:off x="107504" y="1602632"/>
            <a:ext cx="9144000" cy="518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3605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שאלות</a:t>
            </a:r>
            <a:endParaRPr lang="he-IL" dirty="0"/>
          </a:p>
        </p:txBody>
      </p:sp>
      <p:sp>
        <p:nvSpPr>
          <p:cNvPr id="3" name="Text Placeholder 2"/>
          <p:cNvSpPr>
            <a:spLocks noGrp="1"/>
          </p:cNvSpPr>
          <p:nvPr>
            <p:ph type="body" idx="1"/>
          </p:nvPr>
        </p:nvSpPr>
        <p:spPr/>
        <p:txBody>
          <a:bodyPr/>
          <a:lstStyle/>
          <a:p>
            <a:pPr algn="r" rtl="1"/>
            <a:r>
              <a:rPr lang="he-IL" sz="2400" dirty="0" smtClean="0"/>
              <a:t>מה הקשר בין </a:t>
            </a:r>
            <a:r>
              <a:rPr lang="en-US" sz="2400" dirty="0" smtClean="0"/>
              <a:t>GBN</a:t>
            </a:r>
            <a:r>
              <a:rPr lang="he-IL" sz="2400" dirty="0" smtClean="0"/>
              <a:t>, </a:t>
            </a:r>
            <a:r>
              <a:rPr lang="en-US" sz="2400" dirty="0" smtClean="0"/>
              <a:t> SR </a:t>
            </a:r>
            <a:r>
              <a:rPr lang="he-IL" sz="2400" dirty="0" smtClean="0"/>
              <a:t>ו-</a:t>
            </a:r>
            <a:r>
              <a:rPr lang="en-US" sz="2400" dirty="0" smtClean="0"/>
              <a:t>TCP</a:t>
            </a:r>
            <a:r>
              <a:rPr lang="he-IL" sz="2400" dirty="0" smtClean="0"/>
              <a:t>?</a:t>
            </a:r>
            <a:endParaRPr lang="he-IL" sz="2400" dirty="0"/>
          </a:p>
          <a:p>
            <a:pPr algn="r" rtl="1"/>
            <a:r>
              <a:rPr lang="he-IL" sz="2400" dirty="0"/>
              <a:t>תשובה: </a:t>
            </a:r>
            <a:r>
              <a:rPr lang="he-IL" sz="2400" dirty="0" smtClean="0"/>
              <a:t>שלושה פרוטוקולים שונים לאותה מטרה עם מנגנונים דומים.</a:t>
            </a:r>
          </a:p>
          <a:p>
            <a:pPr algn="r" rtl="1"/>
            <a:endParaRPr lang="he-IL" sz="2400" dirty="0"/>
          </a:p>
          <a:p>
            <a:pPr algn="r" rtl="1"/>
            <a:r>
              <a:rPr lang="he-IL" sz="2400" dirty="0" smtClean="0"/>
              <a:t>על בסיס מה מחושב ה-</a:t>
            </a:r>
            <a:r>
              <a:rPr lang="en-US" sz="2400" dirty="0" smtClean="0"/>
              <a:t>timeout</a:t>
            </a:r>
            <a:r>
              <a:rPr lang="he-IL" sz="2400" dirty="0" smtClean="0"/>
              <a:t> ב-</a:t>
            </a:r>
            <a:r>
              <a:rPr lang="en-US" sz="2400" dirty="0" smtClean="0"/>
              <a:t>TCP</a:t>
            </a:r>
            <a:r>
              <a:rPr lang="he-IL" sz="2400" dirty="0" smtClean="0"/>
              <a:t>?</a:t>
            </a:r>
            <a:endParaRPr lang="he-IL" sz="2400" dirty="0"/>
          </a:p>
          <a:p>
            <a:pPr algn="r" rtl="1"/>
            <a:r>
              <a:rPr lang="he-IL" sz="2400" dirty="0"/>
              <a:t>תשובה: </a:t>
            </a:r>
            <a:r>
              <a:rPr lang="he-IL" sz="2400" dirty="0" smtClean="0"/>
              <a:t>דגימות של </a:t>
            </a:r>
            <a:r>
              <a:rPr lang="en-US" sz="2400" dirty="0" smtClean="0"/>
              <a:t>RTT</a:t>
            </a:r>
            <a:r>
              <a:rPr lang="he-IL" sz="2400" dirty="0" smtClean="0"/>
              <a:t>.</a:t>
            </a:r>
          </a:p>
          <a:p>
            <a:pPr algn="r" rtl="1"/>
            <a:endParaRPr lang="he-IL" sz="2400" dirty="0"/>
          </a:p>
          <a:p>
            <a:pPr algn="r" rtl="1"/>
            <a:r>
              <a:rPr lang="he-IL" sz="2400" dirty="0" smtClean="0"/>
              <a:t>לשם מה יש צורך במנגנון </a:t>
            </a:r>
            <a:r>
              <a:rPr lang="en-US" sz="2400" dirty="0" smtClean="0"/>
              <a:t>congestion control</a:t>
            </a:r>
            <a:r>
              <a:rPr lang="he-IL" sz="2400" dirty="0" smtClean="0"/>
              <a:t>?</a:t>
            </a:r>
            <a:endParaRPr lang="he-IL" sz="2400" dirty="0"/>
          </a:p>
          <a:p>
            <a:pPr algn="r" rtl="1"/>
            <a:r>
              <a:rPr lang="he-IL" sz="2400" dirty="0"/>
              <a:t>תשובה: </a:t>
            </a:r>
            <a:r>
              <a:rPr lang="he-IL" sz="2400" dirty="0" smtClean="0"/>
              <a:t>עקב כך שאין אפשרות לדעת מה קצבי שידור הרשת בין המקור ליעד (קצב משתנה כל הזמן).</a:t>
            </a:r>
            <a:endParaRPr lang="he-IL" sz="2400" dirty="0"/>
          </a:p>
          <a:p>
            <a:pPr algn="r" rtl="1"/>
            <a:endParaRPr lang="he-IL" sz="2400" dirty="0" smtClean="0"/>
          </a:p>
          <a:p>
            <a:pPr algn="r" rtl="1"/>
            <a:r>
              <a:rPr lang="he-IL" sz="2400" dirty="0" smtClean="0"/>
              <a:t>לשם </a:t>
            </a:r>
            <a:r>
              <a:rPr lang="he-IL" sz="2400" dirty="0"/>
              <a:t>מה יש צורך במנגנון </a:t>
            </a:r>
            <a:r>
              <a:rPr lang="en-US" sz="2400" dirty="0" smtClean="0"/>
              <a:t>flow  </a:t>
            </a:r>
            <a:r>
              <a:rPr lang="en-US" sz="2400" dirty="0"/>
              <a:t>control</a:t>
            </a:r>
            <a:r>
              <a:rPr lang="he-IL" sz="2400" dirty="0"/>
              <a:t>?</a:t>
            </a:r>
          </a:p>
          <a:p>
            <a:pPr algn="r" rtl="1"/>
            <a:r>
              <a:rPr lang="he-IL" sz="2400" dirty="0"/>
              <a:t>תשובה: עקב כך </a:t>
            </a:r>
            <a:r>
              <a:rPr lang="he-IL" sz="2400" dirty="0" smtClean="0"/>
              <a:t>שאנו רוצים </a:t>
            </a:r>
            <a:r>
              <a:rPr lang="he-IL" sz="2400" dirty="0" err="1" smtClean="0"/>
              <a:t>להמנע</a:t>
            </a:r>
            <a:r>
              <a:rPr lang="he-IL" sz="2400" dirty="0" smtClean="0"/>
              <a:t> ממצב שהיעד זורק חבילות עקב תור עמוס.</a:t>
            </a:r>
            <a:endParaRPr lang="he-IL" sz="2400" dirty="0"/>
          </a:p>
          <a:p>
            <a:pPr algn="r" rtl="1"/>
            <a:endParaRPr lang="he-IL" sz="2400" dirty="0"/>
          </a:p>
          <a:p>
            <a:pPr algn="r" rtl="1"/>
            <a:endParaRPr lang="he-IL" sz="2400" dirty="0"/>
          </a:p>
          <a:p>
            <a:pPr algn="r" rtl="1"/>
            <a:endParaRPr lang="he-IL" sz="2400" dirty="0" smtClean="0"/>
          </a:p>
          <a:p>
            <a:pPr algn="r" rtl="1"/>
            <a:endParaRPr lang="he-IL" sz="2400" dirty="0" smtClean="0"/>
          </a:p>
          <a:p>
            <a:pPr algn="r" rtl="1"/>
            <a:endParaRPr lang="he-IL" sz="2400" dirty="0"/>
          </a:p>
          <a:p>
            <a:pPr algn="r" rtl="1"/>
            <a:endParaRPr lang="he-IL" sz="2400" dirty="0" smtClean="0"/>
          </a:p>
          <a:p>
            <a:pPr algn="r" rtl="1"/>
            <a:endParaRPr lang="he-IL" sz="2400" dirty="0"/>
          </a:p>
          <a:p>
            <a:pPr algn="r" rtl="1"/>
            <a:endParaRPr lang="he-IL" sz="2400" dirty="0" smtClean="0"/>
          </a:p>
          <a:p>
            <a:pPr algn="r" rtl="1"/>
            <a:endParaRPr lang="he-IL" sz="2400" dirty="0"/>
          </a:p>
          <a:p>
            <a:pPr algn="r" rtl="1"/>
            <a:endParaRPr lang="he-IL" sz="2400" dirty="0"/>
          </a:p>
        </p:txBody>
      </p:sp>
    </p:spTree>
    <p:extLst>
      <p:ext uri="{BB962C8B-B14F-4D97-AF65-F5344CB8AC3E}">
        <p14:creationId xmlns:p14="http://schemas.microsoft.com/office/powerpoint/2010/main" val="16385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dissolv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שאלות</a:t>
            </a:r>
            <a:endParaRPr lang="he-IL" dirty="0"/>
          </a:p>
        </p:txBody>
      </p:sp>
      <p:sp>
        <p:nvSpPr>
          <p:cNvPr id="3" name="Text Placeholder 2"/>
          <p:cNvSpPr>
            <a:spLocks noGrp="1"/>
          </p:cNvSpPr>
          <p:nvPr>
            <p:ph type="body" idx="1"/>
          </p:nvPr>
        </p:nvSpPr>
        <p:spPr/>
        <p:txBody>
          <a:bodyPr/>
          <a:lstStyle/>
          <a:p>
            <a:pPr algn="r" rtl="1"/>
            <a:r>
              <a:rPr lang="he-IL" sz="2400" dirty="0" smtClean="0"/>
              <a:t>כמה פעמים אני צריך לקבל הודעה על מנת לשדר סגמנט שוב ואיזה הודעה זו?</a:t>
            </a:r>
            <a:endParaRPr lang="he-IL" sz="2400" dirty="0"/>
          </a:p>
          <a:p>
            <a:pPr algn="r" rtl="1"/>
            <a:r>
              <a:rPr lang="he-IL" sz="2400" dirty="0"/>
              <a:t>תשובה: </a:t>
            </a:r>
            <a:r>
              <a:rPr lang="en-US" sz="2400" dirty="0" err="1" smtClean="0"/>
              <a:t>ack</a:t>
            </a:r>
            <a:r>
              <a:rPr lang="he-IL" sz="2400" dirty="0" smtClean="0"/>
              <a:t>, אותו </a:t>
            </a:r>
            <a:r>
              <a:rPr lang="en-US" sz="2400" dirty="0" err="1" smtClean="0"/>
              <a:t>acknum</a:t>
            </a:r>
            <a:r>
              <a:rPr lang="he-IL" sz="2400" dirty="0" smtClean="0"/>
              <a:t> 4 פעמים (מקור + 3 כפולים)</a:t>
            </a:r>
          </a:p>
          <a:p>
            <a:pPr algn="r" rtl="1"/>
            <a:endParaRPr lang="he-IL" sz="2400" dirty="0" smtClean="0"/>
          </a:p>
          <a:p>
            <a:pPr algn="r" rtl="1"/>
            <a:r>
              <a:rPr lang="he-IL" sz="2400" dirty="0" smtClean="0"/>
              <a:t>מדוע יש הבדל בטיפול בין </a:t>
            </a:r>
            <a:r>
              <a:rPr lang="en-US" sz="2400" dirty="0" smtClean="0"/>
              <a:t>timeout</a:t>
            </a:r>
            <a:r>
              <a:rPr lang="he-IL" sz="2400" dirty="0" smtClean="0"/>
              <a:t> ל-</a:t>
            </a:r>
            <a:r>
              <a:rPr lang="en-US" sz="2400" dirty="0" smtClean="0"/>
              <a:t>fast retransmission</a:t>
            </a:r>
            <a:r>
              <a:rPr lang="he-IL" sz="2400" dirty="0" smtClean="0"/>
              <a:t>?</a:t>
            </a:r>
            <a:endParaRPr lang="he-IL" sz="2400" dirty="0"/>
          </a:p>
          <a:p>
            <a:pPr algn="r" rtl="1"/>
            <a:r>
              <a:rPr lang="he-IL" sz="2400" dirty="0"/>
              <a:t>תשובה: </a:t>
            </a:r>
            <a:r>
              <a:rPr lang="he-IL" sz="2400" dirty="0" smtClean="0"/>
              <a:t>המקרה הראשון חמור יותר עקב כך שלא היה אפשרי להגיע ל-</a:t>
            </a:r>
            <a:r>
              <a:rPr lang="en-US" sz="2400" dirty="0" smtClean="0"/>
              <a:t>3 duplicate</a:t>
            </a:r>
            <a:r>
              <a:rPr lang="he-IL" sz="2400" dirty="0" smtClean="0"/>
              <a:t> ולכן מצב הרשת קשה לעומת השני שמצב הרשת בעייתי אך לא קשה.</a:t>
            </a:r>
          </a:p>
          <a:p>
            <a:pPr algn="r" rtl="1"/>
            <a:endParaRPr lang="he-IL" sz="2400" dirty="0"/>
          </a:p>
          <a:p>
            <a:pPr algn="r" rtl="1"/>
            <a:r>
              <a:rPr lang="he-IL" sz="2400" dirty="0" smtClean="0"/>
              <a:t>מדוע לאחר סגירת קשר יש להמתין </a:t>
            </a:r>
            <a:r>
              <a:rPr lang="en-US" sz="2400" dirty="0" smtClean="0"/>
              <a:t>timeout</a:t>
            </a:r>
            <a:r>
              <a:rPr lang="he-IL" sz="2400" dirty="0" smtClean="0"/>
              <a:t> ארוך למרות שאנו לא מצפים לקבל חבילה?</a:t>
            </a:r>
            <a:endParaRPr lang="he-IL" sz="2400" dirty="0"/>
          </a:p>
          <a:p>
            <a:pPr algn="r" rtl="1"/>
            <a:r>
              <a:rPr lang="he-IL" sz="2400" dirty="0"/>
              <a:t>תשובה: </a:t>
            </a:r>
            <a:r>
              <a:rPr lang="he-IL" sz="2400" dirty="0" smtClean="0"/>
              <a:t>על מנת להיות בטוחים ככל האפשר </a:t>
            </a:r>
            <a:r>
              <a:rPr lang="he-IL" sz="2400" smtClean="0"/>
              <a:t>שהקשר נסגר</a:t>
            </a:r>
            <a:endParaRPr lang="he-IL" sz="2400" dirty="0"/>
          </a:p>
          <a:p>
            <a:pPr algn="r" rtl="1"/>
            <a:endParaRPr lang="he-IL" sz="2400" dirty="0"/>
          </a:p>
          <a:p>
            <a:pPr algn="r" rtl="1"/>
            <a:endParaRPr lang="he-IL" sz="2400" dirty="0"/>
          </a:p>
          <a:p>
            <a:pPr algn="r" rtl="1"/>
            <a:endParaRPr lang="he-IL" sz="2400" dirty="0"/>
          </a:p>
          <a:p>
            <a:pPr algn="r" rtl="1"/>
            <a:endParaRPr lang="he-IL" sz="2400" dirty="0"/>
          </a:p>
          <a:p>
            <a:pPr algn="r" rtl="1"/>
            <a:endParaRPr lang="he-IL" sz="2400" dirty="0" smtClean="0"/>
          </a:p>
          <a:p>
            <a:pPr algn="r" rtl="1"/>
            <a:endParaRPr lang="he-IL" sz="2400" dirty="0" smtClean="0"/>
          </a:p>
          <a:p>
            <a:pPr algn="r" rtl="1"/>
            <a:endParaRPr lang="he-IL" sz="2400" dirty="0"/>
          </a:p>
          <a:p>
            <a:pPr algn="r" rtl="1"/>
            <a:endParaRPr lang="he-IL" sz="2400" dirty="0" smtClean="0"/>
          </a:p>
          <a:p>
            <a:pPr algn="r" rtl="1"/>
            <a:endParaRPr lang="he-IL" sz="2400" dirty="0"/>
          </a:p>
          <a:p>
            <a:pPr algn="r" rtl="1"/>
            <a:endParaRPr lang="he-IL" sz="2400" dirty="0" smtClean="0"/>
          </a:p>
          <a:p>
            <a:pPr algn="r" rtl="1"/>
            <a:endParaRPr lang="he-IL" sz="2400" dirty="0"/>
          </a:p>
          <a:p>
            <a:pPr algn="r" rtl="1"/>
            <a:endParaRPr lang="he-IL" sz="2400" dirty="0"/>
          </a:p>
        </p:txBody>
      </p:sp>
    </p:spTree>
    <p:extLst>
      <p:ext uri="{BB962C8B-B14F-4D97-AF65-F5344CB8AC3E}">
        <p14:creationId xmlns:p14="http://schemas.microsoft.com/office/powerpoint/2010/main" val="24715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Useful Links</a:t>
            </a:r>
            <a:endParaRPr lang="he-IL" dirty="0"/>
          </a:p>
        </p:txBody>
      </p:sp>
      <p:sp>
        <p:nvSpPr>
          <p:cNvPr id="4" name="מציין מיקום תוכן 3"/>
          <p:cNvSpPr>
            <a:spLocks noGrp="1"/>
          </p:cNvSpPr>
          <p:nvPr>
            <p:ph type="body" idx="1"/>
          </p:nvPr>
        </p:nvSpPr>
        <p:spPr/>
        <p:txBody>
          <a:bodyPr/>
          <a:lstStyle/>
          <a:p>
            <a:pPr rtl="1"/>
            <a:r>
              <a:rPr lang="en-US" altLang="he-IL" sz="2800" dirty="0" smtClean="0"/>
              <a:t>TCP</a:t>
            </a:r>
            <a:endParaRPr lang="he-IL" altLang="he-IL" sz="2800" dirty="0" smtClean="0"/>
          </a:p>
          <a:p>
            <a:pPr lvl="1" rtl="1"/>
            <a:r>
              <a:rPr lang="en-US" altLang="he-IL" sz="2000" dirty="0" smtClean="0">
                <a:hlinkClick r:id="rId2"/>
              </a:rPr>
              <a:t>http://www.youtube.com/watch?v=KSJu5FqwEMM&amp;feature=related</a:t>
            </a:r>
            <a:endParaRPr lang="he-IL" altLang="he-IL" sz="2000" dirty="0" smtClean="0"/>
          </a:p>
          <a:p>
            <a:pPr rtl="1"/>
            <a:r>
              <a:rPr lang="en-US" altLang="he-IL" sz="2800" dirty="0" smtClean="0"/>
              <a:t>Slow Start</a:t>
            </a:r>
          </a:p>
          <a:p>
            <a:pPr lvl="1" rtl="1"/>
            <a:r>
              <a:rPr lang="en-US" altLang="he-IL" sz="2000" dirty="0" smtClean="0">
                <a:hlinkClick r:id="rId3"/>
              </a:rPr>
              <a:t>http://www.youtube.com/watch?feature=endscreen&amp;v=_sxeFJRVSXw&amp;NR=1</a:t>
            </a:r>
            <a:endParaRPr lang="he-IL" altLang="he-IL" sz="2000" dirty="0" smtClean="0"/>
          </a:p>
          <a:p>
            <a:pPr rtl="1"/>
            <a:r>
              <a:rPr lang="en-US" altLang="he-IL" sz="2800" dirty="0" smtClean="0"/>
              <a:t>RTT</a:t>
            </a:r>
            <a:endParaRPr lang="he-IL" altLang="he-IL" sz="2800" dirty="0" smtClean="0"/>
          </a:p>
          <a:p>
            <a:pPr lvl="1" rtl="1"/>
            <a:r>
              <a:rPr lang="en-US" altLang="he-IL" sz="2000" dirty="0" smtClean="0">
                <a:hlinkClick r:id="rId4"/>
              </a:rPr>
              <a:t>http://www.youtube.com/watch?feature=endscreen&amp;v=Wcjxpmh7C4U&amp;NR=1</a:t>
            </a:r>
            <a:endParaRPr lang="he-IL" altLang="he-IL" sz="2000" dirty="0" smtClean="0"/>
          </a:p>
          <a:p>
            <a:pPr rtl="1"/>
            <a:r>
              <a:rPr lang="en-US" altLang="he-IL" sz="2800" dirty="0" smtClean="0"/>
              <a:t>GBN</a:t>
            </a:r>
            <a:r>
              <a:rPr lang="he-IL" altLang="he-IL" sz="2800" dirty="0" smtClean="0"/>
              <a:t>, </a:t>
            </a:r>
            <a:r>
              <a:rPr lang="en-US" altLang="he-IL" sz="2800" dirty="0" smtClean="0"/>
              <a:t>SR</a:t>
            </a:r>
            <a:endParaRPr lang="he-IL" altLang="he-IL" sz="2800" dirty="0" smtClean="0"/>
          </a:p>
          <a:p>
            <a:pPr lvl="1" rtl="1"/>
            <a:r>
              <a:rPr lang="en-US" altLang="he-IL" sz="2000" dirty="0" smtClean="0">
                <a:hlinkClick r:id="rId5"/>
              </a:rPr>
              <a:t>http://www.youtube.com/watch?v=yT8SkFyRRrI</a:t>
            </a:r>
            <a:endParaRPr lang="en-US" altLang="he-IL" sz="2000" dirty="0" smtClean="0"/>
          </a:p>
          <a:p>
            <a:pPr rtl="1"/>
            <a:r>
              <a:rPr lang="da-DK" altLang="he-IL" sz="2800" dirty="0" smtClean="0"/>
              <a:t>TCP VS UDP http://www.youtube.com/watch?v=Vdc8TCESIg8</a:t>
            </a:r>
            <a:endParaRPr lang="he-IL" altLang="he-IL" sz="2800" dirty="0" smtClean="0"/>
          </a:p>
          <a:p>
            <a:pPr rtl="1"/>
            <a:endParaRPr lang="he-IL" altLang="he-IL" sz="2800" dirty="0" smtClean="0"/>
          </a:p>
          <a:p>
            <a:pPr rtl="1"/>
            <a:endParaRPr lang="he-IL" altLang="he-IL" sz="2800" dirty="0" smtClean="0"/>
          </a:p>
        </p:txBody>
      </p:sp>
    </p:spTree>
    <p:extLst>
      <p:ext uri="{BB962C8B-B14F-4D97-AF65-F5344CB8AC3E}">
        <p14:creationId xmlns:p14="http://schemas.microsoft.com/office/powerpoint/2010/main" val="22630589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 </a:t>
            </a:r>
            <a:r>
              <a:rPr lang="he-IL" dirty="0" smtClean="0"/>
              <a:t>מקרים ותגובות</a:t>
            </a:r>
            <a:endParaRPr lang="en-US"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32605719"/>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0" name="Rectangle 10"/>
          <p:cNvSpPr>
            <a:spLocks noGrp="1" noChangeArrowheads="1"/>
          </p:cNvSpPr>
          <p:nvPr>
            <p:ph type="title"/>
          </p:nvPr>
        </p:nvSpPr>
        <p:spPr>
          <a:xfrm>
            <a:off x="457200" y="274637"/>
            <a:ext cx="8686800" cy="1143000"/>
          </a:xfrm>
          <a:noFill/>
          <a:ln>
            <a:noFill/>
          </a:ln>
        </p:spPr>
        <p:txBody>
          <a:bodyPr lIns="91425" tIns="91425" rIns="91425" bIns="91425" anchor="ctr" anchorCtr="0"/>
          <a:lstStyle/>
          <a:p>
            <a:pPr algn="r"/>
            <a:r>
              <a:rPr lang="he-IL" dirty="0" smtClean="0"/>
              <a:t>מקרים ותגובות (חלק מהתשובות אינן נכונות)</a:t>
            </a:r>
            <a:endParaRPr lang="en-US" dirty="0"/>
          </a:p>
        </p:txBody>
      </p:sp>
      <p:sp>
        <p:nvSpPr>
          <p:cNvPr id="105476" name="Rectangle 3"/>
          <p:cNvSpPr>
            <a:spLocks noGrp="1" noChangeArrowheads="1"/>
          </p:cNvSpPr>
          <p:nvPr>
            <p:ph type="body" idx="1"/>
          </p:nvPr>
        </p:nvSpPr>
        <p:spPr>
          <a:xfrm>
            <a:off x="457200" y="1600200"/>
            <a:ext cx="8686800" cy="5069160"/>
          </a:xfrm>
        </p:spPr>
        <p:txBody>
          <a:bodyPr/>
          <a:lstStyle/>
          <a:p>
            <a:pPr algn="r" rtl="1">
              <a:buFont typeface="Wingdings" charset="0"/>
              <a:buNone/>
              <a:defRPr/>
            </a:pPr>
            <a:r>
              <a:rPr lang="he-IL" dirty="0" smtClean="0">
                <a:solidFill>
                  <a:srgbClr val="002060"/>
                </a:solidFill>
              </a:rPr>
              <a:t>נתון:</a:t>
            </a:r>
          </a:p>
          <a:p>
            <a:pPr marL="457200" lvl="2" indent="-457200" algn="r" rtl="1">
              <a:buFont typeface="Wingdings" panose="05000000000000000000" pitchFamily="2" charset="2"/>
              <a:buChar char="q"/>
              <a:defRPr/>
            </a:pPr>
            <a:r>
              <a:rPr lang="he-IL" dirty="0">
                <a:solidFill>
                  <a:srgbClr val="002060"/>
                </a:solidFill>
              </a:rPr>
              <a:t>נתון מחשב </a:t>
            </a:r>
            <a:r>
              <a:rPr lang="en-US" dirty="0" smtClean="0">
                <a:solidFill>
                  <a:srgbClr val="002060"/>
                </a:solidFill>
              </a:rPr>
              <a:t> A </a:t>
            </a:r>
            <a:r>
              <a:rPr lang="he-IL" dirty="0">
                <a:solidFill>
                  <a:srgbClr val="002060"/>
                </a:solidFill>
              </a:rPr>
              <a:t>המתחבר לשרת </a:t>
            </a:r>
            <a:r>
              <a:rPr lang="en-US" dirty="0">
                <a:solidFill>
                  <a:srgbClr val="002060"/>
                </a:solidFill>
              </a:rPr>
              <a:t>B </a:t>
            </a:r>
            <a:r>
              <a:rPr lang="he-IL" dirty="0" smtClean="0">
                <a:solidFill>
                  <a:srgbClr val="002060"/>
                </a:solidFill>
              </a:rPr>
              <a:t> </a:t>
            </a:r>
          </a:p>
          <a:p>
            <a:pPr marL="457200" lvl="2" indent="-457200" algn="r" rtl="1">
              <a:buFont typeface="Wingdings" panose="05000000000000000000" pitchFamily="2" charset="2"/>
              <a:buChar char="q"/>
              <a:defRPr/>
            </a:pPr>
            <a:r>
              <a:rPr lang="he-IL" dirty="0" smtClean="0">
                <a:solidFill>
                  <a:srgbClr val="002060"/>
                </a:solidFill>
              </a:rPr>
              <a:t>מחשב </a:t>
            </a:r>
            <a:r>
              <a:rPr lang="en-US" dirty="0">
                <a:solidFill>
                  <a:srgbClr val="002060"/>
                </a:solidFill>
              </a:rPr>
              <a:t>A </a:t>
            </a:r>
            <a:r>
              <a:rPr lang="he-IL" dirty="0" smtClean="0">
                <a:solidFill>
                  <a:srgbClr val="002060"/>
                </a:solidFill>
              </a:rPr>
              <a:t> שולח </a:t>
            </a:r>
            <a:r>
              <a:rPr lang="he-IL" dirty="0">
                <a:solidFill>
                  <a:srgbClr val="002060"/>
                </a:solidFill>
              </a:rPr>
              <a:t>ל- </a:t>
            </a:r>
            <a:r>
              <a:rPr lang="en-US" dirty="0">
                <a:solidFill>
                  <a:srgbClr val="002060"/>
                </a:solidFill>
              </a:rPr>
              <a:t>B </a:t>
            </a:r>
            <a:r>
              <a:rPr lang="he-IL" dirty="0" smtClean="0">
                <a:solidFill>
                  <a:srgbClr val="002060"/>
                </a:solidFill>
              </a:rPr>
              <a:t> קובץ </a:t>
            </a:r>
            <a:r>
              <a:rPr lang="he-IL" dirty="0">
                <a:solidFill>
                  <a:srgbClr val="002060"/>
                </a:solidFill>
              </a:rPr>
              <a:t>בגודל 4000  בתים. </a:t>
            </a:r>
            <a:r>
              <a:rPr lang="he-IL" dirty="0" smtClean="0">
                <a:solidFill>
                  <a:srgbClr val="002060"/>
                </a:solidFill>
              </a:rPr>
              <a:t> </a:t>
            </a:r>
          </a:p>
          <a:p>
            <a:pPr marL="457200" lvl="2" indent="-457200" algn="r" rtl="1">
              <a:buFont typeface="Wingdings" panose="05000000000000000000" pitchFamily="2" charset="2"/>
              <a:buChar char="q"/>
              <a:defRPr/>
            </a:pPr>
            <a:r>
              <a:rPr lang="en-US" dirty="0" smtClean="0">
                <a:solidFill>
                  <a:srgbClr val="002060"/>
                </a:solidFill>
              </a:rPr>
              <a:t>MSS</a:t>
            </a:r>
            <a:r>
              <a:rPr lang="he-IL" dirty="0" smtClean="0">
                <a:solidFill>
                  <a:srgbClr val="002060"/>
                </a:solidFill>
              </a:rPr>
              <a:t> הוא </a:t>
            </a:r>
            <a:r>
              <a:rPr lang="he-IL" dirty="0">
                <a:solidFill>
                  <a:srgbClr val="002060"/>
                </a:solidFill>
              </a:rPr>
              <a:t>500 בתים. </a:t>
            </a:r>
            <a:endParaRPr lang="he-IL" dirty="0" smtClean="0">
              <a:solidFill>
                <a:srgbClr val="002060"/>
              </a:solidFill>
            </a:endParaRPr>
          </a:p>
          <a:p>
            <a:pPr marL="457200" lvl="2" indent="-457200" algn="r" rtl="1">
              <a:buFont typeface="Wingdings" panose="05000000000000000000" pitchFamily="2" charset="2"/>
              <a:buChar char="q"/>
              <a:defRPr/>
            </a:pPr>
            <a:r>
              <a:rPr lang="he-IL" dirty="0">
                <a:solidFill>
                  <a:srgbClr val="002060"/>
                </a:solidFill>
              </a:rPr>
              <a:t>הנח שזמן שידור הודעות בקרה זניח </a:t>
            </a:r>
            <a:r>
              <a:rPr lang="en-US" dirty="0" err="1" smtClean="0">
                <a:solidFill>
                  <a:srgbClr val="002060"/>
                </a:solidFill>
              </a:rPr>
              <a:t>ack</a:t>
            </a:r>
            <a:r>
              <a:rPr lang="en-US" dirty="0" smtClean="0">
                <a:solidFill>
                  <a:srgbClr val="002060"/>
                </a:solidFill>
              </a:rPr>
              <a:t>, </a:t>
            </a:r>
            <a:r>
              <a:rPr lang="en-US" dirty="0" err="1" smtClean="0">
                <a:solidFill>
                  <a:srgbClr val="002060"/>
                </a:solidFill>
              </a:rPr>
              <a:t>syn</a:t>
            </a:r>
            <a:r>
              <a:rPr lang="en-US" dirty="0" smtClean="0">
                <a:solidFill>
                  <a:srgbClr val="002060"/>
                </a:solidFill>
              </a:rPr>
              <a:t>, fin…</a:t>
            </a:r>
            <a:endParaRPr lang="he-IL" dirty="0" smtClean="0">
              <a:solidFill>
                <a:srgbClr val="002060"/>
              </a:solidFill>
            </a:endParaRPr>
          </a:p>
          <a:p>
            <a:pPr marL="457200" lvl="2" indent="-457200" algn="r" rtl="1">
              <a:buFont typeface="Wingdings" panose="05000000000000000000" pitchFamily="2" charset="2"/>
              <a:buChar char="q"/>
              <a:defRPr/>
            </a:pPr>
            <a:endParaRPr lang="he-IL" dirty="0" smtClean="0">
              <a:solidFill>
                <a:srgbClr val="002060"/>
              </a:solidFill>
            </a:endParaRPr>
          </a:p>
          <a:p>
            <a:pPr lvl="2" algn="r" rtl="1">
              <a:defRPr/>
            </a:pPr>
            <a:r>
              <a:rPr lang="he-IL" dirty="0" smtClean="0">
                <a:solidFill>
                  <a:srgbClr val="002060"/>
                </a:solidFill>
              </a:rPr>
              <a:t>מקרים:</a:t>
            </a:r>
          </a:p>
          <a:p>
            <a:pPr marL="457200" lvl="2" indent="-457200" algn="r" rtl="1">
              <a:buAutoNum type="arabicParenR"/>
              <a:defRPr/>
            </a:pPr>
            <a:r>
              <a:rPr lang="he-IL" dirty="0" smtClean="0">
                <a:solidFill>
                  <a:srgbClr val="002060"/>
                </a:solidFill>
              </a:rPr>
              <a:t>תהליך תקין.</a:t>
            </a:r>
          </a:p>
          <a:p>
            <a:pPr marL="457200" lvl="2" indent="-457200" algn="r" rtl="1">
              <a:buAutoNum type="arabicParenR"/>
              <a:defRPr/>
            </a:pPr>
            <a:r>
              <a:rPr lang="en-US" dirty="0" err="1" smtClean="0">
                <a:solidFill>
                  <a:srgbClr val="002060"/>
                </a:solidFill>
              </a:rPr>
              <a:t>Ack</a:t>
            </a:r>
            <a:r>
              <a:rPr lang="he-IL" dirty="0" smtClean="0">
                <a:solidFill>
                  <a:srgbClr val="002060"/>
                </a:solidFill>
              </a:rPr>
              <a:t> הולך לאיבוד וחבילות אחרות מגיעות -&gt; </a:t>
            </a:r>
            <a:r>
              <a:rPr lang="en-US" dirty="0" smtClean="0">
                <a:solidFill>
                  <a:srgbClr val="002060"/>
                </a:solidFill>
              </a:rPr>
              <a:t>cumulative </a:t>
            </a:r>
            <a:r>
              <a:rPr lang="en-US" dirty="0" err="1" smtClean="0">
                <a:solidFill>
                  <a:srgbClr val="002060"/>
                </a:solidFill>
              </a:rPr>
              <a:t>ack</a:t>
            </a:r>
            <a:endParaRPr lang="he-IL" dirty="0" smtClean="0">
              <a:solidFill>
                <a:srgbClr val="002060"/>
              </a:solidFill>
            </a:endParaRPr>
          </a:p>
          <a:p>
            <a:pPr marL="457200" lvl="2" indent="-457200" algn="r" rtl="1">
              <a:buFont typeface="Georgia"/>
              <a:buAutoNum type="arabicParenR"/>
              <a:defRPr/>
            </a:pPr>
            <a:r>
              <a:rPr lang="he-IL" dirty="0">
                <a:solidFill>
                  <a:srgbClr val="002060"/>
                </a:solidFill>
              </a:rPr>
              <a:t>מספר הודעות מגיעות ליעד אך ה-</a:t>
            </a:r>
            <a:r>
              <a:rPr lang="en-US" dirty="0" err="1">
                <a:solidFill>
                  <a:srgbClr val="002060"/>
                </a:solidFill>
              </a:rPr>
              <a:t>acks</a:t>
            </a:r>
            <a:r>
              <a:rPr lang="he-IL" dirty="0">
                <a:solidFill>
                  <a:srgbClr val="002060"/>
                </a:solidFill>
              </a:rPr>
              <a:t> נופלים -&gt; </a:t>
            </a:r>
            <a:r>
              <a:rPr lang="en-US" dirty="0" smtClean="0">
                <a:solidFill>
                  <a:srgbClr val="002060"/>
                </a:solidFill>
              </a:rPr>
              <a:t>timeout</a:t>
            </a:r>
            <a:endParaRPr lang="he-IL" dirty="0" smtClean="0">
              <a:solidFill>
                <a:srgbClr val="002060"/>
              </a:solidFill>
            </a:endParaRPr>
          </a:p>
          <a:p>
            <a:pPr marL="457200" lvl="2" indent="-457200" algn="r" rtl="1">
              <a:buFont typeface="Georgia"/>
              <a:buAutoNum type="arabicParenR"/>
              <a:defRPr/>
            </a:pPr>
            <a:r>
              <a:rPr lang="en-US" dirty="0">
                <a:solidFill>
                  <a:srgbClr val="002060"/>
                </a:solidFill>
              </a:rPr>
              <a:t>Timeout</a:t>
            </a:r>
            <a:r>
              <a:rPr lang="he-IL" dirty="0">
                <a:solidFill>
                  <a:srgbClr val="002060"/>
                </a:solidFill>
              </a:rPr>
              <a:t> קצר יחסית ל</a:t>
            </a:r>
            <a:r>
              <a:rPr lang="en-US" dirty="0">
                <a:solidFill>
                  <a:srgbClr val="002060"/>
                </a:solidFill>
              </a:rPr>
              <a:t>RTT</a:t>
            </a:r>
            <a:r>
              <a:rPr lang="he-IL" dirty="0">
                <a:solidFill>
                  <a:srgbClr val="002060"/>
                </a:solidFill>
              </a:rPr>
              <a:t> – </a:t>
            </a:r>
            <a:r>
              <a:rPr lang="en-US" dirty="0">
                <a:solidFill>
                  <a:srgbClr val="002060"/>
                </a:solidFill>
              </a:rPr>
              <a:t>premature time </a:t>
            </a:r>
            <a:r>
              <a:rPr lang="en-US" dirty="0" smtClean="0">
                <a:solidFill>
                  <a:srgbClr val="002060"/>
                </a:solidFill>
              </a:rPr>
              <a:t>out</a:t>
            </a:r>
            <a:endParaRPr lang="he-IL" dirty="0" smtClean="0">
              <a:solidFill>
                <a:srgbClr val="002060"/>
              </a:solidFill>
            </a:endParaRPr>
          </a:p>
          <a:p>
            <a:pPr marL="457200" lvl="2" indent="-457200" algn="r" rtl="1">
              <a:buAutoNum type="arabicParenR"/>
              <a:defRPr/>
            </a:pPr>
            <a:r>
              <a:rPr lang="he-IL" dirty="0" smtClean="0">
                <a:solidFill>
                  <a:srgbClr val="002060"/>
                </a:solidFill>
              </a:rPr>
              <a:t>הודעה הולכת לאיבוד אך ההודעות אחרי מגיעות -&gt; </a:t>
            </a:r>
            <a:r>
              <a:rPr lang="en-US" dirty="0" smtClean="0">
                <a:solidFill>
                  <a:srgbClr val="002060"/>
                </a:solidFill>
              </a:rPr>
              <a:t>duplicate </a:t>
            </a:r>
            <a:r>
              <a:rPr lang="en-US" dirty="0" err="1" smtClean="0">
                <a:solidFill>
                  <a:srgbClr val="002060"/>
                </a:solidFill>
              </a:rPr>
              <a:t>acks</a:t>
            </a:r>
            <a:endParaRPr lang="he-IL" dirty="0" smtClean="0">
              <a:solidFill>
                <a:srgbClr val="002060"/>
              </a:solidFill>
            </a:endParaRPr>
          </a:p>
          <a:p>
            <a:pPr marL="457200" lvl="2" indent="-457200" algn="r" rtl="1">
              <a:buAutoNum type="arabicParenR"/>
              <a:defRPr/>
            </a:pPr>
            <a:endParaRPr lang="he-IL" dirty="0" smtClean="0">
              <a:solidFill>
                <a:srgbClr val="002060"/>
              </a:solidFill>
            </a:endParaRPr>
          </a:p>
          <a:p>
            <a:pPr marL="457200" lvl="2" indent="-457200" algn="r" rtl="1">
              <a:buAutoNum type="arabicParenR"/>
              <a:defRPr/>
            </a:pPr>
            <a:endParaRPr lang="he-IL" dirty="0" smtClean="0">
              <a:solidFill>
                <a:srgbClr val="002060"/>
              </a:solidFill>
            </a:endParaRPr>
          </a:p>
          <a:p>
            <a:pPr marL="457200" indent="-457200" algn="r" rtl="1">
              <a:buFont typeface="Arial" panose="020B0604020202020204" pitchFamily="34" charset="0"/>
              <a:buChar char="•"/>
              <a:defRPr/>
            </a:pPr>
            <a:endParaRPr lang="en-US" dirty="0">
              <a:solidFill>
                <a:srgbClr val="002060"/>
              </a:solidFill>
            </a:endParaRPr>
          </a:p>
        </p:txBody>
      </p:sp>
    </p:spTree>
    <p:extLst>
      <p:ext uri="{BB962C8B-B14F-4D97-AF65-F5344CB8AC3E}">
        <p14:creationId xmlns:p14="http://schemas.microsoft.com/office/powerpoint/2010/main" val="117427364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80" name="Rectangle 10"/>
          <p:cNvSpPr>
            <a:spLocks noGrp="1" noChangeArrowheads="1"/>
          </p:cNvSpPr>
          <p:nvPr>
            <p:ph type="title" idx="4294967295"/>
          </p:nvPr>
        </p:nvSpPr>
        <p:spPr>
          <a:xfrm>
            <a:off x="457200" y="274638"/>
            <a:ext cx="8686800" cy="1143000"/>
          </a:xfrm>
          <a:noFill/>
          <a:ln>
            <a:noFill/>
          </a:ln>
        </p:spPr>
        <p:txBody>
          <a:bodyPr lIns="91425" tIns="91425" rIns="91425" bIns="91425" anchor="ctr" anchorCtr="0"/>
          <a:lstStyle/>
          <a:p>
            <a:pPr algn="r"/>
            <a:r>
              <a:rPr lang="he-IL" dirty="0" smtClean="0"/>
              <a:t>מקרים ותגובות</a:t>
            </a:r>
            <a:endParaRPr lang="en-US" dirty="0"/>
          </a:p>
        </p:txBody>
      </p:sp>
      <p:cxnSp>
        <p:nvCxnSpPr>
          <p:cNvPr id="4" name="מחבר ישר 3"/>
          <p:cNvCxnSpPr/>
          <p:nvPr/>
        </p:nvCxnSpPr>
        <p:spPr>
          <a:xfrm flipH="1">
            <a:off x="2395938" y="548679"/>
            <a:ext cx="15822" cy="630932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מחבר ישר 6"/>
          <p:cNvCxnSpPr/>
          <p:nvPr/>
        </p:nvCxnSpPr>
        <p:spPr>
          <a:xfrm>
            <a:off x="6876256" y="548680"/>
            <a:ext cx="12576" cy="630932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7744" y="240902"/>
            <a:ext cx="432048" cy="338554"/>
          </a:xfrm>
          <a:prstGeom prst="rect">
            <a:avLst/>
          </a:prstGeom>
          <a:noFill/>
        </p:spPr>
        <p:txBody>
          <a:bodyPr wrap="square" rtlCol="1">
            <a:spAutoFit/>
          </a:bodyPr>
          <a:lstStyle/>
          <a:p>
            <a:r>
              <a:rPr lang="en-US" sz="1600" dirty="0" smtClean="0">
                <a:solidFill>
                  <a:srgbClr val="FF0000"/>
                </a:solidFill>
              </a:rPr>
              <a:t>A</a:t>
            </a:r>
            <a:endParaRPr lang="he-IL" sz="1600" dirty="0">
              <a:solidFill>
                <a:srgbClr val="FF0000"/>
              </a:solidFill>
            </a:endParaRPr>
          </a:p>
        </p:txBody>
      </p:sp>
      <p:sp>
        <p:nvSpPr>
          <p:cNvPr id="9" name="TextBox 8"/>
          <p:cNvSpPr txBox="1"/>
          <p:nvPr/>
        </p:nvSpPr>
        <p:spPr>
          <a:xfrm>
            <a:off x="6732240" y="240902"/>
            <a:ext cx="432048" cy="338554"/>
          </a:xfrm>
          <a:prstGeom prst="rect">
            <a:avLst/>
          </a:prstGeom>
          <a:noFill/>
        </p:spPr>
        <p:txBody>
          <a:bodyPr wrap="square" rtlCol="1">
            <a:spAutoFit/>
          </a:bodyPr>
          <a:lstStyle/>
          <a:p>
            <a:r>
              <a:rPr lang="en-US" sz="1600" dirty="0" smtClean="0">
                <a:solidFill>
                  <a:srgbClr val="FF0000"/>
                </a:solidFill>
              </a:rPr>
              <a:t>B</a:t>
            </a:r>
            <a:endParaRPr lang="he-IL" sz="1600" dirty="0">
              <a:solidFill>
                <a:srgbClr val="FF0000"/>
              </a:solidFill>
            </a:endParaRPr>
          </a:p>
        </p:txBody>
      </p:sp>
      <p:cxnSp>
        <p:nvCxnSpPr>
          <p:cNvPr id="15" name="מחבר חץ ישר 14"/>
          <p:cNvCxnSpPr>
            <a:stCxn id="5" idx="2"/>
          </p:cNvCxnSpPr>
          <p:nvPr/>
        </p:nvCxnSpPr>
        <p:spPr>
          <a:xfrm>
            <a:off x="2483768" y="579456"/>
            <a:ext cx="4392488" cy="4732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76" y="548678"/>
            <a:ext cx="648072" cy="307777"/>
          </a:xfrm>
          <a:prstGeom prst="rect">
            <a:avLst/>
          </a:prstGeom>
          <a:noFill/>
        </p:spPr>
        <p:txBody>
          <a:bodyPr wrap="square" rtlCol="1">
            <a:spAutoFit/>
          </a:bodyPr>
          <a:lstStyle/>
          <a:p>
            <a:r>
              <a:rPr lang="en-US" dirty="0" smtClean="0"/>
              <a:t>SYN</a:t>
            </a:r>
            <a:endParaRPr lang="he-IL" dirty="0"/>
          </a:p>
        </p:txBody>
      </p:sp>
      <p:cxnSp>
        <p:nvCxnSpPr>
          <p:cNvPr id="19" name="מחבר חץ ישר 18"/>
          <p:cNvCxnSpPr/>
          <p:nvPr/>
        </p:nvCxnSpPr>
        <p:spPr>
          <a:xfrm flipH="1">
            <a:off x="2483768" y="1052736"/>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70177" y="1052734"/>
            <a:ext cx="1427584" cy="307777"/>
          </a:xfrm>
          <a:prstGeom prst="rect">
            <a:avLst/>
          </a:prstGeom>
          <a:noFill/>
        </p:spPr>
        <p:txBody>
          <a:bodyPr wrap="square" rtlCol="1">
            <a:spAutoFit/>
          </a:bodyPr>
          <a:lstStyle/>
          <a:p>
            <a:r>
              <a:rPr lang="en-US" dirty="0" smtClean="0"/>
              <a:t>ACK + SYN</a:t>
            </a:r>
            <a:endParaRPr lang="he-IL" dirty="0"/>
          </a:p>
        </p:txBody>
      </p:sp>
      <p:cxnSp>
        <p:nvCxnSpPr>
          <p:cNvPr id="23" name="מחבר חץ ישר 22"/>
          <p:cNvCxnSpPr/>
          <p:nvPr/>
        </p:nvCxnSpPr>
        <p:spPr>
          <a:xfrm>
            <a:off x="2479407" y="1583964"/>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27984" y="1598964"/>
            <a:ext cx="1516529" cy="307777"/>
          </a:xfrm>
          <a:prstGeom prst="rect">
            <a:avLst/>
          </a:prstGeom>
          <a:noFill/>
        </p:spPr>
        <p:txBody>
          <a:bodyPr wrap="square" rtlCol="1">
            <a:spAutoFit/>
          </a:bodyPr>
          <a:lstStyle/>
          <a:p>
            <a:r>
              <a:rPr lang="en-US" dirty="0" smtClean="0"/>
              <a:t>ACK + </a:t>
            </a:r>
            <a:r>
              <a:rPr lang="en-US" dirty="0" err="1" smtClean="0"/>
              <a:t>Seg</a:t>
            </a:r>
            <a:r>
              <a:rPr lang="en-US" dirty="0" smtClean="0"/>
              <a:t>(0)</a:t>
            </a:r>
            <a:endParaRPr lang="he-IL" dirty="0"/>
          </a:p>
        </p:txBody>
      </p:sp>
      <p:cxnSp>
        <p:nvCxnSpPr>
          <p:cNvPr id="25" name="מחבר חץ ישר 24"/>
          <p:cNvCxnSpPr/>
          <p:nvPr/>
        </p:nvCxnSpPr>
        <p:spPr>
          <a:xfrm flipH="1">
            <a:off x="2428394" y="2138906"/>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14803" y="2138904"/>
            <a:ext cx="1427584" cy="307777"/>
          </a:xfrm>
          <a:prstGeom prst="rect">
            <a:avLst/>
          </a:prstGeom>
          <a:noFill/>
        </p:spPr>
        <p:txBody>
          <a:bodyPr wrap="square" rtlCol="1">
            <a:spAutoFit/>
          </a:bodyPr>
          <a:lstStyle/>
          <a:p>
            <a:r>
              <a:rPr lang="en-US" dirty="0" smtClean="0"/>
              <a:t>ACK(500)</a:t>
            </a:r>
            <a:endParaRPr lang="he-IL" dirty="0"/>
          </a:p>
        </p:txBody>
      </p:sp>
      <p:cxnSp>
        <p:nvCxnSpPr>
          <p:cNvPr id="27" name="מחבר חץ ישר 26"/>
          <p:cNvCxnSpPr/>
          <p:nvPr/>
        </p:nvCxnSpPr>
        <p:spPr>
          <a:xfrm>
            <a:off x="2430625" y="263036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79202" y="2645369"/>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29" name="מחבר חץ ישר 28"/>
          <p:cNvCxnSpPr/>
          <p:nvPr/>
        </p:nvCxnSpPr>
        <p:spPr>
          <a:xfrm>
            <a:off x="2411760" y="289739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60337" y="2912397"/>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32" name="מחבר חץ ישר 31"/>
          <p:cNvCxnSpPr/>
          <p:nvPr/>
        </p:nvCxnSpPr>
        <p:spPr>
          <a:xfrm flipH="1">
            <a:off x="2411760" y="3485228"/>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98169" y="3485226"/>
            <a:ext cx="1427584" cy="307777"/>
          </a:xfrm>
          <a:prstGeom prst="rect">
            <a:avLst/>
          </a:prstGeom>
          <a:noFill/>
        </p:spPr>
        <p:txBody>
          <a:bodyPr wrap="square" rtlCol="1">
            <a:spAutoFit/>
          </a:bodyPr>
          <a:lstStyle/>
          <a:p>
            <a:r>
              <a:rPr lang="en-US" dirty="0" smtClean="0"/>
              <a:t>ACK(1500)</a:t>
            </a:r>
            <a:endParaRPr lang="he-IL" dirty="0"/>
          </a:p>
        </p:txBody>
      </p:sp>
      <p:cxnSp>
        <p:nvCxnSpPr>
          <p:cNvPr id="34" name="מחבר חץ ישר 33"/>
          <p:cNvCxnSpPr/>
          <p:nvPr/>
        </p:nvCxnSpPr>
        <p:spPr>
          <a:xfrm>
            <a:off x="2407500" y="3988431"/>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56077" y="4003431"/>
            <a:ext cx="1516529" cy="307777"/>
          </a:xfrm>
          <a:prstGeom prst="rect">
            <a:avLst/>
          </a:prstGeom>
          <a:noFill/>
        </p:spPr>
        <p:txBody>
          <a:bodyPr wrap="square" rtlCol="1">
            <a:spAutoFit/>
          </a:bodyPr>
          <a:lstStyle/>
          <a:p>
            <a:r>
              <a:rPr lang="en-US" dirty="0" err="1" smtClean="0"/>
              <a:t>Seg</a:t>
            </a:r>
            <a:r>
              <a:rPr lang="en-US" dirty="0" smtClean="0"/>
              <a:t>(1500)</a:t>
            </a:r>
            <a:endParaRPr lang="he-IL" dirty="0"/>
          </a:p>
        </p:txBody>
      </p:sp>
      <p:cxnSp>
        <p:nvCxnSpPr>
          <p:cNvPr id="36" name="מחבר חץ ישר 35"/>
          <p:cNvCxnSpPr/>
          <p:nvPr/>
        </p:nvCxnSpPr>
        <p:spPr>
          <a:xfrm>
            <a:off x="2388635" y="425545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37212" y="4270459"/>
            <a:ext cx="1516529" cy="307777"/>
          </a:xfrm>
          <a:prstGeom prst="rect">
            <a:avLst/>
          </a:prstGeom>
          <a:noFill/>
        </p:spPr>
        <p:txBody>
          <a:bodyPr wrap="square" rtlCol="1">
            <a:spAutoFit/>
          </a:bodyPr>
          <a:lstStyle/>
          <a:p>
            <a:r>
              <a:rPr lang="en-US" dirty="0" err="1" smtClean="0"/>
              <a:t>Seg</a:t>
            </a:r>
            <a:r>
              <a:rPr lang="en-US" dirty="0" smtClean="0"/>
              <a:t>(2000)</a:t>
            </a:r>
            <a:endParaRPr lang="he-IL" dirty="0"/>
          </a:p>
        </p:txBody>
      </p:sp>
      <p:cxnSp>
        <p:nvCxnSpPr>
          <p:cNvPr id="38" name="מחבר חץ ישר 37"/>
          <p:cNvCxnSpPr/>
          <p:nvPr/>
        </p:nvCxnSpPr>
        <p:spPr>
          <a:xfrm>
            <a:off x="2362673" y="450336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11250" y="4518369"/>
            <a:ext cx="1516529" cy="307777"/>
          </a:xfrm>
          <a:prstGeom prst="rect">
            <a:avLst/>
          </a:prstGeom>
          <a:noFill/>
        </p:spPr>
        <p:txBody>
          <a:bodyPr wrap="square" rtlCol="1">
            <a:spAutoFit/>
          </a:bodyPr>
          <a:lstStyle/>
          <a:p>
            <a:r>
              <a:rPr lang="en-US" dirty="0" err="1" smtClean="0"/>
              <a:t>Seg</a:t>
            </a:r>
            <a:r>
              <a:rPr lang="en-US" dirty="0" smtClean="0"/>
              <a:t>(2500)</a:t>
            </a:r>
            <a:endParaRPr lang="he-IL" dirty="0"/>
          </a:p>
        </p:txBody>
      </p:sp>
      <p:cxnSp>
        <p:nvCxnSpPr>
          <p:cNvPr id="40" name="מחבר חץ ישר 39"/>
          <p:cNvCxnSpPr/>
          <p:nvPr/>
        </p:nvCxnSpPr>
        <p:spPr>
          <a:xfrm>
            <a:off x="2343808" y="477039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92385" y="4785397"/>
            <a:ext cx="1516529" cy="307777"/>
          </a:xfrm>
          <a:prstGeom prst="rect">
            <a:avLst/>
          </a:prstGeom>
          <a:noFill/>
        </p:spPr>
        <p:txBody>
          <a:bodyPr wrap="square" rtlCol="1">
            <a:spAutoFit/>
          </a:bodyPr>
          <a:lstStyle/>
          <a:p>
            <a:r>
              <a:rPr lang="en-US" dirty="0" err="1" smtClean="0"/>
              <a:t>Seg</a:t>
            </a:r>
            <a:r>
              <a:rPr lang="en-US" dirty="0" smtClean="0"/>
              <a:t>(3000)</a:t>
            </a:r>
            <a:endParaRPr lang="he-IL" dirty="0"/>
          </a:p>
        </p:txBody>
      </p:sp>
      <p:cxnSp>
        <p:nvCxnSpPr>
          <p:cNvPr id="42" name="מחבר חץ ישר 41"/>
          <p:cNvCxnSpPr/>
          <p:nvPr/>
        </p:nvCxnSpPr>
        <p:spPr>
          <a:xfrm flipH="1">
            <a:off x="2375553" y="4829890"/>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845430" y="4883738"/>
            <a:ext cx="1427584" cy="307777"/>
          </a:xfrm>
          <a:prstGeom prst="rect">
            <a:avLst/>
          </a:prstGeom>
          <a:noFill/>
        </p:spPr>
        <p:txBody>
          <a:bodyPr wrap="square" rtlCol="1">
            <a:spAutoFit/>
          </a:bodyPr>
          <a:lstStyle/>
          <a:p>
            <a:r>
              <a:rPr lang="en-US" dirty="0" smtClean="0"/>
              <a:t>ACK(2500)</a:t>
            </a:r>
            <a:endParaRPr lang="he-IL" dirty="0"/>
          </a:p>
        </p:txBody>
      </p:sp>
      <p:cxnSp>
        <p:nvCxnSpPr>
          <p:cNvPr id="47" name="מחבר חץ ישר 46"/>
          <p:cNvCxnSpPr/>
          <p:nvPr/>
        </p:nvCxnSpPr>
        <p:spPr>
          <a:xfrm>
            <a:off x="2483768" y="529843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57142" y="5242683"/>
            <a:ext cx="1516529" cy="307777"/>
          </a:xfrm>
          <a:prstGeom prst="rect">
            <a:avLst/>
          </a:prstGeom>
          <a:noFill/>
        </p:spPr>
        <p:txBody>
          <a:bodyPr wrap="square" rtlCol="1">
            <a:spAutoFit/>
          </a:bodyPr>
          <a:lstStyle/>
          <a:p>
            <a:r>
              <a:rPr lang="en-US" dirty="0" err="1" smtClean="0"/>
              <a:t>Seg</a:t>
            </a:r>
            <a:r>
              <a:rPr lang="en-US" dirty="0" smtClean="0"/>
              <a:t>(3500)</a:t>
            </a:r>
            <a:endParaRPr lang="he-IL" dirty="0"/>
          </a:p>
        </p:txBody>
      </p:sp>
      <p:cxnSp>
        <p:nvCxnSpPr>
          <p:cNvPr id="49" name="מחבר חץ ישר 48"/>
          <p:cNvCxnSpPr/>
          <p:nvPr/>
        </p:nvCxnSpPr>
        <p:spPr>
          <a:xfrm flipH="1">
            <a:off x="2428697" y="5349436"/>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98574" y="5403284"/>
            <a:ext cx="1427584" cy="307777"/>
          </a:xfrm>
          <a:prstGeom prst="rect">
            <a:avLst/>
          </a:prstGeom>
          <a:noFill/>
        </p:spPr>
        <p:txBody>
          <a:bodyPr wrap="square" rtlCol="1">
            <a:spAutoFit/>
          </a:bodyPr>
          <a:lstStyle/>
          <a:p>
            <a:r>
              <a:rPr lang="en-US" dirty="0" smtClean="0"/>
              <a:t>ACK(3500)</a:t>
            </a:r>
            <a:endParaRPr lang="he-IL" dirty="0"/>
          </a:p>
        </p:txBody>
      </p:sp>
      <p:cxnSp>
        <p:nvCxnSpPr>
          <p:cNvPr id="53" name="מחבר חץ ישר 52"/>
          <p:cNvCxnSpPr/>
          <p:nvPr/>
        </p:nvCxnSpPr>
        <p:spPr>
          <a:xfrm flipH="1">
            <a:off x="2374438" y="5900048"/>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844315" y="5953896"/>
            <a:ext cx="1427584" cy="307777"/>
          </a:xfrm>
          <a:prstGeom prst="rect">
            <a:avLst/>
          </a:prstGeom>
          <a:noFill/>
        </p:spPr>
        <p:txBody>
          <a:bodyPr wrap="square" rtlCol="1">
            <a:spAutoFit/>
          </a:bodyPr>
          <a:lstStyle/>
          <a:p>
            <a:r>
              <a:rPr lang="en-US" dirty="0" smtClean="0"/>
              <a:t>ACK(4000)</a:t>
            </a:r>
            <a:endParaRPr lang="he-IL" dirty="0"/>
          </a:p>
        </p:txBody>
      </p:sp>
    </p:spTree>
    <p:extLst>
      <p:ext uri="{BB962C8B-B14F-4D97-AF65-F5344CB8AC3E}">
        <p14:creationId xmlns:p14="http://schemas.microsoft.com/office/powerpoint/2010/main" val="84370721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80" name="Rectangle 10"/>
          <p:cNvSpPr>
            <a:spLocks noGrp="1" noChangeArrowheads="1"/>
          </p:cNvSpPr>
          <p:nvPr>
            <p:ph type="title" idx="4294967295"/>
          </p:nvPr>
        </p:nvSpPr>
        <p:spPr>
          <a:xfrm>
            <a:off x="457200" y="274638"/>
            <a:ext cx="8686800" cy="1143000"/>
          </a:xfrm>
          <a:noFill/>
          <a:ln>
            <a:noFill/>
          </a:ln>
        </p:spPr>
        <p:txBody>
          <a:bodyPr lIns="91425" tIns="91425" rIns="91425" bIns="91425" anchor="ctr" anchorCtr="0"/>
          <a:lstStyle/>
          <a:p>
            <a:pPr algn="r"/>
            <a:r>
              <a:rPr lang="he-IL" dirty="0" smtClean="0"/>
              <a:t>מקרים ותגובות</a:t>
            </a:r>
            <a:endParaRPr lang="en-US" dirty="0"/>
          </a:p>
        </p:txBody>
      </p:sp>
      <p:cxnSp>
        <p:nvCxnSpPr>
          <p:cNvPr id="4" name="מחבר ישר 3"/>
          <p:cNvCxnSpPr/>
          <p:nvPr/>
        </p:nvCxnSpPr>
        <p:spPr>
          <a:xfrm flipH="1">
            <a:off x="2395938" y="274637"/>
            <a:ext cx="15822" cy="630932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מחבר ישר 6"/>
          <p:cNvCxnSpPr/>
          <p:nvPr/>
        </p:nvCxnSpPr>
        <p:spPr>
          <a:xfrm>
            <a:off x="6876256" y="274638"/>
            <a:ext cx="12576" cy="630932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7744" y="-33140"/>
            <a:ext cx="432048" cy="338554"/>
          </a:xfrm>
          <a:prstGeom prst="rect">
            <a:avLst/>
          </a:prstGeom>
          <a:noFill/>
        </p:spPr>
        <p:txBody>
          <a:bodyPr wrap="square" rtlCol="1">
            <a:spAutoFit/>
          </a:bodyPr>
          <a:lstStyle/>
          <a:p>
            <a:r>
              <a:rPr lang="en-US" sz="1600" dirty="0" smtClean="0">
                <a:solidFill>
                  <a:srgbClr val="FF0000"/>
                </a:solidFill>
              </a:rPr>
              <a:t>A</a:t>
            </a:r>
            <a:endParaRPr lang="he-IL" sz="1600" dirty="0">
              <a:solidFill>
                <a:srgbClr val="FF0000"/>
              </a:solidFill>
            </a:endParaRPr>
          </a:p>
        </p:txBody>
      </p:sp>
      <p:sp>
        <p:nvSpPr>
          <p:cNvPr id="9" name="TextBox 8"/>
          <p:cNvSpPr txBox="1"/>
          <p:nvPr/>
        </p:nvSpPr>
        <p:spPr>
          <a:xfrm>
            <a:off x="6732240" y="-33140"/>
            <a:ext cx="432048" cy="338554"/>
          </a:xfrm>
          <a:prstGeom prst="rect">
            <a:avLst/>
          </a:prstGeom>
          <a:noFill/>
        </p:spPr>
        <p:txBody>
          <a:bodyPr wrap="square" rtlCol="1">
            <a:spAutoFit/>
          </a:bodyPr>
          <a:lstStyle/>
          <a:p>
            <a:r>
              <a:rPr lang="en-US" sz="1600" dirty="0" smtClean="0">
                <a:solidFill>
                  <a:srgbClr val="FF0000"/>
                </a:solidFill>
              </a:rPr>
              <a:t>B</a:t>
            </a:r>
            <a:endParaRPr lang="he-IL" sz="1600" dirty="0">
              <a:solidFill>
                <a:srgbClr val="FF0000"/>
              </a:solidFill>
            </a:endParaRPr>
          </a:p>
        </p:txBody>
      </p:sp>
      <p:cxnSp>
        <p:nvCxnSpPr>
          <p:cNvPr id="15" name="מחבר חץ ישר 14"/>
          <p:cNvCxnSpPr>
            <a:stCxn id="5" idx="2"/>
          </p:cNvCxnSpPr>
          <p:nvPr/>
        </p:nvCxnSpPr>
        <p:spPr>
          <a:xfrm>
            <a:off x="2483768" y="305414"/>
            <a:ext cx="4392488" cy="4732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76" y="274636"/>
            <a:ext cx="648072" cy="307777"/>
          </a:xfrm>
          <a:prstGeom prst="rect">
            <a:avLst/>
          </a:prstGeom>
          <a:noFill/>
        </p:spPr>
        <p:txBody>
          <a:bodyPr wrap="square" rtlCol="1">
            <a:spAutoFit/>
          </a:bodyPr>
          <a:lstStyle/>
          <a:p>
            <a:r>
              <a:rPr lang="en-US" dirty="0" smtClean="0"/>
              <a:t>SYN</a:t>
            </a:r>
            <a:endParaRPr lang="he-IL" dirty="0"/>
          </a:p>
        </p:txBody>
      </p:sp>
      <p:cxnSp>
        <p:nvCxnSpPr>
          <p:cNvPr id="19" name="מחבר חץ ישר 18"/>
          <p:cNvCxnSpPr/>
          <p:nvPr/>
        </p:nvCxnSpPr>
        <p:spPr>
          <a:xfrm flipH="1">
            <a:off x="2483768" y="77869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70177" y="778692"/>
            <a:ext cx="1427584" cy="307777"/>
          </a:xfrm>
          <a:prstGeom prst="rect">
            <a:avLst/>
          </a:prstGeom>
          <a:noFill/>
        </p:spPr>
        <p:txBody>
          <a:bodyPr wrap="square" rtlCol="1">
            <a:spAutoFit/>
          </a:bodyPr>
          <a:lstStyle/>
          <a:p>
            <a:r>
              <a:rPr lang="en-US" dirty="0" smtClean="0"/>
              <a:t>ACK + SYN</a:t>
            </a:r>
            <a:endParaRPr lang="he-IL" dirty="0"/>
          </a:p>
        </p:txBody>
      </p:sp>
      <p:cxnSp>
        <p:nvCxnSpPr>
          <p:cNvPr id="23" name="מחבר חץ ישר 22"/>
          <p:cNvCxnSpPr/>
          <p:nvPr/>
        </p:nvCxnSpPr>
        <p:spPr>
          <a:xfrm>
            <a:off x="2479407" y="130992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27984" y="1324922"/>
            <a:ext cx="1516529" cy="307777"/>
          </a:xfrm>
          <a:prstGeom prst="rect">
            <a:avLst/>
          </a:prstGeom>
          <a:noFill/>
        </p:spPr>
        <p:txBody>
          <a:bodyPr wrap="square" rtlCol="1">
            <a:spAutoFit/>
          </a:bodyPr>
          <a:lstStyle/>
          <a:p>
            <a:r>
              <a:rPr lang="en-US" dirty="0" smtClean="0"/>
              <a:t>ACK + </a:t>
            </a:r>
            <a:r>
              <a:rPr lang="en-US" dirty="0" err="1" smtClean="0"/>
              <a:t>Seg</a:t>
            </a:r>
            <a:r>
              <a:rPr lang="en-US" dirty="0" smtClean="0"/>
              <a:t>(0)</a:t>
            </a:r>
            <a:endParaRPr lang="he-IL" dirty="0"/>
          </a:p>
        </p:txBody>
      </p:sp>
      <p:cxnSp>
        <p:nvCxnSpPr>
          <p:cNvPr id="25" name="מחבר חץ ישר 24"/>
          <p:cNvCxnSpPr/>
          <p:nvPr/>
        </p:nvCxnSpPr>
        <p:spPr>
          <a:xfrm flipH="1">
            <a:off x="2428394" y="186486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14803" y="1864862"/>
            <a:ext cx="1427584" cy="307777"/>
          </a:xfrm>
          <a:prstGeom prst="rect">
            <a:avLst/>
          </a:prstGeom>
          <a:noFill/>
        </p:spPr>
        <p:txBody>
          <a:bodyPr wrap="square" rtlCol="1">
            <a:spAutoFit/>
          </a:bodyPr>
          <a:lstStyle/>
          <a:p>
            <a:r>
              <a:rPr lang="en-US" dirty="0" smtClean="0"/>
              <a:t>ACK(500)</a:t>
            </a:r>
            <a:endParaRPr lang="he-IL" dirty="0"/>
          </a:p>
        </p:txBody>
      </p:sp>
      <p:cxnSp>
        <p:nvCxnSpPr>
          <p:cNvPr id="27" name="מחבר חץ ישר 26"/>
          <p:cNvCxnSpPr/>
          <p:nvPr/>
        </p:nvCxnSpPr>
        <p:spPr>
          <a:xfrm>
            <a:off x="2430625" y="2356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79202" y="2371327"/>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29" name="מחבר חץ ישר 28"/>
          <p:cNvCxnSpPr/>
          <p:nvPr/>
        </p:nvCxnSpPr>
        <p:spPr>
          <a:xfrm>
            <a:off x="2411760" y="2623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60337" y="2638355"/>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32" name="מחבר חץ ישר 31"/>
          <p:cNvCxnSpPr/>
          <p:nvPr/>
        </p:nvCxnSpPr>
        <p:spPr>
          <a:xfrm flipH="1">
            <a:off x="2411760" y="3211186"/>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98169" y="3211184"/>
            <a:ext cx="1427584" cy="307777"/>
          </a:xfrm>
          <a:prstGeom prst="rect">
            <a:avLst/>
          </a:prstGeom>
          <a:noFill/>
        </p:spPr>
        <p:txBody>
          <a:bodyPr wrap="square" rtlCol="1">
            <a:spAutoFit/>
          </a:bodyPr>
          <a:lstStyle/>
          <a:p>
            <a:r>
              <a:rPr lang="en-US" dirty="0" smtClean="0"/>
              <a:t>ACK(1500)</a:t>
            </a:r>
            <a:endParaRPr lang="he-IL" dirty="0"/>
          </a:p>
        </p:txBody>
      </p:sp>
      <p:cxnSp>
        <p:nvCxnSpPr>
          <p:cNvPr id="34" name="מחבר חץ ישר 33"/>
          <p:cNvCxnSpPr/>
          <p:nvPr/>
        </p:nvCxnSpPr>
        <p:spPr>
          <a:xfrm>
            <a:off x="2407500" y="371438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56077" y="3729389"/>
            <a:ext cx="1516529" cy="307777"/>
          </a:xfrm>
          <a:prstGeom prst="rect">
            <a:avLst/>
          </a:prstGeom>
          <a:noFill/>
        </p:spPr>
        <p:txBody>
          <a:bodyPr wrap="square" rtlCol="1">
            <a:spAutoFit/>
          </a:bodyPr>
          <a:lstStyle/>
          <a:p>
            <a:r>
              <a:rPr lang="en-US" dirty="0" err="1" smtClean="0"/>
              <a:t>Seg</a:t>
            </a:r>
            <a:r>
              <a:rPr lang="en-US" dirty="0" smtClean="0"/>
              <a:t>(1500)</a:t>
            </a:r>
            <a:endParaRPr lang="he-IL" dirty="0"/>
          </a:p>
        </p:txBody>
      </p:sp>
      <p:cxnSp>
        <p:nvCxnSpPr>
          <p:cNvPr id="36" name="מחבר חץ ישר 35"/>
          <p:cNvCxnSpPr/>
          <p:nvPr/>
        </p:nvCxnSpPr>
        <p:spPr>
          <a:xfrm>
            <a:off x="2388635" y="398141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37212" y="3996417"/>
            <a:ext cx="1516529" cy="307777"/>
          </a:xfrm>
          <a:prstGeom prst="rect">
            <a:avLst/>
          </a:prstGeom>
          <a:noFill/>
        </p:spPr>
        <p:txBody>
          <a:bodyPr wrap="square" rtlCol="1">
            <a:spAutoFit/>
          </a:bodyPr>
          <a:lstStyle/>
          <a:p>
            <a:r>
              <a:rPr lang="en-US" dirty="0" err="1" smtClean="0"/>
              <a:t>Seg</a:t>
            </a:r>
            <a:r>
              <a:rPr lang="en-US" dirty="0" smtClean="0"/>
              <a:t>(2000)</a:t>
            </a:r>
            <a:endParaRPr lang="he-IL" dirty="0"/>
          </a:p>
        </p:txBody>
      </p:sp>
      <p:cxnSp>
        <p:nvCxnSpPr>
          <p:cNvPr id="38" name="מחבר חץ ישר 37"/>
          <p:cNvCxnSpPr/>
          <p:nvPr/>
        </p:nvCxnSpPr>
        <p:spPr>
          <a:xfrm>
            <a:off x="2362673" y="4229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11250" y="4244327"/>
            <a:ext cx="1516529" cy="307777"/>
          </a:xfrm>
          <a:prstGeom prst="rect">
            <a:avLst/>
          </a:prstGeom>
          <a:noFill/>
        </p:spPr>
        <p:txBody>
          <a:bodyPr wrap="square" rtlCol="1">
            <a:spAutoFit/>
          </a:bodyPr>
          <a:lstStyle/>
          <a:p>
            <a:r>
              <a:rPr lang="en-US" dirty="0" err="1" smtClean="0"/>
              <a:t>Seg</a:t>
            </a:r>
            <a:r>
              <a:rPr lang="en-US" dirty="0" smtClean="0"/>
              <a:t>(2500)</a:t>
            </a:r>
            <a:endParaRPr lang="he-IL" dirty="0"/>
          </a:p>
        </p:txBody>
      </p:sp>
      <p:cxnSp>
        <p:nvCxnSpPr>
          <p:cNvPr id="40" name="מחבר חץ ישר 39"/>
          <p:cNvCxnSpPr/>
          <p:nvPr/>
        </p:nvCxnSpPr>
        <p:spPr>
          <a:xfrm>
            <a:off x="2343808" y="4496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92385" y="4511355"/>
            <a:ext cx="1516529" cy="307777"/>
          </a:xfrm>
          <a:prstGeom prst="rect">
            <a:avLst/>
          </a:prstGeom>
          <a:noFill/>
        </p:spPr>
        <p:txBody>
          <a:bodyPr wrap="square" rtlCol="1">
            <a:spAutoFit/>
          </a:bodyPr>
          <a:lstStyle/>
          <a:p>
            <a:r>
              <a:rPr lang="en-US" dirty="0" err="1" smtClean="0"/>
              <a:t>Seg</a:t>
            </a:r>
            <a:r>
              <a:rPr lang="en-US" dirty="0" smtClean="0"/>
              <a:t>(3000)</a:t>
            </a:r>
            <a:endParaRPr lang="he-IL" dirty="0"/>
          </a:p>
        </p:txBody>
      </p:sp>
      <p:cxnSp>
        <p:nvCxnSpPr>
          <p:cNvPr id="42" name="מחבר חץ ישר 41"/>
          <p:cNvCxnSpPr/>
          <p:nvPr/>
        </p:nvCxnSpPr>
        <p:spPr>
          <a:xfrm flipH="1">
            <a:off x="4279202" y="4555848"/>
            <a:ext cx="2488840" cy="336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846033" y="4357466"/>
            <a:ext cx="1427584" cy="307777"/>
          </a:xfrm>
          <a:prstGeom prst="rect">
            <a:avLst/>
          </a:prstGeom>
          <a:noFill/>
        </p:spPr>
        <p:txBody>
          <a:bodyPr wrap="square" rtlCol="1">
            <a:spAutoFit/>
          </a:bodyPr>
          <a:lstStyle/>
          <a:p>
            <a:r>
              <a:rPr lang="en-US" dirty="0" smtClean="0"/>
              <a:t>ACK(2500)</a:t>
            </a:r>
            <a:endParaRPr lang="he-IL" dirty="0"/>
          </a:p>
        </p:txBody>
      </p:sp>
      <p:cxnSp>
        <p:nvCxnSpPr>
          <p:cNvPr id="47" name="מחבר חץ ישר 46"/>
          <p:cNvCxnSpPr/>
          <p:nvPr/>
        </p:nvCxnSpPr>
        <p:spPr>
          <a:xfrm>
            <a:off x="2446446" y="5581713"/>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662215" y="5462616"/>
            <a:ext cx="1516529" cy="307777"/>
          </a:xfrm>
          <a:prstGeom prst="rect">
            <a:avLst/>
          </a:prstGeom>
          <a:noFill/>
        </p:spPr>
        <p:txBody>
          <a:bodyPr wrap="square" rtlCol="1">
            <a:spAutoFit/>
          </a:bodyPr>
          <a:lstStyle/>
          <a:p>
            <a:r>
              <a:rPr lang="en-US" dirty="0" err="1" smtClean="0"/>
              <a:t>Seg</a:t>
            </a:r>
            <a:r>
              <a:rPr lang="en-US" dirty="0" smtClean="0"/>
              <a:t>(3500)</a:t>
            </a:r>
            <a:endParaRPr lang="he-IL" dirty="0"/>
          </a:p>
        </p:txBody>
      </p:sp>
      <p:cxnSp>
        <p:nvCxnSpPr>
          <p:cNvPr id="49" name="מחבר חץ ישר 48"/>
          <p:cNvCxnSpPr/>
          <p:nvPr/>
        </p:nvCxnSpPr>
        <p:spPr>
          <a:xfrm flipH="1">
            <a:off x="2428697" y="507539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98574" y="5129242"/>
            <a:ext cx="1427584" cy="307777"/>
          </a:xfrm>
          <a:prstGeom prst="rect">
            <a:avLst/>
          </a:prstGeom>
          <a:noFill/>
        </p:spPr>
        <p:txBody>
          <a:bodyPr wrap="square" rtlCol="1">
            <a:spAutoFit/>
          </a:bodyPr>
          <a:lstStyle/>
          <a:p>
            <a:r>
              <a:rPr lang="en-US" dirty="0" smtClean="0"/>
              <a:t>ACK(3500)</a:t>
            </a:r>
            <a:endParaRPr lang="he-IL" dirty="0"/>
          </a:p>
        </p:txBody>
      </p:sp>
      <p:cxnSp>
        <p:nvCxnSpPr>
          <p:cNvPr id="53" name="מחבר חץ ישר 52"/>
          <p:cNvCxnSpPr/>
          <p:nvPr/>
        </p:nvCxnSpPr>
        <p:spPr>
          <a:xfrm flipH="1">
            <a:off x="2347846" y="6156003"/>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783666" y="6252713"/>
            <a:ext cx="1427584" cy="307777"/>
          </a:xfrm>
          <a:prstGeom prst="rect">
            <a:avLst/>
          </a:prstGeom>
          <a:noFill/>
        </p:spPr>
        <p:txBody>
          <a:bodyPr wrap="square" rtlCol="1">
            <a:spAutoFit/>
          </a:bodyPr>
          <a:lstStyle/>
          <a:p>
            <a:r>
              <a:rPr lang="en-US" dirty="0" smtClean="0"/>
              <a:t>ACK(4000)</a:t>
            </a:r>
            <a:endParaRPr lang="he-IL" dirty="0"/>
          </a:p>
        </p:txBody>
      </p:sp>
    </p:spTree>
    <p:extLst>
      <p:ext uri="{BB962C8B-B14F-4D97-AF65-F5344CB8AC3E}">
        <p14:creationId xmlns:p14="http://schemas.microsoft.com/office/powerpoint/2010/main" val="382399150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80" name="Rectangle 10"/>
          <p:cNvSpPr>
            <a:spLocks noGrp="1" noChangeArrowheads="1"/>
          </p:cNvSpPr>
          <p:nvPr>
            <p:ph type="title" idx="4294967295"/>
          </p:nvPr>
        </p:nvSpPr>
        <p:spPr>
          <a:xfrm>
            <a:off x="457200" y="274638"/>
            <a:ext cx="8686800" cy="1143000"/>
          </a:xfrm>
          <a:noFill/>
          <a:ln>
            <a:noFill/>
          </a:ln>
        </p:spPr>
        <p:txBody>
          <a:bodyPr lIns="91425" tIns="91425" rIns="91425" bIns="91425" anchor="ctr" anchorCtr="0"/>
          <a:lstStyle/>
          <a:p>
            <a:pPr algn="r"/>
            <a:r>
              <a:rPr lang="he-IL" dirty="0" smtClean="0"/>
              <a:t>מקרים ותגובות</a:t>
            </a:r>
            <a:endParaRPr lang="en-US" dirty="0"/>
          </a:p>
        </p:txBody>
      </p:sp>
      <p:cxnSp>
        <p:nvCxnSpPr>
          <p:cNvPr id="4" name="מחבר ישר 3"/>
          <p:cNvCxnSpPr/>
          <p:nvPr/>
        </p:nvCxnSpPr>
        <p:spPr>
          <a:xfrm flipH="1">
            <a:off x="2356386" y="274637"/>
            <a:ext cx="55374" cy="657696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מחבר ישר 6"/>
          <p:cNvCxnSpPr/>
          <p:nvPr/>
        </p:nvCxnSpPr>
        <p:spPr>
          <a:xfrm>
            <a:off x="6876256" y="274638"/>
            <a:ext cx="5273" cy="6583362"/>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7744" y="-33140"/>
            <a:ext cx="432048" cy="338554"/>
          </a:xfrm>
          <a:prstGeom prst="rect">
            <a:avLst/>
          </a:prstGeom>
          <a:noFill/>
        </p:spPr>
        <p:txBody>
          <a:bodyPr wrap="square" rtlCol="1">
            <a:spAutoFit/>
          </a:bodyPr>
          <a:lstStyle/>
          <a:p>
            <a:r>
              <a:rPr lang="en-US" sz="1600" dirty="0" smtClean="0">
                <a:solidFill>
                  <a:srgbClr val="FF0000"/>
                </a:solidFill>
              </a:rPr>
              <a:t>A</a:t>
            </a:r>
            <a:endParaRPr lang="he-IL" sz="1600" dirty="0">
              <a:solidFill>
                <a:srgbClr val="FF0000"/>
              </a:solidFill>
            </a:endParaRPr>
          </a:p>
        </p:txBody>
      </p:sp>
      <p:sp>
        <p:nvSpPr>
          <p:cNvPr id="9" name="TextBox 8"/>
          <p:cNvSpPr txBox="1"/>
          <p:nvPr/>
        </p:nvSpPr>
        <p:spPr>
          <a:xfrm>
            <a:off x="6732240" y="-33140"/>
            <a:ext cx="432048" cy="338554"/>
          </a:xfrm>
          <a:prstGeom prst="rect">
            <a:avLst/>
          </a:prstGeom>
          <a:noFill/>
        </p:spPr>
        <p:txBody>
          <a:bodyPr wrap="square" rtlCol="1">
            <a:spAutoFit/>
          </a:bodyPr>
          <a:lstStyle/>
          <a:p>
            <a:r>
              <a:rPr lang="en-US" sz="1600" dirty="0" smtClean="0">
                <a:solidFill>
                  <a:srgbClr val="FF0000"/>
                </a:solidFill>
              </a:rPr>
              <a:t>B</a:t>
            </a:r>
            <a:endParaRPr lang="he-IL" sz="1600" dirty="0">
              <a:solidFill>
                <a:srgbClr val="FF0000"/>
              </a:solidFill>
            </a:endParaRPr>
          </a:p>
        </p:txBody>
      </p:sp>
      <p:cxnSp>
        <p:nvCxnSpPr>
          <p:cNvPr id="15" name="מחבר חץ ישר 14"/>
          <p:cNvCxnSpPr>
            <a:stCxn id="5" idx="2"/>
          </p:cNvCxnSpPr>
          <p:nvPr/>
        </p:nvCxnSpPr>
        <p:spPr>
          <a:xfrm>
            <a:off x="2483768" y="305414"/>
            <a:ext cx="4392488" cy="4732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76" y="274636"/>
            <a:ext cx="648072" cy="307777"/>
          </a:xfrm>
          <a:prstGeom prst="rect">
            <a:avLst/>
          </a:prstGeom>
          <a:noFill/>
        </p:spPr>
        <p:txBody>
          <a:bodyPr wrap="square" rtlCol="1">
            <a:spAutoFit/>
          </a:bodyPr>
          <a:lstStyle/>
          <a:p>
            <a:r>
              <a:rPr lang="en-US" dirty="0" smtClean="0"/>
              <a:t>SYN</a:t>
            </a:r>
            <a:endParaRPr lang="he-IL" dirty="0"/>
          </a:p>
        </p:txBody>
      </p:sp>
      <p:cxnSp>
        <p:nvCxnSpPr>
          <p:cNvPr id="19" name="מחבר חץ ישר 18"/>
          <p:cNvCxnSpPr/>
          <p:nvPr/>
        </p:nvCxnSpPr>
        <p:spPr>
          <a:xfrm flipH="1">
            <a:off x="2483768" y="77869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70177" y="778692"/>
            <a:ext cx="1427584" cy="307777"/>
          </a:xfrm>
          <a:prstGeom prst="rect">
            <a:avLst/>
          </a:prstGeom>
          <a:noFill/>
        </p:spPr>
        <p:txBody>
          <a:bodyPr wrap="square" rtlCol="1">
            <a:spAutoFit/>
          </a:bodyPr>
          <a:lstStyle/>
          <a:p>
            <a:r>
              <a:rPr lang="en-US" dirty="0" smtClean="0"/>
              <a:t>ACK + SYN</a:t>
            </a:r>
            <a:endParaRPr lang="he-IL" dirty="0"/>
          </a:p>
        </p:txBody>
      </p:sp>
      <p:cxnSp>
        <p:nvCxnSpPr>
          <p:cNvPr id="23" name="מחבר חץ ישר 22"/>
          <p:cNvCxnSpPr/>
          <p:nvPr/>
        </p:nvCxnSpPr>
        <p:spPr>
          <a:xfrm>
            <a:off x="2479407" y="130992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27984" y="1324922"/>
            <a:ext cx="1516529" cy="307777"/>
          </a:xfrm>
          <a:prstGeom prst="rect">
            <a:avLst/>
          </a:prstGeom>
          <a:noFill/>
        </p:spPr>
        <p:txBody>
          <a:bodyPr wrap="square" rtlCol="1">
            <a:spAutoFit/>
          </a:bodyPr>
          <a:lstStyle/>
          <a:p>
            <a:r>
              <a:rPr lang="en-US" dirty="0" smtClean="0"/>
              <a:t>ACK + </a:t>
            </a:r>
            <a:r>
              <a:rPr lang="en-US" dirty="0" err="1" smtClean="0"/>
              <a:t>Seg</a:t>
            </a:r>
            <a:r>
              <a:rPr lang="en-US" dirty="0" smtClean="0"/>
              <a:t>(0)</a:t>
            </a:r>
            <a:endParaRPr lang="he-IL" dirty="0"/>
          </a:p>
        </p:txBody>
      </p:sp>
      <p:cxnSp>
        <p:nvCxnSpPr>
          <p:cNvPr id="25" name="מחבר חץ ישר 24"/>
          <p:cNvCxnSpPr/>
          <p:nvPr/>
        </p:nvCxnSpPr>
        <p:spPr>
          <a:xfrm flipH="1">
            <a:off x="2428394" y="186486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14803" y="1864862"/>
            <a:ext cx="1427584" cy="307777"/>
          </a:xfrm>
          <a:prstGeom prst="rect">
            <a:avLst/>
          </a:prstGeom>
          <a:noFill/>
        </p:spPr>
        <p:txBody>
          <a:bodyPr wrap="square" rtlCol="1">
            <a:spAutoFit/>
          </a:bodyPr>
          <a:lstStyle/>
          <a:p>
            <a:r>
              <a:rPr lang="en-US" dirty="0" smtClean="0"/>
              <a:t>ACK(500)</a:t>
            </a:r>
            <a:endParaRPr lang="he-IL" dirty="0"/>
          </a:p>
        </p:txBody>
      </p:sp>
      <p:cxnSp>
        <p:nvCxnSpPr>
          <p:cNvPr id="27" name="מחבר חץ ישר 26"/>
          <p:cNvCxnSpPr/>
          <p:nvPr/>
        </p:nvCxnSpPr>
        <p:spPr>
          <a:xfrm>
            <a:off x="2430625" y="2356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79202" y="2371327"/>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29" name="מחבר חץ ישר 28"/>
          <p:cNvCxnSpPr/>
          <p:nvPr/>
        </p:nvCxnSpPr>
        <p:spPr>
          <a:xfrm>
            <a:off x="2411760" y="2623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60337" y="2638355"/>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32" name="מחבר חץ ישר 31"/>
          <p:cNvCxnSpPr/>
          <p:nvPr/>
        </p:nvCxnSpPr>
        <p:spPr>
          <a:xfrm flipH="1">
            <a:off x="4716016" y="3211186"/>
            <a:ext cx="2088232" cy="159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32700" y="3071663"/>
            <a:ext cx="1427584" cy="307777"/>
          </a:xfrm>
          <a:prstGeom prst="rect">
            <a:avLst/>
          </a:prstGeom>
          <a:noFill/>
        </p:spPr>
        <p:txBody>
          <a:bodyPr wrap="square" rtlCol="1">
            <a:spAutoFit/>
          </a:bodyPr>
          <a:lstStyle/>
          <a:p>
            <a:r>
              <a:rPr lang="en-US" dirty="0" smtClean="0"/>
              <a:t>ACK(1500)</a:t>
            </a:r>
            <a:endParaRPr lang="he-IL" dirty="0"/>
          </a:p>
        </p:txBody>
      </p:sp>
      <p:cxnSp>
        <p:nvCxnSpPr>
          <p:cNvPr id="34" name="מחבר חץ ישר 33"/>
          <p:cNvCxnSpPr/>
          <p:nvPr/>
        </p:nvCxnSpPr>
        <p:spPr>
          <a:xfrm>
            <a:off x="2409490" y="387986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58067" y="3894862"/>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42" name="מחבר חץ ישר 41"/>
          <p:cNvCxnSpPr/>
          <p:nvPr/>
        </p:nvCxnSpPr>
        <p:spPr>
          <a:xfrm flipH="1">
            <a:off x="2490018" y="4441937"/>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789207" y="4296506"/>
            <a:ext cx="1427584" cy="307777"/>
          </a:xfrm>
          <a:prstGeom prst="rect">
            <a:avLst/>
          </a:prstGeom>
          <a:noFill/>
        </p:spPr>
        <p:txBody>
          <a:bodyPr wrap="square" rtlCol="1">
            <a:spAutoFit/>
          </a:bodyPr>
          <a:lstStyle/>
          <a:p>
            <a:r>
              <a:rPr lang="en-US" dirty="0" smtClean="0"/>
              <a:t>ACK(1000)</a:t>
            </a:r>
            <a:endParaRPr lang="he-IL" dirty="0"/>
          </a:p>
        </p:txBody>
      </p:sp>
      <p:sp>
        <p:nvSpPr>
          <p:cNvPr id="3" name="TextBox 2"/>
          <p:cNvSpPr txBox="1"/>
          <p:nvPr/>
        </p:nvSpPr>
        <p:spPr>
          <a:xfrm>
            <a:off x="1154150" y="3093417"/>
            <a:ext cx="1195230" cy="307777"/>
          </a:xfrm>
          <a:prstGeom prst="rect">
            <a:avLst/>
          </a:prstGeom>
          <a:noFill/>
        </p:spPr>
        <p:txBody>
          <a:bodyPr wrap="square" rtlCol="1">
            <a:spAutoFit/>
          </a:bodyPr>
          <a:lstStyle/>
          <a:p>
            <a:r>
              <a:rPr lang="en-US" dirty="0" smtClean="0"/>
              <a:t>Time Out</a:t>
            </a:r>
            <a:endParaRPr lang="he-IL" dirty="0"/>
          </a:p>
        </p:txBody>
      </p:sp>
      <p:cxnSp>
        <p:nvCxnSpPr>
          <p:cNvPr id="44" name="מחבר חץ ישר 43"/>
          <p:cNvCxnSpPr/>
          <p:nvPr/>
        </p:nvCxnSpPr>
        <p:spPr>
          <a:xfrm>
            <a:off x="2491895" y="4750958"/>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688139" y="4687548"/>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46" name="מחבר חץ ישר 45"/>
          <p:cNvCxnSpPr/>
          <p:nvPr/>
        </p:nvCxnSpPr>
        <p:spPr>
          <a:xfrm>
            <a:off x="2457819" y="495230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640473" y="5018784"/>
            <a:ext cx="1516529" cy="307777"/>
          </a:xfrm>
          <a:prstGeom prst="rect">
            <a:avLst/>
          </a:prstGeom>
          <a:noFill/>
        </p:spPr>
        <p:txBody>
          <a:bodyPr wrap="square" rtlCol="1">
            <a:spAutoFit/>
          </a:bodyPr>
          <a:lstStyle/>
          <a:p>
            <a:r>
              <a:rPr lang="en-US" dirty="0" err="1" smtClean="0"/>
              <a:t>Seg</a:t>
            </a:r>
            <a:r>
              <a:rPr lang="en-US" dirty="0" smtClean="0"/>
              <a:t>(1500)</a:t>
            </a:r>
            <a:endParaRPr lang="he-IL" dirty="0"/>
          </a:p>
        </p:txBody>
      </p:sp>
      <p:cxnSp>
        <p:nvCxnSpPr>
          <p:cNvPr id="52" name="מחבר חץ ישר 51"/>
          <p:cNvCxnSpPr/>
          <p:nvPr/>
        </p:nvCxnSpPr>
        <p:spPr>
          <a:xfrm flipH="1">
            <a:off x="2519584" y="5514383"/>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818773" y="5368952"/>
            <a:ext cx="1427584" cy="307777"/>
          </a:xfrm>
          <a:prstGeom prst="rect">
            <a:avLst/>
          </a:prstGeom>
          <a:noFill/>
        </p:spPr>
        <p:txBody>
          <a:bodyPr wrap="square" rtlCol="1">
            <a:spAutoFit/>
          </a:bodyPr>
          <a:lstStyle/>
          <a:p>
            <a:r>
              <a:rPr lang="en-US" dirty="0" smtClean="0"/>
              <a:t>ACK(2000)</a:t>
            </a:r>
            <a:endParaRPr lang="he-IL" dirty="0"/>
          </a:p>
        </p:txBody>
      </p:sp>
      <p:cxnSp>
        <p:nvCxnSpPr>
          <p:cNvPr id="56" name="מחבר חץ ישר 55"/>
          <p:cNvCxnSpPr/>
          <p:nvPr/>
        </p:nvCxnSpPr>
        <p:spPr>
          <a:xfrm>
            <a:off x="2466224" y="578967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662468" y="5726267"/>
            <a:ext cx="1516529" cy="307777"/>
          </a:xfrm>
          <a:prstGeom prst="rect">
            <a:avLst/>
          </a:prstGeom>
          <a:noFill/>
        </p:spPr>
        <p:txBody>
          <a:bodyPr wrap="square" rtlCol="1">
            <a:spAutoFit/>
          </a:bodyPr>
          <a:lstStyle/>
          <a:p>
            <a:r>
              <a:rPr lang="en-US" dirty="0" err="1" smtClean="0"/>
              <a:t>Seg</a:t>
            </a:r>
            <a:r>
              <a:rPr lang="en-US" dirty="0" smtClean="0"/>
              <a:t>(2000)</a:t>
            </a:r>
            <a:endParaRPr lang="he-IL" dirty="0"/>
          </a:p>
        </p:txBody>
      </p:sp>
      <p:cxnSp>
        <p:nvCxnSpPr>
          <p:cNvPr id="58" name="מחבר חץ ישר 57"/>
          <p:cNvCxnSpPr/>
          <p:nvPr/>
        </p:nvCxnSpPr>
        <p:spPr>
          <a:xfrm>
            <a:off x="2432148" y="5991028"/>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723971" y="6249308"/>
            <a:ext cx="1516529" cy="307777"/>
          </a:xfrm>
          <a:prstGeom prst="rect">
            <a:avLst/>
          </a:prstGeom>
          <a:noFill/>
        </p:spPr>
        <p:txBody>
          <a:bodyPr wrap="square" rtlCol="1">
            <a:spAutoFit/>
          </a:bodyPr>
          <a:lstStyle/>
          <a:p>
            <a:r>
              <a:rPr lang="en-US" dirty="0" err="1" smtClean="0"/>
              <a:t>Seg</a:t>
            </a:r>
            <a:r>
              <a:rPr lang="en-US" dirty="0" smtClean="0"/>
              <a:t>(3000)</a:t>
            </a:r>
            <a:endParaRPr lang="he-IL" dirty="0"/>
          </a:p>
        </p:txBody>
      </p:sp>
      <p:cxnSp>
        <p:nvCxnSpPr>
          <p:cNvPr id="61" name="מחבר חץ ישר 60"/>
          <p:cNvCxnSpPr/>
          <p:nvPr/>
        </p:nvCxnSpPr>
        <p:spPr>
          <a:xfrm>
            <a:off x="2480827" y="6187388"/>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51963" y="6042277"/>
            <a:ext cx="1516529" cy="307777"/>
          </a:xfrm>
          <a:prstGeom prst="rect">
            <a:avLst/>
          </a:prstGeom>
          <a:noFill/>
        </p:spPr>
        <p:txBody>
          <a:bodyPr wrap="square" rtlCol="1">
            <a:spAutoFit/>
          </a:bodyPr>
          <a:lstStyle/>
          <a:p>
            <a:r>
              <a:rPr lang="en-US" dirty="0" err="1" smtClean="0"/>
              <a:t>Seg</a:t>
            </a:r>
            <a:r>
              <a:rPr lang="en-US" dirty="0" smtClean="0"/>
              <a:t>(2500)</a:t>
            </a:r>
            <a:endParaRPr lang="he-IL" dirty="0"/>
          </a:p>
        </p:txBody>
      </p:sp>
      <p:cxnSp>
        <p:nvCxnSpPr>
          <p:cNvPr id="63" name="מחבר חץ ישר 62"/>
          <p:cNvCxnSpPr/>
          <p:nvPr/>
        </p:nvCxnSpPr>
        <p:spPr>
          <a:xfrm>
            <a:off x="2446751" y="6388739"/>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730898" y="6478673"/>
            <a:ext cx="1516529" cy="307777"/>
          </a:xfrm>
          <a:prstGeom prst="rect">
            <a:avLst/>
          </a:prstGeom>
          <a:noFill/>
        </p:spPr>
        <p:txBody>
          <a:bodyPr wrap="square" rtlCol="1">
            <a:spAutoFit/>
          </a:bodyPr>
          <a:lstStyle/>
          <a:p>
            <a:r>
              <a:rPr lang="en-US" dirty="0" err="1" smtClean="0"/>
              <a:t>Seg</a:t>
            </a:r>
            <a:r>
              <a:rPr lang="en-US" dirty="0" smtClean="0"/>
              <a:t>(3500)</a:t>
            </a:r>
            <a:endParaRPr lang="he-IL" dirty="0"/>
          </a:p>
        </p:txBody>
      </p:sp>
      <p:cxnSp>
        <p:nvCxnSpPr>
          <p:cNvPr id="75" name="מחבר חץ ישר 74"/>
          <p:cNvCxnSpPr/>
          <p:nvPr/>
        </p:nvCxnSpPr>
        <p:spPr>
          <a:xfrm flipH="1">
            <a:off x="2395131" y="6520665"/>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41982" y="6466945"/>
            <a:ext cx="1427584" cy="307777"/>
          </a:xfrm>
          <a:prstGeom prst="rect">
            <a:avLst/>
          </a:prstGeom>
          <a:noFill/>
        </p:spPr>
        <p:txBody>
          <a:bodyPr wrap="square" rtlCol="1">
            <a:spAutoFit/>
          </a:bodyPr>
          <a:lstStyle/>
          <a:p>
            <a:r>
              <a:rPr lang="en-US" dirty="0" smtClean="0"/>
              <a:t>ACK(3000)</a:t>
            </a:r>
            <a:endParaRPr lang="he-IL" dirty="0"/>
          </a:p>
        </p:txBody>
      </p:sp>
      <p:sp>
        <p:nvSpPr>
          <p:cNvPr id="74" name="סוגר מסולסל שמאלי 73"/>
          <p:cNvSpPr/>
          <p:nvPr/>
        </p:nvSpPr>
        <p:spPr>
          <a:xfrm>
            <a:off x="2018131" y="2605110"/>
            <a:ext cx="349466" cy="128975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1093049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a:t>connectionless transport: UDP</a:t>
            </a:r>
            <a:endParaRPr lang="en"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18420390"/>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80" name="Rectangle 10"/>
          <p:cNvSpPr>
            <a:spLocks noGrp="1" noChangeArrowheads="1"/>
          </p:cNvSpPr>
          <p:nvPr>
            <p:ph type="title" idx="4294967295"/>
          </p:nvPr>
        </p:nvSpPr>
        <p:spPr>
          <a:xfrm>
            <a:off x="457200" y="274638"/>
            <a:ext cx="8686800" cy="1143000"/>
          </a:xfrm>
          <a:noFill/>
          <a:ln>
            <a:noFill/>
          </a:ln>
        </p:spPr>
        <p:txBody>
          <a:bodyPr lIns="91425" tIns="91425" rIns="91425" bIns="91425" anchor="ctr" anchorCtr="0"/>
          <a:lstStyle/>
          <a:p>
            <a:pPr algn="r"/>
            <a:r>
              <a:rPr lang="he-IL" dirty="0" smtClean="0"/>
              <a:t>מקרים ותגובות</a:t>
            </a:r>
            <a:endParaRPr lang="en-US" dirty="0"/>
          </a:p>
        </p:txBody>
      </p:sp>
      <p:cxnSp>
        <p:nvCxnSpPr>
          <p:cNvPr id="4" name="מחבר ישר 3"/>
          <p:cNvCxnSpPr/>
          <p:nvPr/>
        </p:nvCxnSpPr>
        <p:spPr>
          <a:xfrm flipH="1">
            <a:off x="2356386" y="274637"/>
            <a:ext cx="55374" cy="657696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מחבר ישר 6"/>
          <p:cNvCxnSpPr/>
          <p:nvPr/>
        </p:nvCxnSpPr>
        <p:spPr>
          <a:xfrm>
            <a:off x="6876256" y="274638"/>
            <a:ext cx="5273" cy="6583362"/>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7744" y="-33140"/>
            <a:ext cx="432048" cy="338554"/>
          </a:xfrm>
          <a:prstGeom prst="rect">
            <a:avLst/>
          </a:prstGeom>
          <a:noFill/>
        </p:spPr>
        <p:txBody>
          <a:bodyPr wrap="square" rtlCol="1">
            <a:spAutoFit/>
          </a:bodyPr>
          <a:lstStyle/>
          <a:p>
            <a:r>
              <a:rPr lang="en-US" sz="1600" dirty="0" smtClean="0">
                <a:solidFill>
                  <a:srgbClr val="FF0000"/>
                </a:solidFill>
              </a:rPr>
              <a:t>A</a:t>
            </a:r>
            <a:endParaRPr lang="he-IL" sz="1600" dirty="0">
              <a:solidFill>
                <a:srgbClr val="FF0000"/>
              </a:solidFill>
            </a:endParaRPr>
          </a:p>
        </p:txBody>
      </p:sp>
      <p:sp>
        <p:nvSpPr>
          <p:cNvPr id="9" name="TextBox 8"/>
          <p:cNvSpPr txBox="1"/>
          <p:nvPr/>
        </p:nvSpPr>
        <p:spPr>
          <a:xfrm>
            <a:off x="6732240" y="-33140"/>
            <a:ext cx="432048" cy="338554"/>
          </a:xfrm>
          <a:prstGeom prst="rect">
            <a:avLst/>
          </a:prstGeom>
          <a:noFill/>
        </p:spPr>
        <p:txBody>
          <a:bodyPr wrap="square" rtlCol="1">
            <a:spAutoFit/>
          </a:bodyPr>
          <a:lstStyle/>
          <a:p>
            <a:r>
              <a:rPr lang="en-US" sz="1600" dirty="0" smtClean="0">
                <a:solidFill>
                  <a:srgbClr val="FF0000"/>
                </a:solidFill>
              </a:rPr>
              <a:t>B</a:t>
            </a:r>
            <a:endParaRPr lang="he-IL" sz="1600" dirty="0">
              <a:solidFill>
                <a:srgbClr val="FF0000"/>
              </a:solidFill>
            </a:endParaRPr>
          </a:p>
        </p:txBody>
      </p:sp>
      <p:cxnSp>
        <p:nvCxnSpPr>
          <p:cNvPr id="15" name="מחבר חץ ישר 14"/>
          <p:cNvCxnSpPr>
            <a:stCxn id="5" idx="2"/>
          </p:cNvCxnSpPr>
          <p:nvPr/>
        </p:nvCxnSpPr>
        <p:spPr>
          <a:xfrm>
            <a:off x="2483768" y="305414"/>
            <a:ext cx="4392488" cy="4732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76" y="274636"/>
            <a:ext cx="648072" cy="307777"/>
          </a:xfrm>
          <a:prstGeom prst="rect">
            <a:avLst/>
          </a:prstGeom>
          <a:noFill/>
        </p:spPr>
        <p:txBody>
          <a:bodyPr wrap="square" rtlCol="1">
            <a:spAutoFit/>
          </a:bodyPr>
          <a:lstStyle/>
          <a:p>
            <a:r>
              <a:rPr lang="en-US" dirty="0" smtClean="0"/>
              <a:t>SYN</a:t>
            </a:r>
            <a:endParaRPr lang="he-IL" dirty="0"/>
          </a:p>
        </p:txBody>
      </p:sp>
      <p:cxnSp>
        <p:nvCxnSpPr>
          <p:cNvPr id="19" name="מחבר חץ ישר 18"/>
          <p:cNvCxnSpPr/>
          <p:nvPr/>
        </p:nvCxnSpPr>
        <p:spPr>
          <a:xfrm flipH="1">
            <a:off x="2483768" y="77869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70177" y="778692"/>
            <a:ext cx="1427584" cy="307777"/>
          </a:xfrm>
          <a:prstGeom prst="rect">
            <a:avLst/>
          </a:prstGeom>
          <a:noFill/>
        </p:spPr>
        <p:txBody>
          <a:bodyPr wrap="square" rtlCol="1">
            <a:spAutoFit/>
          </a:bodyPr>
          <a:lstStyle/>
          <a:p>
            <a:r>
              <a:rPr lang="en-US" dirty="0" smtClean="0"/>
              <a:t>ACK + SYN</a:t>
            </a:r>
            <a:endParaRPr lang="he-IL" dirty="0"/>
          </a:p>
        </p:txBody>
      </p:sp>
      <p:cxnSp>
        <p:nvCxnSpPr>
          <p:cNvPr id="23" name="מחבר חץ ישר 22"/>
          <p:cNvCxnSpPr/>
          <p:nvPr/>
        </p:nvCxnSpPr>
        <p:spPr>
          <a:xfrm>
            <a:off x="2479407" y="130992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27984" y="1324922"/>
            <a:ext cx="1516529" cy="307777"/>
          </a:xfrm>
          <a:prstGeom prst="rect">
            <a:avLst/>
          </a:prstGeom>
          <a:noFill/>
        </p:spPr>
        <p:txBody>
          <a:bodyPr wrap="square" rtlCol="1">
            <a:spAutoFit/>
          </a:bodyPr>
          <a:lstStyle/>
          <a:p>
            <a:r>
              <a:rPr lang="en-US" dirty="0" smtClean="0"/>
              <a:t>ACK + </a:t>
            </a:r>
            <a:r>
              <a:rPr lang="en-US" dirty="0" err="1" smtClean="0"/>
              <a:t>Seg</a:t>
            </a:r>
            <a:r>
              <a:rPr lang="en-US" dirty="0" smtClean="0"/>
              <a:t>(0)</a:t>
            </a:r>
            <a:endParaRPr lang="he-IL" dirty="0"/>
          </a:p>
        </p:txBody>
      </p:sp>
      <p:cxnSp>
        <p:nvCxnSpPr>
          <p:cNvPr id="25" name="מחבר חץ ישר 24"/>
          <p:cNvCxnSpPr/>
          <p:nvPr/>
        </p:nvCxnSpPr>
        <p:spPr>
          <a:xfrm flipH="1">
            <a:off x="2428394" y="186486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14803" y="1864862"/>
            <a:ext cx="1427584" cy="307777"/>
          </a:xfrm>
          <a:prstGeom prst="rect">
            <a:avLst/>
          </a:prstGeom>
          <a:noFill/>
        </p:spPr>
        <p:txBody>
          <a:bodyPr wrap="square" rtlCol="1">
            <a:spAutoFit/>
          </a:bodyPr>
          <a:lstStyle/>
          <a:p>
            <a:r>
              <a:rPr lang="en-US" dirty="0" smtClean="0"/>
              <a:t>ACK(500)</a:t>
            </a:r>
            <a:endParaRPr lang="he-IL" dirty="0"/>
          </a:p>
        </p:txBody>
      </p:sp>
      <p:cxnSp>
        <p:nvCxnSpPr>
          <p:cNvPr id="27" name="מחבר חץ ישר 26"/>
          <p:cNvCxnSpPr/>
          <p:nvPr/>
        </p:nvCxnSpPr>
        <p:spPr>
          <a:xfrm>
            <a:off x="2430625" y="2356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79202" y="2371327"/>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29" name="מחבר חץ ישר 28"/>
          <p:cNvCxnSpPr/>
          <p:nvPr/>
        </p:nvCxnSpPr>
        <p:spPr>
          <a:xfrm>
            <a:off x="2411760" y="2623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60337" y="2638355"/>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34" name="מחבר חץ ישר 33"/>
          <p:cNvCxnSpPr/>
          <p:nvPr/>
        </p:nvCxnSpPr>
        <p:spPr>
          <a:xfrm>
            <a:off x="2359960" y="3231311"/>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411301" y="3012208"/>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42" name="מחבר חץ ישר 41"/>
          <p:cNvCxnSpPr/>
          <p:nvPr/>
        </p:nvCxnSpPr>
        <p:spPr>
          <a:xfrm flipH="1">
            <a:off x="2420478" y="3793385"/>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719667" y="3647954"/>
            <a:ext cx="1427584" cy="307777"/>
          </a:xfrm>
          <a:prstGeom prst="rect">
            <a:avLst/>
          </a:prstGeom>
          <a:noFill/>
        </p:spPr>
        <p:txBody>
          <a:bodyPr wrap="square" rtlCol="1">
            <a:spAutoFit/>
          </a:bodyPr>
          <a:lstStyle/>
          <a:p>
            <a:r>
              <a:rPr lang="en-US" dirty="0" smtClean="0"/>
              <a:t>ACK(1500)</a:t>
            </a:r>
            <a:endParaRPr lang="he-IL" dirty="0"/>
          </a:p>
        </p:txBody>
      </p:sp>
      <p:sp>
        <p:nvSpPr>
          <p:cNvPr id="3" name="TextBox 2"/>
          <p:cNvSpPr txBox="1"/>
          <p:nvPr/>
        </p:nvSpPr>
        <p:spPr>
          <a:xfrm>
            <a:off x="1158976" y="2767973"/>
            <a:ext cx="1195230" cy="307777"/>
          </a:xfrm>
          <a:prstGeom prst="rect">
            <a:avLst/>
          </a:prstGeom>
          <a:noFill/>
        </p:spPr>
        <p:txBody>
          <a:bodyPr wrap="square" rtlCol="1">
            <a:spAutoFit/>
          </a:bodyPr>
          <a:lstStyle/>
          <a:p>
            <a:r>
              <a:rPr lang="en-US" dirty="0" smtClean="0"/>
              <a:t>Time Out</a:t>
            </a:r>
            <a:endParaRPr lang="he-IL" dirty="0"/>
          </a:p>
        </p:txBody>
      </p:sp>
      <p:cxnSp>
        <p:nvCxnSpPr>
          <p:cNvPr id="44" name="מחבר חץ ישר 43"/>
          <p:cNvCxnSpPr/>
          <p:nvPr/>
        </p:nvCxnSpPr>
        <p:spPr>
          <a:xfrm>
            <a:off x="2472248" y="4129194"/>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668492" y="4065784"/>
            <a:ext cx="1516529" cy="307777"/>
          </a:xfrm>
          <a:prstGeom prst="rect">
            <a:avLst/>
          </a:prstGeom>
          <a:noFill/>
        </p:spPr>
        <p:txBody>
          <a:bodyPr wrap="square" rtlCol="1">
            <a:spAutoFit/>
          </a:bodyPr>
          <a:lstStyle/>
          <a:p>
            <a:r>
              <a:rPr lang="en-US" dirty="0" err="1" smtClean="0"/>
              <a:t>Seg</a:t>
            </a:r>
            <a:r>
              <a:rPr lang="en-US" dirty="0" smtClean="0"/>
              <a:t>(2000)</a:t>
            </a:r>
            <a:endParaRPr lang="he-IL" dirty="0"/>
          </a:p>
        </p:txBody>
      </p:sp>
      <p:cxnSp>
        <p:nvCxnSpPr>
          <p:cNvPr id="46" name="מחבר חץ ישר 45"/>
          <p:cNvCxnSpPr/>
          <p:nvPr/>
        </p:nvCxnSpPr>
        <p:spPr>
          <a:xfrm>
            <a:off x="2438172" y="433054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620826" y="4397020"/>
            <a:ext cx="1516529" cy="307777"/>
          </a:xfrm>
          <a:prstGeom prst="rect">
            <a:avLst/>
          </a:prstGeom>
          <a:noFill/>
        </p:spPr>
        <p:txBody>
          <a:bodyPr wrap="square" rtlCol="1">
            <a:spAutoFit/>
          </a:bodyPr>
          <a:lstStyle/>
          <a:p>
            <a:r>
              <a:rPr lang="en-US" dirty="0" err="1" smtClean="0"/>
              <a:t>Seg</a:t>
            </a:r>
            <a:r>
              <a:rPr lang="en-US" dirty="0" smtClean="0"/>
              <a:t>(2500)</a:t>
            </a:r>
            <a:endParaRPr lang="he-IL" dirty="0"/>
          </a:p>
        </p:txBody>
      </p:sp>
      <p:cxnSp>
        <p:nvCxnSpPr>
          <p:cNvPr id="52" name="מחבר חץ ישר 51"/>
          <p:cNvCxnSpPr/>
          <p:nvPr/>
        </p:nvCxnSpPr>
        <p:spPr>
          <a:xfrm flipH="1">
            <a:off x="2466633" y="4873287"/>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765822" y="4727856"/>
            <a:ext cx="1427584" cy="307777"/>
          </a:xfrm>
          <a:prstGeom prst="rect">
            <a:avLst/>
          </a:prstGeom>
          <a:noFill/>
        </p:spPr>
        <p:txBody>
          <a:bodyPr wrap="square" rtlCol="1">
            <a:spAutoFit/>
          </a:bodyPr>
          <a:lstStyle/>
          <a:p>
            <a:r>
              <a:rPr lang="en-US" dirty="0" smtClean="0"/>
              <a:t>ACK(3000)</a:t>
            </a:r>
            <a:endParaRPr lang="he-IL" dirty="0"/>
          </a:p>
        </p:txBody>
      </p:sp>
      <p:cxnSp>
        <p:nvCxnSpPr>
          <p:cNvPr id="56" name="מחבר חץ ישר 55"/>
          <p:cNvCxnSpPr/>
          <p:nvPr/>
        </p:nvCxnSpPr>
        <p:spPr>
          <a:xfrm>
            <a:off x="2484793" y="524966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681037" y="5186255"/>
            <a:ext cx="1516529" cy="307777"/>
          </a:xfrm>
          <a:prstGeom prst="rect">
            <a:avLst/>
          </a:prstGeom>
          <a:noFill/>
        </p:spPr>
        <p:txBody>
          <a:bodyPr wrap="square" rtlCol="1">
            <a:spAutoFit/>
          </a:bodyPr>
          <a:lstStyle/>
          <a:p>
            <a:r>
              <a:rPr lang="en-US" dirty="0" err="1" smtClean="0"/>
              <a:t>Seg</a:t>
            </a:r>
            <a:r>
              <a:rPr lang="en-US" dirty="0" smtClean="0"/>
              <a:t>(3000)</a:t>
            </a:r>
            <a:endParaRPr lang="he-IL" dirty="0"/>
          </a:p>
        </p:txBody>
      </p:sp>
      <p:cxnSp>
        <p:nvCxnSpPr>
          <p:cNvPr id="58" name="מחבר חץ ישר 57"/>
          <p:cNvCxnSpPr/>
          <p:nvPr/>
        </p:nvCxnSpPr>
        <p:spPr>
          <a:xfrm>
            <a:off x="2450717" y="5451016"/>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70532" y="5502265"/>
            <a:ext cx="1516529" cy="307777"/>
          </a:xfrm>
          <a:prstGeom prst="rect">
            <a:avLst/>
          </a:prstGeom>
          <a:noFill/>
        </p:spPr>
        <p:txBody>
          <a:bodyPr wrap="square" rtlCol="1">
            <a:spAutoFit/>
          </a:bodyPr>
          <a:lstStyle/>
          <a:p>
            <a:r>
              <a:rPr lang="en-US" dirty="0" err="1" smtClean="0"/>
              <a:t>Seg</a:t>
            </a:r>
            <a:r>
              <a:rPr lang="en-US" dirty="0" smtClean="0"/>
              <a:t>(3500)</a:t>
            </a:r>
            <a:endParaRPr lang="he-IL" dirty="0"/>
          </a:p>
        </p:txBody>
      </p:sp>
      <p:cxnSp>
        <p:nvCxnSpPr>
          <p:cNvPr id="75" name="מחבר חץ ישר 74"/>
          <p:cNvCxnSpPr/>
          <p:nvPr/>
        </p:nvCxnSpPr>
        <p:spPr>
          <a:xfrm flipH="1">
            <a:off x="2437996" y="5949473"/>
            <a:ext cx="4392488" cy="24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84847" y="5895753"/>
            <a:ext cx="1427584" cy="307777"/>
          </a:xfrm>
          <a:prstGeom prst="rect">
            <a:avLst/>
          </a:prstGeom>
          <a:noFill/>
        </p:spPr>
        <p:txBody>
          <a:bodyPr wrap="square" rtlCol="1">
            <a:spAutoFit/>
          </a:bodyPr>
          <a:lstStyle/>
          <a:p>
            <a:r>
              <a:rPr lang="en-US" dirty="0" smtClean="0"/>
              <a:t>ACK(4000)</a:t>
            </a:r>
            <a:endParaRPr lang="he-IL" dirty="0"/>
          </a:p>
        </p:txBody>
      </p:sp>
      <p:sp>
        <p:nvSpPr>
          <p:cNvPr id="74" name="סוגר מסולסל שמאלי 73"/>
          <p:cNvSpPr/>
          <p:nvPr/>
        </p:nvSpPr>
        <p:spPr>
          <a:xfrm>
            <a:off x="2018131" y="2605110"/>
            <a:ext cx="303264" cy="60607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47" name="מחבר חץ ישר 46"/>
          <p:cNvCxnSpPr/>
          <p:nvPr/>
        </p:nvCxnSpPr>
        <p:spPr>
          <a:xfrm flipH="1">
            <a:off x="2428394" y="3211288"/>
            <a:ext cx="4453624" cy="30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620505" y="3045915"/>
            <a:ext cx="1427584" cy="307777"/>
          </a:xfrm>
          <a:prstGeom prst="rect">
            <a:avLst/>
          </a:prstGeom>
          <a:noFill/>
        </p:spPr>
        <p:txBody>
          <a:bodyPr wrap="square" rtlCol="1">
            <a:spAutoFit/>
          </a:bodyPr>
          <a:lstStyle/>
          <a:p>
            <a:r>
              <a:rPr lang="en-US" dirty="0" smtClean="0"/>
              <a:t>ACK(1500)</a:t>
            </a:r>
            <a:endParaRPr lang="he-IL" dirty="0"/>
          </a:p>
        </p:txBody>
      </p:sp>
      <p:sp>
        <p:nvSpPr>
          <p:cNvPr id="49" name="TextBox 48"/>
          <p:cNvSpPr txBox="1"/>
          <p:nvPr/>
        </p:nvSpPr>
        <p:spPr>
          <a:xfrm>
            <a:off x="1138392" y="3563118"/>
            <a:ext cx="1195230" cy="307777"/>
          </a:xfrm>
          <a:prstGeom prst="rect">
            <a:avLst/>
          </a:prstGeom>
          <a:noFill/>
        </p:spPr>
        <p:txBody>
          <a:bodyPr wrap="square" rtlCol="1">
            <a:spAutoFit/>
          </a:bodyPr>
          <a:lstStyle/>
          <a:p>
            <a:r>
              <a:rPr lang="en-US" dirty="0" smtClean="0"/>
              <a:t>Time Out</a:t>
            </a:r>
            <a:endParaRPr lang="he-IL" dirty="0"/>
          </a:p>
        </p:txBody>
      </p:sp>
      <p:sp>
        <p:nvSpPr>
          <p:cNvPr id="50" name="סוגר מסולסל שמאלי 49"/>
          <p:cNvSpPr/>
          <p:nvPr/>
        </p:nvSpPr>
        <p:spPr>
          <a:xfrm>
            <a:off x="2018131" y="3226130"/>
            <a:ext cx="303264" cy="99495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3" name="TextBox 52"/>
          <p:cNvSpPr txBox="1"/>
          <p:nvPr/>
        </p:nvSpPr>
        <p:spPr>
          <a:xfrm>
            <a:off x="1186695" y="1672991"/>
            <a:ext cx="1195230" cy="307777"/>
          </a:xfrm>
          <a:prstGeom prst="rect">
            <a:avLst/>
          </a:prstGeom>
          <a:noFill/>
        </p:spPr>
        <p:txBody>
          <a:bodyPr wrap="square" rtlCol="1">
            <a:spAutoFit/>
          </a:bodyPr>
          <a:lstStyle/>
          <a:p>
            <a:r>
              <a:rPr lang="en-US" dirty="0" smtClean="0"/>
              <a:t>Time Out</a:t>
            </a:r>
            <a:endParaRPr lang="he-IL" dirty="0"/>
          </a:p>
        </p:txBody>
      </p:sp>
      <p:sp>
        <p:nvSpPr>
          <p:cNvPr id="54" name="סוגר מסולסל שמאלי 53"/>
          <p:cNvSpPr/>
          <p:nvPr/>
        </p:nvSpPr>
        <p:spPr>
          <a:xfrm>
            <a:off x="2066434" y="1336003"/>
            <a:ext cx="303264" cy="994957"/>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0" name="TextBox 59"/>
          <p:cNvSpPr txBox="1"/>
          <p:nvPr/>
        </p:nvSpPr>
        <p:spPr>
          <a:xfrm>
            <a:off x="1152438" y="5580976"/>
            <a:ext cx="1195230" cy="307777"/>
          </a:xfrm>
          <a:prstGeom prst="rect">
            <a:avLst/>
          </a:prstGeom>
          <a:noFill/>
        </p:spPr>
        <p:txBody>
          <a:bodyPr wrap="square" rtlCol="1">
            <a:spAutoFit/>
          </a:bodyPr>
          <a:lstStyle/>
          <a:p>
            <a:r>
              <a:rPr lang="en-US" dirty="0" smtClean="0"/>
              <a:t>Time Out</a:t>
            </a:r>
            <a:endParaRPr lang="he-IL" dirty="0"/>
          </a:p>
        </p:txBody>
      </p:sp>
      <p:sp>
        <p:nvSpPr>
          <p:cNvPr id="65" name="סוגר מסולסל שמאלי 64"/>
          <p:cNvSpPr/>
          <p:nvPr/>
        </p:nvSpPr>
        <p:spPr>
          <a:xfrm>
            <a:off x="2032177" y="5243988"/>
            <a:ext cx="305344" cy="112257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7434479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80" name="Rectangle 10"/>
          <p:cNvSpPr>
            <a:spLocks noGrp="1" noChangeArrowheads="1"/>
          </p:cNvSpPr>
          <p:nvPr>
            <p:ph type="title" idx="4294967295"/>
          </p:nvPr>
        </p:nvSpPr>
        <p:spPr>
          <a:xfrm>
            <a:off x="457200" y="274638"/>
            <a:ext cx="8686800" cy="1143000"/>
          </a:xfrm>
          <a:noFill/>
          <a:ln>
            <a:noFill/>
          </a:ln>
        </p:spPr>
        <p:txBody>
          <a:bodyPr lIns="91425" tIns="91425" rIns="91425" bIns="91425" anchor="ctr" anchorCtr="0"/>
          <a:lstStyle/>
          <a:p>
            <a:pPr algn="r"/>
            <a:r>
              <a:rPr lang="he-IL" dirty="0" smtClean="0"/>
              <a:t>מקרים ותגובות</a:t>
            </a:r>
            <a:endParaRPr lang="en-US" dirty="0"/>
          </a:p>
        </p:txBody>
      </p:sp>
      <p:cxnSp>
        <p:nvCxnSpPr>
          <p:cNvPr id="4" name="מחבר ישר 3"/>
          <p:cNvCxnSpPr/>
          <p:nvPr/>
        </p:nvCxnSpPr>
        <p:spPr>
          <a:xfrm flipH="1">
            <a:off x="2395938" y="274637"/>
            <a:ext cx="15822" cy="630932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מחבר ישר 6"/>
          <p:cNvCxnSpPr/>
          <p:nvPr/>
        </p:nvCxnSpPr>
        <p:spPr>
          <a:xfrm>
            <a:off x="6876256" y="274638"/>
            <a:ext cx="12576" cy="630932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7744" y="-33140"/>
            <a:ext cx="432048" cy="338554"/>
          </a:xfrm>
          <a:prstGeom prst="rect">
            <a:avLst/>
          </a:prstGeom>
          <a:noFill/>
        </p:spPr>
        <p:txBody>
          <a:bodyPr wrap="square" rtlCol="1">
            <a:spAutoFit/>
          </a:bodyPr>
          <a:lstStyle/>
          <a:p>
            <a:r>
              <a:rPr lang="en-US" sz="1600" dirty="0" smtClean="0">
                <a:solidFill>
                  <a:srgbClr val="FF0000"/>
                </a:solidFill>
              </a:rPr>
              <a:t>A</a:t>
            </a:r>
            <a:endParaRPr lang="he-IL" sz="1600" dirty="0">
              <a:solidFill>
                <a:srgbClr val="FF0000"/>
              </a:solidFill>
            </a:endParaRPr>
          </a:p>
        </p:txBody>
      </p:sp>
      <p:sp>
        <p:nvSpPr>
          <p:cNvPr id="9" name="TextBox 8"/>
          <p:cNvSpPr txBox="1"/>
          <p:nvPr/>
        </p:nvSpPr>
        <p:spPr>
          <a:xfrm>
            <a:off x="6732240" y="-33140"/>
            <a:ext cx="432048" cy="338554"/>
          </a:xfrm>
          <a:prstGeom prst="rect">
            <a:avLst/>
          </a:prstGeom>
          <a:noFill/>
        </p:spPr>
        <p:txBody>
          <a:bodyPr wrap="square" rtlCol="1">
            <a:spAutoFit/>
          </a:bodyPr>
          <a:lstStyle/>
          <a:p>
            <a:r>
              <a:rPr lang="en-US" sz="1600" dirty="0" smtClean="0">
                <a:solidFill>
                  <a:srgbClr val="FF0000"/>
                </a:solidFill>
              </a:rPr>
              <a:t>B</a:t>
            </a:r>
            <a:endParaRPr lang="he-IL" sz="1600" dirty="0">
              <a:solidFill>
                <a:srgbClr val="FF0000"/>
              </a:solidFill>
            </a:endParaRPr>
          </a:p>
        </p:txBody>
      </p:sp>
      <p:cxnSp>
        <p:nvCxnSpPr>
          <p:cNvPr id="15" name="מחבר חץ ישר 14"/>
          <p:cNvCxnSpPr>
            <a:stCxn id="5" idx="2"/>
          </p:cNvCxnSpPr>
          <p:nvPr/>
        </p:nvCxnSpPr>
        <p:spPr>
          <a:xfrm>
            <a:off x="2483768" y="305414"/>
            <a:ext cx="4392488" cy="47328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976" y="274636"/>
            <a:ext cx="648072" cy="307777"/>
          </a:xfrm>
          <a:prstGeom prst="rect">
            <a:avLst/>
          </a:prstGeom>
          <a:noFill/>
        </p:spPr>
        <p:txBody>
          <a:bodyPr wrap="square" rtlCol="1">
            <a:spAutoFit/>
          </a:bodyPr>
          <a:lstStyle/>
          <a:p>
            <a:r>
              <a:rPr lang="en-US" dirty="0" smtClean="0"/>
              <a:t>SYN</a:t>
            </a:r>
            <a:endParaRPr lang="he-IL" dirty="0"/>
          </a:p>
        </p:txBody>
      </p:sp>
      <p:cxnSp>
        <p:nvCxnSpPr>
          <p:cNvPr id="19" name="מחבר חץ ישר 18"/>
          <p:cNvCxnSpPr/>
          <p:nvPr/>
        </p:nvCxnSpPr>
        <p:spPr>
          <a:xfrm flipH="1">
            <a:off x="2483768" y="77869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70177" y="778692"/>
            <a:ext cx="1427584" cy="307777"/>
          </a:xfrm>
          <a:prstGeom prst="rect">
            <a:avLst/>
          </a:prstGeom>
          <a:noFill/>
        </p:spPr>
        <p:txBody>
          <a:bodyPr wrap="square" rtlCol="1">
            <a:spAutoFit/>
          </a:bodyPr>
          <a:lstStyle/>
          <a:p>
            <a:r>
              <a:rPr lang="en-US" dirty="0" smtClean="0"/>
              <a:t>ACK + SYN</a:t>
            </a:r>
            <a:endParaRPr lang="he-IL" dirty="0"/>
          </a:p>
        </p:txBody>
      </p:sp>
      <p:cxnSp>
        <p:nvCxnSpPr>
          <p:cNvPr id="23" name="מחבר חץ ישר 22"/>
          <p:cNvCxnSpPr/>
          <p:nvPr/>
        </p:nvCxnSpPr>
        <p:spPr>
          <a:xfrm>
            <a:off x="2479407" y="1309922"/>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27984" y="1324922"/>
            <a:ext cx="1516529" cy="307777"/>
          </a:xfrm>
          <a:prstGeom prst="rect">
            <a:avLst/>
          </a:prstGeom>
          <a:noFill/>
        </p:spPr>
        <p:txBody>
          <a:bodyPr wrap="square" rtlCol="1">
            <a:spAutoFit/>
          </a:bodyPr>
          <a:lstStyle/>
          <a:p>
            <a:r>
              <a:rPr lang="en-US" dirty="0" smtClean="0"/>
              <a:t>ACK + </a:t>
            </a:r>
            <a:r>
              <a:rPr lang="en-US" dirty="0" err="1" smtClean="0"/>
              <a:t>Seg</a:t>
            </a:r>
            <a:r>
              <a:rPr lang="en-US" dirty="0" smtClean="0"/>
              <a:t>(0)</a:t>
            </a:r>
            <a:endParaRPr lang="he-IL" dirty="0"/>
          </a:p>
        </p:txBody>
      </p:sp>
      <p:cxnSp>
        <p:nvCxnSpPr>
          <p:cNvPr id="25" name="מחבר חץ ישר 24"/>
          <p:cNvCxnSpPr/>
          <p:nvPr/>
        </p:nvCxnSpPr>
        <p:spPr>
          <a:xfrm flipH="1">
            <a:off x="2428394" y="1864864"/>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14803" y="1864862"/>
            <a:ext cx="1427584" cy="307777"/>
          </a:xfrm>
          <a:prstGeom prst="rect">
            <a:avLst/>
          </a:prstGeom>
          <a:noFill/>
        </p:spPr>
        <p:txBody>
          <a:bodyPr wrap="square" rtlCol="1">
            <a:spAutoFit/>
          </a:bodyPr>
          <a:lstStyle/>
          <a:p>
            <a:r>
              <a:rPr lang="en-US" dirty="0" smtClean="0"/>
              <a:t>ACK(500)</a:t>
            </a:r>
            <a:endParaRPr lang="he-IL" dirty="0"/>
          </a:p>
        </p:txBody>
      </p:sp>
      <p:cxnSp>
        <p:nvCxnSpPr>
          <p:cNvPr id="27" name="מחבר חץ ישר 26"/>
          <p:cNvCxnSpPr/>
          <p:nvPr/>
        </p:nvCxnSpPr>
        <p:spPr>
          <a:xfrm>
            <a:off x="2430625" y="2356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79202" y="2371327"/>
            <a:ext cx="1516529" cy="307777"/>
          </a:xfrm>
          <a:prstGeom prst="rect">
            <a:avLst/>
          </a:prstGeom>
          <a:noFill/>
        </p:spPr>
        <p:txBody>
          <a:bodyPr wrap="square" rtlCol="1">
            <a:spAutoFit/>
          </a:bodyPr>
          <a:lstStyle/>
          <a:p>
            <a:r>
              <a:rPr lang="en-US" dirty="0" err="1" smtClean="0"/>
              <a:t>Seg</a:t>
            </a:r>
            <a:r>
              <a:rPr lang="en-US" dirty="0" smtClean="0"/>
              <a:t>(500)</a:t>
            </a:r>
            <a:endParaRPr lang="he-IL" dirty="0"/>
          </a:p>
        </p:txBody>
      </p:sp>
      <p:cxnSp>
        <p:nvCxnSpPr>
          <p:cNvPr id="29" name="מחבר חץ ישר 28"/>
          <p:cNvCxnSpPr/>
          <p:nvPr/>
        </p:nvCxnSpPr>
        <p:spPr>
          <a:xfrm>
            <a:off x="2411760" y="2623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60337" y="2638355"/>
            <a:ext cx="1516529" cy="307777"/>
          </a:xfrm>
          <a:prstGeom prst="rect">
            <a:avLst/>
          </a:prstGeom>
          <a:noFill/>
        </p:spPr>
        <p:txBody>
          <a:bodyPr wrap="square" rtlCol="1">
            <a:spAutoFit/>
          </a:bodyPr>
          <a:lstStyle/>
          <a:p>
            <a:r>
              <a:rPr lang="en-US" dirty="0" err="1" smtClean="0"/>
              <a:t>Seg</a:t>
            </a:r>
            <a:r>
              <a:rPr lang="en-US" dirty="0" smtClean="0"/>
              <a:t>(1000)</a:t>
            </a:r>
            <a:endParaRPr lang="he-IL" dirty="0"/>
          </a:p>
        </p:txBody>
      </p:sp>
      <p:cxnSp>
        <p:nvCxnSpPr>
          <p:cNvPr id="32" name="מחבר חץ ישר 31"/>
          <p:cNvCxnSpPr/>
          <p:nvPr/>
        </p:nvCxnSpPr>
        <p:spPr>
          <a:xfrm flipH="1">
            <a:off x="2411760" y="3211186"/>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98169" y="3211184"/>
            <a:ext cx="1427584" cy="307777"/>
          </a:xfrm>
          <a:prstGeom prst="rect">
            <a:avLst/>
          </a:prstGeom>
          <a:noFill/>
        </p:spPr>
        <p:txBody>
          <a:bodyPr wrap="square" rtlCol="1">
            <a:spAutoFit/>
          </a:bodyPr>
          <a:lstStyle/>
          <a:p>
            <a:r>
              <a:rPr lang="en-US" dirty="0" smtClean="0"/>
              <a:t>ACK(1500)</a:t>
            </a:r>
            <a:endParaRPr lang="he-IL" dirty="0"/>
          </a:p>
        </p:txBody>
      </p:sp>
      <p:cxnSp>
        <p:nvCxnSpPr>
          <p:cNvPr id="34" name="מחבר חץ ישר 33"/>
          <p:cNvCxnSpPr/>
          <p:nvPr/>
        </p:nvCxnSpPr>
        <p:spPr>
          <a:xfrm>
            <a:off x="2407500" y="3714389"/>
            <a:ext cx="3604660" cy="4346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56077" y="3729389"/>
            <a:ext cx="1516529" cy="307777"/>
          </a:xfrm>
          <a:prstGeom prst="rect">
            <a:avLst/>
          </a:prstGeom>
          <a:noFill/>
        </p:spPr>
        <p:txBody>
          <a:bodyPr wrap="square" rtlCol="1">
            <a:spAutoFit/>
          </a:bodyPr>
          <a:lstStyle/>
          <a:p>
            <a:r>
              <a:rPr lang="en-US" dirty="0" err="1" smtClean="0"/>
              <a:t>Seg</a:t>
            </a:r>
            <a:r>
              <a:rPr lang="en-US" dirty="0" smtClean="0"/>
              <a:t>(1500)</a:t>
            </a:r>
            <a:endParaRPr lang="he-IL" dirty="0"/>
          </a:p>
        </p:txBody>
      </p:sp>
      <p:cxnSp>
        <p:nvCxnSpPr>
          <p:cNvPr id="36" name="מחבר חץ ישר 35"/>
          <p:cNvCxnSpPr/>
          <p:nvPr/>
        </p:nvCxnSpPr>
        <p:spPr>
          <a:xfrm>
            <a:off x="2388635" y="398141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37212" y="3996417"/>
            <a:ext cx="1516529" cy="307777"/>
          </a:xfrm>
          <a:prstGeom prst="rect">
            <a:avLst/>
          </a:prstGeom>
          <a:noFill/>
        </p:spPr>
        <p:txBody>
          <a:bodyPr wrap="square" rtlCol="1">
            <a:spAutoFit/>
          </a:bodyPr>
          <a:lstStyle/>
          <a:p>
            <a:r>
              <a:rPr lang="en-US" dirty="0" err="1" smtClean="0"/>
              <a:t>Seg</a:t>
            </a:r>
            <a:r>
              <a:rPr lang="en-US" dirty="0" smtClean="0"/>
              <a:t>(2000)</a:t>
            </a:r>
            <a:endParaRPr lang="he-IL" dirty="0"/>
          </a:p>
        </p:txBody>
      </p:sp>
      <p:cxnSp>
        <p:nvCxnSpPr>
          <p:cNvPr id="38" name="מחבר חץ ישר 37"/>
          <p:cNvCxnSpPr/>
          <p:nvPr/>
        </p:nvCxnSpPr>
        <p:spPr>
          <a:xfrm>
            <a:off x="2362673" y="4229327"/>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11250" y="4244327"/>
            <a:ext cx="1516529" cy="307777"/>
          </a:xfrm>
          <a:prstGeom prst="rect">
            <a:avLst/>
          </a:prstGeom>
          <a:noFill/>
        </p:spPr>
        <p:txBody>
          <a:bodyPr wrap="square" rtlCol="1">
            <a:spAutoFit/>
          </a:bodyPr>
          <a:lstStyle/>
          <a:p>
            <a:r>
              <a:rPr lang="en-US" dirty="0" err="1" smtClean="0"/>
              <a:t>Seg</a:t>
            </a:r>
            <a:r>
              <a:rPr lang="en-US" dirty="0" smtClean="0"/>
              <a:t>(2500)</a:t>
            </a:r>
            <a:endParaRPr lang="he-IL" dirty="0"/>
          </a:p>
        </p:txBody>
      </p:sp>
      <p:cxnSp>
        <p:nvCxnSpPr>
          <p:cNvPr id="40" name="מחבר חץ ישר 39"/>
          <p:cNvCxnSpPr/>
          <p:nvPr/>
        </p:nvCxnSpPr>
        <p:spPr>
          <a:xfrm>
            <a:off x="2343808" y="4496355"/>
            <a:ext cx="4392488" cy="5040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92385" y="4511355"/>
            <a:ext cx="1516529" cy="307777"/>
          </a:xfrm>
          <a:prstGeom prst="rect">
            <a:avLst/>
          </a:prstGeom>
          <a:noFill/>
        </p:spPr>
        <p:txBody>
          <a:bodyPr wrap="square" rtlCol="1">
            <a:spAutoFit/>
          </a:bodyPr>
          <a:lstStyle/>
          <a:p>
            <a:r>
              <a:rPr lang="en-US" dirty="0" err="1" smtClean="0"/>
              <a:t>Seg</a:t>
            </a:r>
            <a:r>
              <a:rPr lang="en-US" dirty="0" smtClean="0"/>
              <a:t>(3000)</a:t>
            </a:r>
            <a:endParaRPr lang="he-IL" dirty="0"/>
          </a:p>
        </p:txBody>
      </p:sp>
      <p:cxnSp>
        <p:nvCxnSpPr>
          <p:cNvPr id="49" name="מחבר חץ ישר 48"/>
          <p:cNvCxnSpPr/>
          <p:nvPr/>
        </p:nvCxnSpPr>
        <p:spPr>
          <a:xfrm flipH="1">
            <a:off x="2347846" y="4586372"/>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17723" y="4640220"/>
            <a:ext cx="1427584" cy="307777"/>
          </a:xfrm>
          <a:prstGeom prst="rect">
            <a:avLst/>
          </a:prstGeom>
          <a:noFill/>
        </p:spPr>
        <p:txBody>
          <a:bodyPr wrap="square" rtlCol="1">
            <a:spAutoFit/>
          </a:bodyPr>
          <a:lstStyle/>
          <a:p>
            <a:r>
              <a:rPr lang="en-US" dirty="0" smtClean="0"/>
              <a:t>ACK(1500)</a:t>
            </a:r>
            <a:endParaRPr lang="he-IL" dirty="0"/>
          </a:p>
        </p:txBody>
      </p:sp>
      <p:cxnSp>
        <p:nvCxnSpPr>
          <p:cNvPr id="44" name="מחבר חץ ישר 43"/>
          <p:cNvCxnSpPr/>
          <p:nvPr/>
        </p:nvCxnSpPr>
        <p:spPr>
          <a:xfrm flipH="1">
            <a:off x="2362673" y="4860691"/>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832550" y="4914539"/>
            <a:ext cx="1427584" cy="307777"/>
          </a:xfrm>
          <a:prstGeom prst="rect">
            <a:avLst/>
          </a:prstGeom>
          <a:noFill/>
        </p:spPr>
        <p:txBody>
          <a:bodyPr wrap="square" rtlCol="1">
            <a:spAutoFit/>
          </a:bodyPr>
          <a:lstStyle/>
          <a:p>
            <a:r>
              <a:rPr lang="en-US" dirty="0" smtClean="0"/>
              <a:t>ACK(1500)</a:t>
            </a:r>
            <a:endParaRPr lang="he-IL" dirty="0"/>
          </a:p>
        </p:txBody>
      </p:sp>
      <p:cxnSp>
        <p:nvCxnSpPr>
          <p:cNvPr id="46" name="מחבר חץ ישר 45"/>
          <p:cNvCxnSpPr/>
          <p:nvPr/>
        </p:nvCxnSpPr>
        <p:spPr>
          <a:xfrm flipH="1">
            <a:off x="2347846" y="5145727"/>
            <a:ext cx="4392488"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817723" y="5199575"/>
            <a:ext cx="1427584" cy="307777"/>
          </a:xfrm>
          <a:prstGeom prst="rect">
            <a:avLst/>
          </a:prstGeom>
          <a:noFill/>
        </p:spPr>
        <p:txBody>
          <a:bodyPr wrap="square" rtlCol="1">
            <a:spAutoFit/>
          </a:bodyPr>
          <a:lstStyle/>
          <a:p>
            <a:r>
              <a:rPr lang="en-US" dirty="0" smtClean="0"/>
              <a:t>ACK(1500)</a:t>
            </a:r>
            <a:endParaRPr lang="he-IL" dirty="0"/>
          </a:p>
        </p:txBody>
      </p:sp>
      <p:sp>
        <p:nvSpPr>
          <p:cNvPr id="52" name="TextBox 51"/>
          <p:cNvSpPr txBox="1"/>
          <p:nvPr/>
        </p:nvSpPr>
        <p:spPr>
          <a:xfrm>
            <a:off x="1058862" y="4686012"/>
            <a:ext cx="1195230" cy="307777"/>
          </a:xfrm>
          <a:prstGeom prst="rect">
            <a:avLst/>
          </a:prstGeom>
          <a:noFill/>
        </p:spPr>
        <p:txBody>
          <a:bodyPr wrap="square" rtlCol="1">
            <a:spAutoFit/>
          </a:bodyPr>
          <a:lstStyle/>
          <a:p>
            <a:r>
              <a:rPr lang="en-US" dirty="0" smtClean="0"/>
              <a:t>Time Out</a:t>
            </a:r>
            <a:endParaRPr lang="he-IL" dirty="0"/>
          </a:p>
        </p:txBody>
      </p:sp>
      <p:sp>
        <p:nvSpPr>
          <p:cNvPr id="55" name="סוגר מסולסל שמאלי 54"/>
          <p:cNvSpPr/>
          <p:nvPr/>
        </p:nvSpPr>
        <p:spPr>
          <a:xfrm>
            <a:off x="2021508" y="3695129"/>
            <a:ext cx="334356" cy="232615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3" name="TextBox 2"/>
          <p:cNvSpPr txBox="1"/>
          <p:nvPr/>
        </p:nvSpPr>
        <p:spPr>
          <a:xfrm>
            <a:off x="3087264" y="6550223"/>
            <a:ext cx="3816424" cy="307777"/>
          </a:xfrm>
          <a:prstGeom prst="rect">
            <a:avLst/>
          </a:prstGeom>
          <a:noFill/>
        </p:spPr>
        <p:txBody>
          <a:bodyPr wrap="square" rtlCol="1">
            <a:spAutoFit/>
          </a:bodyPr>
          <a:lstStyle/>
          <a:p>
            <a:r>
              <a:rPr lang="en-US" b="1" dirty="0" smtClean="0"/>
              <a:t>Assume Duplicate </a:t>
            </a:r>
            <a:r>
              <a:rPr lang="en-US" b="1" dirty="0" err="1" smtClean="0"/>
              <a:t>ack</a:t>
            </a:r>
            <a:r>
              <a:rPr lang="en-US" b="1" dirty="0" smtClean="0"/>
              <a:t> is after 2 dup</a:t>
            </a:r>
            <a:endParaRPr lang="he-IL" b="1" dirty="0"/>
          </a:p>
        </p:txBody>
      </p:sp>
    </p:spTree>
    <p:extLst>
      <p:ext uri="{BB962C8B-B14F-4D97-AF65-F5344CB8AC3E}">
        <p14:creationId xmlns:p14="http://schemas.microsoft.com/office/powerpoint/2010/main" val="28279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Signaling vs Data Path</a:t>
            </a:r>
            <a:endParaRPr lang="he-IL" dirty="0"/>
          </a:p>
        </p:txBody>
      </p:sp>
      <p:sp>
        <p:nvSpPr>
          <p:cNvPr id="3" name="Text Placeholder 2"/>
          <p:cNvSpPr>
            <a:spLocks noGrp="1"/>
          </p:cNvSpPr>
          <p:nvPr>
            <p:ph type="body" idx="1"/>
          </p:nvPr>
        </p:nvSpPr>
        <p:spPr>
          <a:xfrm>
            <a:off x="457200" y="1600200"/>
            <a:ext cx="8229600" cy="5141168"/>
          </a:xfrm>
        </p:spPr>
        <p:txBody>
          <a:bodyPr/>
          <a:lstStyle/>
          <a:p>
            <a:pPr marL="457200" indent="-457200">
              <a:buFont typeface="Arial" panose="020B0604020202020204" pitchFamily="34" charset="0"/>
              <a:buChar char="•"/>
            </a:pPr>
            <a:r>
              <a:rPr lang="en-US" sz="2800" dirty="0" smtClean="0"/>
              <a:t>Signaling Path includes:</a:t>
            </a:r>
          </a:p>
          <a:p>
            <a:pPr marL="457200" lvl="1" indent="-457200">
              <a:buFont typeface="+mj-lt"/>
              <a:buAutoNum type="arabicPeriod"/>
            </a:pPr>
            <a:r>
              <a:rPr lang="en-US" sz="2200" dirty="0" smtClean="0"/>
              <a:t>Session opening</a:t>
            </a:r>
          </a:p>
          <a:p>
            <a:pPr marL="457200" lvl="1" indent="-457200">
              <a:buFont typeface="+mj-lt"/>
              <a:buAutoNum type="arabicPeriod"/>
            </a:pPr>
            <a:r>
              <a:rPr lang="en-US" sz="2200" dirty="0" smtClean="0"/>
              <a:t>Session changes including negotiation on session conditions</a:t>
            </a:r>
          </a:p>
          <a:p>
            <a:pPr marL="457200" lvl="1" indent="-457200">
              <a:buFont typeface="+mj-lt"/>
              <a:buAutoNum type="arabicPeriod"/>
            </a:pPr>
            <a:r>
              <a:rPr lang="en-US" sz="2200" dirty="0" smtClean="0"/>
              <a:t>Session closing</a:t>
            </a:r>
          </a:p>
          <a:p>
            <a:pPr marL="457200" lvl="1" indent="-457200">
              <a:buFont typeface="+mj-lt"/>
              <a:buAutoNum type="arabicPeriod"/>
            </a:pPr>
            <a:endParaRPr lang="en-US" dirty="0"/>
          </a:p>
          <a:p>
            <a:pPr marL="342900" indent="-342900">
              <a:buFont typeface="Arial" panose="020B0604020202020204" pitchFamily="34" charset="0"/>
              <a:buChar char="•"/>
            </a:pPr>
            <a:r>
              <a:rPr lang="en-US" sz="2800" dirty="0" smtClean="0"/>
              <a:t>Data </a:t>
            </a:r>
            <a:r>
              <a:rPr lang="en-US" sz="2800" dirty="0"/>
              <a:t>Path includes:</a:t>
            </a:r>
          </a:p>
          <a:p>
            <a:pPr marL="457200" lvl="1" indent="-457200">
              <a:buFont typeface="+mj-lt"/>
              <a:buAutoNum type="arabicPeriod"/>
            </a:pPr>
            <a:r>
              <a:rPr lang="en-US" sz="2200" dirty="0" smtClean="0"/>
              <a:t>Only data transfer. However, it’s rare that a pure data-path exists without some signaling info added.</a:t>
            </a:r>
          </a:p>
          <a:p>
            <a:pPr marL="457200" lvl="1" indent="-457200">
              <a:buFont typeface="+mj-lt"/>
              <a:buAutoNum type="arabicPeriod"/>
            </a:pPr>
            <a:endParaRPr lang="en-US" dirty="0"/>
          </a:p>
          <a:p>
            <a:pPr marL="457200" indent="-457200">
              <a:buFont typeface="Arial" panose="020B0604020202020204" pitchFamily="34" charset="0"/>
              <a:buChar char="•"/>
            </a:pPr>
            <a:r>
              <a:rPr lang="en-US" sz="2800" dirty="0" smtClean="0"/>
              <a:t>Q. Which packets of TCP are pure signaling (without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smtClean="0"/>
              <a:t>Examples of pure </a:t>
            </a:r>
            <a:r>
              <a:rPr lang="en-US" sz="2400" dirty="0"/>
              <a:t>s</a:t>
            </a:r>
            <a:r>
              <a:rPr lang="en-US" sz="2400" dirty="0" smtClean="0"/>
              <a:t>ignaling </a:t>
            </a:r>
            <a:r>
              <a:rPr lang="en-US" sz="2400" dirty="0"/>
              <a:t>p</a:t>
            </a:r>
            <a:r>
              <a:rPr lang="en-US" sz="2400" dirty="0" smtClean="0"/>
              <a:t>rotocols: SDP an SIP</a:t>
            </a:r>
            <a:endParaRPr lang="he-IL" sz="2400" dirty="0"/>
          </a:p>
        </p:txBody>
      </p:sp>
    </p:spTree>
    <p:extLst>
      <p:ext uri="{BB962C8B-B14F-4D97-AF65-F5344CB8AC3E}">
        <p14:creationId xmlns:p14="http://schemas.microsoft.com/office/powerpoint/2010/main" val="1390243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SIP – Session Initiation Protocol</a:t>
            </a:r>
            <a:endParaRPr lang="he-IL" sz="4000" dirty="0"/>
          </a:p>
        </p:txBody>
      </p:sp>
      <p:sp>
        <p:nvSpPr>
          <p:cNvPr id="3" name="Text Placeholder 2"/>
          <p:cNvSpPr>
            <a:spLocks noGrp="1"/>
          </p:cNvSpPr>
          <p:nvPr>
            <p:ph type="body" idx="1"/>
          </p:nvPr>
        </p:nvSpPr>
        <p:spPr>
          <a:xfrm>
            <a:off x="457200" y="1628800"/>
            <a:ext cx="8229600" cy="5112568"/>
          </a:xfrm>
        </p:spPr>
        <p:txBody>
          <a:bodyPr/>
          <a:lstStyle/>
          <a:p>
            <a:r>
              <a:rPr lang="en-US" sz="2800" dirty="0" smtClean="0"/>
              <a:t>VoIP – Voice over IP</a:t>
            </a:r>
          </a:p>
          <a:p>
            <a:r>
              <a:rPr lang="en-US" sz="2000" dirty="0" smtClean="0"/>
              <a:t>Every VoIP textbook starts with: </a:t>
            </a:r>
            <a:r>
              <a:rPr lang="en-US" sz="2000" dirty="0" err="1" smtClean="0"/>
              <a:t>Vocaltec</a:t>
            </a:r>
            <a:r>
              <a:rPr lang="en-US" sz="2000" dirty="0" smtClean="0"/>
              <a:t>, 1994, </a:t>
            </a:r>
            <a:r>
              <a:rPr lang="en-US" sz="2000" dirty="0" err="1" smtClean="0"/>
              <a:t>Herzlia</a:t>
            </a:r>
            <a:r>
              <a:rPr lang="en-US" sz="2000" dirty="0" smtClean="0"/>
              <a:t>, Israel – the first VoIP call.</a:t>
            </a:r>
          </a:p>
          <a:p>
            <a:endParaRPr lang="en-US" sz="1400" dirty="0" smtClean="0"/>
          </a:p>
          <a:p>
            <a:r>
              <a:rPr lang="en-US" sz="2800" dirty="0" smtClean="0"/>
              <a:t>SIP – a signaling protocol in charge for:</a:t>
            </a:r>
          </a:p>
          <a:p>
            <a:pPr marL="457200" indent="-457200">
              <a:buFontTx/>
              <a:buChar char="-"/>
            </a:pPr>
            <a:r>
              <a:rPr lang="en-US" sz="2200" dirty="0" smtClean="0"/>
              <a:t>Call establishment</a:t>
            </a:r>
          </a:p>
          <a:p>
            <a:pPr marL="457200" indent="-457200">
              <a:buFontTx/>
              <a:buChar char="-"/>
            </a:pPr>
            <a:r>
              <a:rPr lang="en-US" sz="2200" dirty="0" smtClean="0"/>
              <a:t>Call conditions and parameters as well as joining/leaving participants</a:t>
            </a:r>
          </a:p>
          <a:p>
            <a:pPr marL="457200" indent="-457200">
              <a:buFontTx/>
              <a:buChar char="-"/>
            </a:pPr>
            <a:r>
              <a:rPr lang="en-US" sz="2200" dirty="0" smtClean="0"/>
              <a:t>Call closing and cleanup</a:t>
            </a:r>
            <a:endParaRPr lang="en-US" sz="2200" dirty="0"/>
          </a:p>
          <a:p>
            <a:endParaRPr lang="en-US" sz="2000" dirty="0" smtClean="0"/>
          </a:p>
          <a:p>
            <a:pPr marL="342900" indent="-342900">
              <a:buFont typeface="Arial" panose="020B0604020202020204" pitchFamily="34" charset="0"/>
              <a:buChar char="•"/>
            </a:pPr>
            <a:r>
              <a:rPr lang="en-US" sz="2000" dirty="0" smtClean="0"/>
              <a:t>Clear text HTTP-like protocol: method + headers</a:t>
            </a:r>
          </a:p>
          <a:p>
            <a:pPr marL="342900" indent="-342900">
              <a:buFont typeface="Arial" panose="020B0604020202020204" pitchFamily="34" charset="0"/>
              <a:buChar char="•"/>
            </a:pPr>
            <a:r>
              <a:rPr lang="en-US" sz="2000" dirty="0" smtClean="0"/>
              <a:t>Session parameters passed as SDP – clear text Session Description Protocol</a:t>
            </a:r>
          </a:p>
          <a:p>
            <a:pPr marL="342900" indent="-342900">
              <a:buFont typeface="Arial" panose="020B0604020202020204" pitchFamily="34" charset="0"/>
              <a:buChar char="•"/>
            </a:pPr>
            <a:r>
              <a:rPr lang="en-US" sz="2000" dirty="0" smtClean="0"/>
              <a:t>Works either over UDP (95%) or TCP transport layer</a:t>
            </a:r>
          </a:p>
          <a:p>
            <a:pPr marL="342900" indent="-342900">
              <a:buFont typeface="Arial" panose="020B0604020202020204" pitchFamily="34" charset="0"/>
              <a:buChar char="•"/>
            </a:pPr>
            <a:r>
              <a:rPr lang="en-US" sz="2000" dirty="0" smtClean="0"/>
              <a:t>Adds reliability at application level to work over UDP</a:t>
            </a:r>
          </a:p>
          <a:p>
            <a:pPr marL="342900" indent="-342900">
              <a:buFont typeface="Arial" panose="020B0604020202020204" pitchFamily="34" charset="0"/>
              <a:buChar char="•"/>
            </a:pPr>
            <a:endParaRPr lang="he-IL" sz="2000" dirty="0"/>
          </a:p>
        </p:txBody>
      </p:sp>
    </p:spTree>
    <p:extLst>
      <p:ext uri="{BB962C8B-B14F-4D97-AF65-F5344CB8AC3E}">
        <p14:creationId xmlns:p14="http://schemas.microsoft.com/office/powerpoint/2010/main" val="827307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SIP – Basic Call Flow</a:t>
            </a:r>
            <a:endParaRPr lang="he-IL" dirty="0"/>
          </a:p>
        </p:txBody>
      </p:sp>
      <p:cxnSp>
        <p:nvCxnSpPr>
          <p:cNvPr id="4" name="מחבר ישר 3"/>
          <p:cNvCxnSpPr/>
          <p:nvPr/>
        </p:nvCxnSpPr>
        <p:spPr>
          <a:xfrm>
            <a:off x="1331640" y="2060848"/>
            <a:ext cx="0" cy="4608512"/>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מחבר ישר 3"/>
          <p:cNvCxnSpPr/>
          <p:nvPr/>
        </p:nvCxnSpPr>
        <p:spPr>
          <a:xfrm>
            <a:off x="8102610" y="2060848"/>
            <a:ext cx="0" cy="4608512"/>
          </a:xfrm>
          <a:prstGeom prst="line">
            <a:avLst/>
          </a:prstGeom>
          <a:ln w="349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מחבר ישר 3"/>
          <p:cNvCxnSpPr/>
          <p:nvPr/>
        </p:nvCxnSpPr>
        <p:spPr>
          <a:xfrm>
            <a:off x="4716016" y="2060848"/>
            <a:ext cx="15475" cy="2618174"/>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4635" y="1660738"/>
            <a:ext cx="900099" cy="400110"/>
          </a:xfrm>
          <a:prstGeom prst="rect">
            <a:avLst/>
          </a:prstGeom>
          <a:noFill/>
        </p:spPr>
        <p:txBody>
          <a:bodyPr wrap="square" rtlCol="1">
            <a:spAutoFit/>
          </a:bodyPr>
          <a:lstStyle/>
          <a:p>
            <a:r>
              <a:rPr lang="en-US" sz="2000" dirty="0" smtClean="0"/>
              <a:t>Alice</a:t>
            </a:r>
            <a:endParaRPr lang="he-IL" sz="2000" dirty="0"/>
          </a:p>
        </p:txBody>
      </p:sp>
      <p:sp>
        <p:nvSpPr>
          <p:cNvPr id="13" name="TextBox 12"/>
          <p:cNvSpPr txBox="1"/>
          <p:nvPr/>
        </p:nvSpPr>
        <p:spPr>
          <a:xfrm>
            <a:off x="4353006" y="1680031"/>
            <a:ext cx="900099" cy="400110"/>
          </a:xfrm>
          <a:prstGeom prst="rect">
            <a:avLst/>
          </a:prstGeom>
          <a:noFill/>
        </p:spPr>
        <p:txBody>
          <a:bodyPr wrap="square" rtlCol="1">
            <a:spAutoFit/>
          </a:bodyPr>
          <a:lstStyle/>
          <a:p>
            <a:r>
              <a:rPr lang="en-US" sz="2000" dirty="0" smtClean="0"/>
              <a:t>Proxy</a:t>
            </a:r>
            <a:endParaRPr lang="he-IL" sz="2000" dirty="0"/>
          </a:p>
        </p:txBody>
      </p:sp>
      <p:sp>
        <p:nvSpPr>
          <p:cNvPr id="14" name="TextBox 13"/>
          <p:cNvSpPr txBox="1"/>
          <p:nvPr/>
        </p:nvSpPr>
        <p:spPr>
          <a:xfrm>
            <a:off x="7701377" y="1681678"/>
            <a:ext cx="900099" cy="400110"/>
          </a:xfrm>
          <a:prstGeom prst="rect">
            <a:avLst/>
          </a:prstGeom>
          <a:noFill/>
        </p:spPr>
        <p:txBody>
          <a:bodyPr wrap="square" rtlCol="1">
            <a:spAutoFit/>
          </a:bodyPr>
          <a:lstStyle/>
          <a:p>
            <a:r>
              <a:rPr lang="en-US" sz="2000" dirty="0" smtClean="0"/>
              <a:t>Rob</a:t>
            </a:r>
            <a:endParaRPr lang="he-IL" sz="2000" dirty="0"/>
          </a:p>
        </p:txBody>
      </p:sp>
      <p:cxnSp>
        <p:nvCxnSpPr>
          <p:cNvPr id="15" name="מחבר חץ ישר 14"/>
          <p:cNvCxnSpPr/>
          <p:nvPr/>
        </p:nvCxnSpPr>
        <p:spPr>
          <a:xfrm flipH="1">
            <a:off x="1331640" y="2492896"/>
            <a:ext cx="3384376" cy="0"/>
          </a:xfrm>
          <a:prstGeom prst="straightConnector1">
            <a:avLst/>
          </a:prstGeom>
          <a:ln w="254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19570" y="2092786"/>
            <a:ext cx="1224509" cy="400110"/>
          </a:xfrm>
          <a:prstGeom prst="rect">
            <a:avLst/>
          </a:prstGeom>
          <a:noFill/>
        </p:spPr>
        <p:txBody>
          <a:bodyPr wrap="square" rtlCol="1">
            <a:spAutoFit/>
          </a:bodyPr>
          <a:lstStyle/>
          <a:p>
            <a:r>
              <a:rPr lang="en-US" sz="2000" dirty="0" smtClean="0"/>
              <a:t>INVITE</a:t>
            </a:r>
            <a:endParaRPr lang="he-IL" sz="2000" dirty="0"/>
          </a:p>
        </p:txBody>
      </p:sp>
      <p:grpSp>
        <p:nvGrpSpPr>
          <p:cNvPr id="26" name="Group 25"/>
          <p:cNvGrpSpPr/>
          <p:nvPr/>
        </p:nvGrpSpPr>
        <p:grpSpPr>
          <a:xfrm>
            <a:off x="4710832" y="2213248"/>
            <a:ext cx="3384376" cy="400110"/>
            <a:chOff x="1331640" y="2092786"/>
            <a:chExt cx="3384376" cy="400110"/>
          </a:xfrm>
        </p:grpSpPr>
        <p:cxnSp>
          <p:nvCxnSpPr>
            <p:cNvPr id="27" name="מחבר חץ ישר 14"/>
            <p:cNvCxnSpPr/>
            <p:nvPr/>
          </p:nvCxnSpPr>
          <p:spPr>
            <a:xfrm flipH="1">
              <a:off x="1331640" y="2492896"/>
              <a:ext cx="3384376" cy="0"/>
            </a:xfrm>
            <a:prstGeom prst="straightConnector1">
              <a:avLst/>
            </a:prstGeom>
            <a:ln w="254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19570" y="2092786"/>
              <a:ext cx="1224509" cy="400110"/>
            </a:xfrm>
            <a:prstGeom prst="rect">
              <a:avLst/>
            </a:prstGeom>
            <a:noFill/>
          </p:spPr>
          <p:txBody>
            <a:bodyPr wrap="square" rtlCol="1">
              <a:spAutoFit/>
            </a:bodyPr>
            <a:lstStyle/>
            <a:p>
              <a:r>
                <a:rPr lang="en-US" sz="2000" dirty="0" smtClean="0"/>
                <a:t>INVITE</a:t>
              </a:r>
              <a:endParaRPr lang="he-IL" sz="2000" dirty="0"/>
            </a:p>
          </p:txBody>
        </p:sp>
      </p:grpSp>
      <p:grpSp>
        <p:nvGrpSpPr>
          <p:cNvPr id="40" name="Group 39"/>
          <p:cNvGrpSpPr/>
          <p:nvPr/>
        </p:nvGrpSpPr>
        <p:grpSpPr>
          <a:xfrm>
            <a:off x="4710832" y="2936430"/>
            <a:ext cx="3384376" cy="369332"/>
            <a:chOff x="4710832" y="2813413"/>
            <a:chExt cx="3384376" cy="369332"/>
          </a:xfrm>
        </p:grpSpPr>
        <p:cxnSp>
          <p:nvCxnSpPr>
            <p:cNvPr id="29" name="מחבר חץ ישר 14"/>
            <p:cNvCxnSpPr/>
            <p:nvPr/>
          </p:nvCxnSpPr>
          <p:spPr>
            <a:xfrm>
              <a:off x="4710832" y="3144928"/>
              <a:ext cx="3384376" cy="0"/>
            </a:xfrm>
            <a:prstGeom prst="straightConnector1">
              <a:avLst/>
            </a:prstGeom>
            <a:ln w="25400">
              <a:solidFill>
                <a:srgbClr val="7030A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66382" y="2813413"/>
              <a:ext cx="1593953" cy="369332"/>
            </a:xfrm>
            <a:prstGeom prst="rect">
              <a:avLst/>
            </a:prstGeom>
            <a:noFill/>
          </p:spPr>
          <p:txBody>
            <a:bodyPr wrap="square" rtlCol="1">
              <a:spAutoFit/>
            </a:bodyPr>
            <a:lstStyle/>
            <a:p>
              <a:r>
                <a:rPr lang="en-US" sz="1800" dirty="0" smtClean="0"/>
                <a:t>180-Ringing</a:t>
              </a:r>
              <a:endParaRPr lang="he-IL" sz="1800" dirty="0"/>
            </a:p>
          </p:txBody>
        </p:sp>
      </p:grpSp>
      <p:cxnSp>
        <p:nvCxnSpPr>
          <p:cNvPr id="35" name="מחבר חץ ישר 14"/>
          <p:cNvCxnSpPr/>
          <p:nvPr/>
        </p:nvCxnSpPr>
        <p:spPr>
          <a:xfrm>
            <a:off x="1331640" y="2936430"/>
            <a:ext cx="3379191" cy="0"/>
          </a:xfrm>
          <a:prstGeom prst="straightConnector1">
            <a:avLst/>
          </a:prstGeom>
          <a:ln w="25400">
            <a:solidFill>
              <a:srgbClr val="FFC000"/>
            </a:solidFill>
            <a:headEnd type="stealth" w="lg" len="lg"/>
            <a:tailEnd type="non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359076" y="3037248"/>
            <a:ext cx="3384376" cy="369332"/>
            <a:chOff x="4743453" y="2514121"/>
            <a:chExt cx="3384376" cy="369332"/>
          </a:xfrm>
        </p:grpSpPr>
        <p:cxnSp>
          <p:nvCxnSpPr>
            <p:cNvPr id="44" name="מחבר חץ ישר 14"/>
            <p:cNvCxnSpPr/>
            <p:nvPr/>
          </p:nvCxnSpPr>
          <p:spPr>
            <a:xfrm>
              <a:off x="4743453" y="2869746"/>
              <a:ext cx="3384376" cy="0"/>
            </a:xfrm>
            <a:prstGeom prst="straightConnector1">
              <a:avLst/>
            </a:prstGeom>
            <a:ln w="25400">
              <a:solidFill>
                <a:srgbClr val="7030A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917777" y="2514121"/>
              <a:ext cx="1591735" cy="369332"/>
            </a:xfrm>
            <a:prstGeom prst="rect">
              <a:avLst/>
            </a:prstGeom>
            <a:noFill/>
          </p:spPr>
          <p:txBody>
            <a:bodyPr wrap="square" rtlCol="1">
              <a:spAutoFit/>
            </a:bodyPr>
            <a:lstStyle/>
            <a:p>
              <a:r>
                <a:rPr lang="en-US" sz="1800" dirty="0" smtClean="0"/>
                <a:t>180-Ringing</a:t>
              </a:r>
              <a:endParaRPr lang="he-IL" sz="1800" dirty="0"/>
            </a:p>
          </p:txBody>
        </p:sp>
      </p:grpSp>
      <p:sp>
        <p:nvSpPr>
          <p:cNvPr id="46" name="TextBox 45"/>
          <p:cNvSpPr txBox="1"/>
          <p:nvPr/>
        </p:nvSpPr>
        <p:spPr>
          <a:xfrm>
            <a:off x="2587193" y="2601396"/>
            <a:ext cx="1397774" cy="369332"/>
          </a:xfrm>
          <a:prstGeom prst="rect">
            <a:avLst/>
          </a:prstGeom>
          <a:noFill/>
        </p:spPr>
        <p:txBody>
          <a:bodyPr wrap="square" rtlCol="1">
            <a:spAutoFit/>
          </a:bodyPr>
          <a:lstStyle/>
          <a:p>
            <a:r>
              <a:rPr lang="en-US" sz="1800" dirty="0" smtClean="0"/>
              <a:t>100-Trying</a:t>
            </a:r>
            <a:endParaRPr lang="he-IL" sz="1800" dirty="0"/>
          </a:p>
        </p:txBody>
      </p:sp>
      <p:grpSp>
        <p:nvGrpSpPr>
          <p:cNvPr id="104" name="Group 103"/>
          <p:cNvGrpSpPr/>
          <p:nvPr/>
        </p:nvGrpSpPr>
        <p:grpSpPr>
          <a:xfrm>
            <a:off x="4731491" y="3382917"/>
            <a:ext cx="3371432" cy="406383"/>
            <a:chOff x="4731491" y="3382917"/>
            <a:chExt cx="3371432" cy="406383"/>
          </a:xfrm>
        </p:grpSpPr>
        <p:cxnSp>
          <p:nvCxnSpPr>
            <p:cNvPr id="47" name="מחבר חץ ישר 14"/>
            <p:cNvCxnSpPr/>
            <p:nvPr/>
          </p:nvCxnSpPr>
          <p:spPr>
            <a:xfrm flipV="1">
              <a:off x="4731491" y="3763569"/>
              <a:ext cx="3371432" cy="25731"/>
            </a:xfrm>
            <a:prstGeom prst="straightConnector1">
              <a:avLst/>
            </a:prstGeom>
            <a:ln w="25400">
              <a:solidFill>
                <a:srgbClr val="0070C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012867" y="3382917"/>
              <a:ext cx="1593953" cy="400110"/>
            </a:xfrm>
            <a:prstGeom prst="rect">
              <a:avLst/>
            </a:prstGeom>
            <a:noFill/>
          </p:spPr>
          <p:txBody>
            <a:bodyPr wrap="square" rtlCol="1">
              <a:spAutoFit/>
            </a:bodyPr>
            <a:lstStyle/>
            <a:p>
              <a:r>
                <a:rPr lang="en-US" sz="2000" dirty="0" smtClean="0"/>
                <a:t>200 OK</a:t>
              </a:r>
              <a:endParaRPr lang="he-IL" sz="2000" dirty="0"/>
            </a:p>
          </p:txBody>
        </p:sp>
      </p:grpSp>
      <p:grpSp>
        <p:nvGrpSpPr>
          <p:cNvPr id="50" name="Group 49"/>
          <p:cNvGrpSpPr/>
          <p:nvPr/>
        </p:nvGrpSpPr>
        <p:grpSpPr>
          <a:xfrm>
            <a:off x="1340822" y="3577539"/>
            <a:ext cx="3384376" cy="400110"/>
            <a:chOff x="4718234" y="3624413"/>
            <a:chExt cx="3384376" cy="400110"/>
          </a:xfrm>
        </p:grpSpPr>
        <p:cxnSp>
          <p:nvCxnSpPr>
            <p:cNvPr id="51" name="מחבר חץ ישר 14"/>
            <p:cNvCxnSpPr/>
            <p:nvPr/>
          </p:nvCxnSpPr>
          <p:spPr>
            <a:xfrm>
              <a:off x="4718234" y="4005064"/>
              <a:ext cx="3384376" cy="0"/>
            </a:xfrm>
            <a:prstGeom prst="straightConnector1">
              <a:avLst/>
            </a:prstGeom>
            <a:ln w="25400">
              <a:solidFill>
                <a:srgbClr val="0070C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012554" y="3624413"/>
              <a:ext cx="1593953" cy="400110"/>
            </a:xfrm>
            <a:prstGeom prst="rect">
              <a:avLst/>
            </a:prstGeom>
            <a:noFill/>
          </p:spPr>
          <p:txBody>
            <a:bodyPr wrap="square" rtlCol="1">
              <a:spAutoFit/>
            </a:bodyPr>
            <a:lstStyle/>
            <a:p>
              <a:r>
                <a:rPr lang="en-US" sz="2000" dirty="0" smtClean="0"/>
                <a:t>200 OK</a:t>
              </a:r>
              <a:endParaRPr lang="he-IL" sz="2000" dirty="0"/>
            </a:p>
          </p:txBody>
        </p:sp>
      </p:grpSp>
      <p:cxnSp>
        <p:nvCxnSpPr>
          <p:cNvPr id="54" name="מחבר חץ ישר 14"/>
          <p:cNvCxnSpPr/>
          <p:nvPr/>
        </p:nvCxnSpPr>
        <p:spPr>
          <a:xfrm>
            <a:off x="1347785" y="4869160"/>
            <a:ext cx="6754825" cy="0"/>
          </a:xfrm>
          <a:prstGeom prst="straightConnector1">
            <a:avLst/>
          </a:prstGeom>
          <a:ln w="31750">
            <a:solidFill>
              <a:srgbClr val="00B050"/>
            </a:solidFill>
            <a:prstDash val="lgDash"/>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56" name="מחבר חץ ישר 14"/>
          <p:cNvCxnSpPr/>
          <p:nvPr/>
        </p:nvCxnSpPr>
        <p:spPr>
          <a:xfrm flipH="1">
            <a:off x="1326455" y="5416228"/>
            <a:ext cx="6762227" cy="6515"/>
          </a:xfrm>
          <a:prstGeom prst="straightConnector1">
            <a:avLst/>
          </a:prstGeom>
          <a:ln w="31750">
            <a:solidFill>
              <a:srgbClr val="00B050"/>
            </a:solidFill>
            <a:prstDash val="lg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707904" y="4962476"/>
            <a:ext cx="2808312" cy="400110"/>
          </a:xfrm>
          <a:prstGeom prst="rect">
            <a:avLst/>
          </a:prstGeom>
          <a:noFill/>
        </p:spPr>
        <p:txBody>
          <a:bodyPr wrap="square" rtlCol="1">
            <a:spAutoFit/>
          </a:bodyPr>
          <a:lstStyle/>
          <a:p>
            <a:r>
              <a:rPr lang="en-US" sz="2000" dirty="0" smtClean="0"/>
              <a:t>RTP/RTCP Streams </a:t>
            </a:r>
            <a:endParaRPr lang="he-IL" sz="2000" dirty="0"/>
          </a:p>
        </p:txBody>
      </p:sp>
      <p:cxnSp>
        <p:nvCxnSpPr>
          <p:cNvPr id="61" name="מחבר חץ ישר 14"/>
          <p:cNvCxnSpPr/>
          <p:nvPr/>
        </p:nvCxnSpPr>
        <p:spPr>
          <a:xfrm flipH="1" flipV="1">
            <a:off x="1326456" y="5888129"/>
            <a:ext cx="3405035" cy="29793"/>
          </a:xfrm>
          <a:prstGeom prst="straightConnector1">
            <a:avLst/>
          </a:prstGeom>
          <a:ln w="254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32269" y="5517812"/>
            <a:ext cx="830919" cy="400110"/>
          </a:xfrm>
          <a:prstGeom prst="rect">
            <a:avLst/>
          </a:prstGeom>
          <a:noFill/>
        </p:spPr>
        <p:txBody>
          <a:bodyPr wrap="square" rtlCol="1">
            <a:spAutoFit/>
          </a:bodyPr>
          <a:lstStyle/>
          <a:p>
            <a:r>
              <a:rPr lang="en-US" sz="2000" dirty="0" smtClean="0"/>
              <a:t>BYE</a:t>
            </a:r>
            <a:endParaRPr lang="he-IL" sz="2000" dirty="0"/>
          </a:p>
        </p:txBody>
      </p:sp>
      <p:grpSp>
        <p:nvGrpSpPr>
          <p:cNvPr id="75" name="Group 74"/>
          <p:cNvGrpSpPr/>
          <p:nvPr/>
        </p:nvGrpSpPr>
        <p:grpSpPr>
          <a:xfrm>
            <a:off x="1335685" y="6247580"/>
            <a:ext cx="3359783" cy="420817"/>
            <a:chOff x="1335685" y="6247580"/>
            <a:chExt cx="3359783" cy="420817"/>
          </a:xfrm>
        </p:grpSpPr>
        <p:cxnSp>
          <p:nvCxnSpPr>
            <p:cNvPr id="63" name="מחבר חץ ישר 14"/>
            <p:cNvCxnSpPr/>
            <p:nvPr/>
          </p:nvCxnSpPr>
          <p:spPr>
            <a:xfrm>
              <a:off x="1335685" y="6667509"/>
              <a:ext cx="3359783" cy="888"/>
            </a:xfrm>
            <a:prstGeom prst="straightConnector1">
              <a:avLst/>
            </a:prstGeom>
            <a:ln w="254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620775" y="6247580"/>
              <a:ext cx="1129151" cy="400110"/>
            </a:xfrm>
            <a:prstGeom prst="rect">
              <a:avLst/>
            </a:prstGeom>
            <a:noFill/>
          </p:spPr>
          <p:txBody>
            <a:bodyPr wrap="square" rtlCol="1">
              <a:spAutoFit/>
            </a:bodyPr>
            <a:lstStyle/>
            <a:p>
              <a:r>
                <a:rPr lang="en-US" sz="2000" dirty="0" smtClean="0"/>
                <a:t>200 OK</a:t>
              </a:r>
              <a:endParaRPr lang="he-IL" sz="2000" dirty="0"/>
            </a:p>
          </p:txBody>
        </p:sp>
      </p:grpSp>
      <p:cxnSp>
        <p:nvCxnSpPr>
          <p:cNvPr id="70" name="מחבר ישר 3"/>
          <p:cNvCxnSpPr/>
          <p:nvPr/>
        </p:nvCxnSpPr>
        <p:spPr>
          <a:xfrm>
            <a:off x="4738783" y="5747239"/>
            <a:ext cx="7401" cy="1071398"/>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695468" y="6106306"/>
            <a:ext cx="3359783" cy="400110"/>
            <a:chOff x="1334471" y="6340895"/>
            <a:chExt cx="3359783" cy="400110"/>
          </a:xfrm>
        </p:grpSpPr>
        <p:cxnSp>
          <p:nvCxnSpPr>
            <p:cNvPr id="77" name="מחבר חץ ישר 14"/>
            <p:cNvCxnSpPr/>
            <p:nvPr/>
          </p:nvCxnSpPr>
          <p:spPr>
            <a:xfrm>
              <a:off x="1334471" y="6710324"/>
              <a:ext cx="3359783" cy="888"/>
            </a:xfrm>
            <a:prstGeom prst="straightConnector1">
              <a:avLst/>
            </a:prstGeom>
            <a:ln w="254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617823" y="6340895"/>
              <a:ext cx="1129151" cy="400110"/>
            </a:xfrm>
            <a:prstGeom prst="rect">
              <a:avLst/>
            </a:prstGeom>
            <a:noFill/>
          </p:spPr>
          <p:txBody>
            <a:bodyPr wrap="square" rtlCol="1">
              <a:spAutoFit/>
            </a:bodyPr>
            <a:lstStyle/>
            <a:p>
              <a:r>
                <a:rPr lang="en-US" sz="2000" dirty="0" smtClean="0"/>
                <a:t>200 OK</a:t>
              </a:r>
              <a:endParaRPr lang="he-IL" sz="2000" dirty="0"/>
            </a:p>
          </p:txBody>
        </p:sp>
      </p:grpSp>
      <p:cxnSp>
        <p:nvCxnSpPr>
          <p:cNvPr id="81" name="מחבר חץ ישר 14"/>
          <p:cNvCxnSpPr/>
          <p:nvPr/>
        </p:nvCxnSpPr>
        <p:spPr>
          <a:xfrm flipH="1">
            <a:off x="4743452" y="6012991"/>
            <a:ext cx="3359783" cy="0"/>
          </a:xfrm>
          <a:prstGeom prst="straightConnector1">
            <a:avLst/>
          </a:prstGeom>
          <a:ln w="254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127937" y="5612881"/>
            <a:ext cx="830919" cy="400110"/>
          </a:xfrm>
          <a:prstGeom prst="rect">
            <a:avLst/>
          </a:prstGeom>
          <a:noFill/>
        </p:spPr>
        <p:txBody>
          <a:bodyPr wrap="square" rtlCol="1">
            <a:spAutoFit/>
          </a:bodyPr>
          <a:lstStyle/>
          <a:p>
            <a:r>
              <a:rPr lang="en-US" sz="2000" dirty="0" smtClean="0"/>
              <a:t>BYE</a:t>
            </a:r>
            <a:endParaRPr lang="he-IL" sz="2000" dirty="0"/>
          </a:p>
        </p:txBody>
      </p:sp>
      <p:grpSp>
        <p:nvGrpSpPr>
          <p:cNvPr id="93" name="Group 92"/>
          <p:cNvGrpSpPr/>
          <p:nvPr/>
        </p:nvGrpSpPr>
        <p:grpSpPr>
          <a:xfrm>
            <a:off x="1345570" y="4025136"/>
            <a:ext cx="3378519" cy="369332"/>
            <a:chOff x="1345570" y="4025136"/>
            <a:chExt cx="3378519" cy="369332"/>
          </a:xfrm>
        </p:grpSpPr>
        <p:cxnSp>
          <p:nvCxnSpPr>
            <p:cNvPr id="83" name="מחבר חץ ישר 14"/>
            <p:cNvCxnSpPr/>
            <p:nvPr/>
          </p:nvCxnSpPr>
          <p:spPr>
            <a:xfrm flipH="1" flipV="1">
              <a:off x="1345570" y="4358300"/>
              <a:ext cx="3378519" cy="4163"/>
            </a:xfrm>
            <a:prstGeom prst="straightConnector1">
              <a:avLst/>
            </a:prstGeom>
            <a:ln w="25400">
              <a:solidFill>
                <a:srgbClr val="0070C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752724" y="4025136"/>
              <a:ext cx="790010" cy="369332"/>
            </a:xfrm>
            <a:prstGeom prst="rect">
              <a:avLst/>
            </a:prstGeom>
            <a:noFill/>
          </p:spPr>
          <p:txBody>
            <a:bodyPr wrap="square" rtlCol="1">
              <a:spAutoFit/>
            </a:bodyPr>
            <a:lstStyle/>
            <a:p>
              <a:r>
                <a:rPr lang="en-US" sz="1800" dirty="0" smtClean="0"/>
                <a:t>ACK</a:t>
              </a:r>
              <a:endParaRPr lang="he-IL" sz="1800" dirty="0"/>
            </a:p>
          </p:txBody>
        </p:sp>
      </p:grpSp>
      <p:grpSp>
        <p:nvGrpSpPr>
          <p:cNvPr id="94" name="Group 93"/>
          <p:cNvGrpSpPr/>
          <p:nvPr/>
        </p:nvGrpSpPr>
        <p:grpSpPr>
          <a:xfrm>
            <a:off x="4744092" y="4134823"/>
            <a:ext cx="3378519" cy="369332"/>
            <a:chOff x="1345570" y="4025136"/>
            <a:chExt cx="3378519" cy="369332"/>
          </a:xfrm>
        </p:grpSpPr>
        <p:cxnSp>
          <p:nvCxnSpPr>
            <p:cNvPr id="95" name="מחבר חץ ישר 14"/>
            <p:cNvCxnSpPr/>
            <p:nvPr/>
          </p:nvCxnSpPr>
          <p:spPr>
            <a:xfrm flipH="1" flipV="1">
              <a:off x="1345570" y="4358300"/>
              <a:ext cx="3378519" cy="4163"/>
            </a:xfrm>
            <a:prstGeom prst="straightConnector1">
              <a:avLst/>
            </a:prstGeom>
            <a:ln w="25400">
              <a:solidFill>
                <a:srgbClr val="0070C0"/>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752724" y="4025136"/>
              <a:ext cx="790010" cy="369332"/>
            </a:xfrm>
            <a:prstGeom prst="rect">
              <a:avLst/>
            </a:prstGeom>
            <a:noFill/>
          </p:spPr>
          <p:txBody>
            <a:bodyPr wrap="square" rtlCol="1">
              <a:spAutoFit/>
            </a:bodyPr>
            <a:lstStyle/>
            <a:p>
              <a:r>
                <a:rPr lang="en-US" sz="1800" dirty="0" smtClean="0"/>
                <a:t>ACK</a:t>
              </a:r>
              <a:endParaRPr lang="he-IL" sz="1800" dirty="0"/>
            </a:p>
          </p:txBody>
        </p:sp>
      </p:grpSp>
    </p:spTree>
    <p:extLst>
      <p:ext uri="{BB962C8B-B14F-4D97-AF65-F5344CB8AC3E}">
        <p14:creationId xmlns:p14="http://schemas.microsoft.com/office/powerpoint/2010/main" val="3395560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SIP INVITE Example</a:t>
            </a:r>
            <a:endParaRPr lang="he-IL" dirty="0"/>
          </a:p>
        </p:txBody>
      </p:sp>
      <p:sp>
        <p:nvSpPr>
          <p:cNvPr id="3" name="Text Placeholder 2"/>
          <p:cNvSpPr>
            <a:spLocks noGrp="1"/>
          </p:cNvSpPr>
          <p:nvPr>
            <p:ph type="body" idx="1"/>
          </p:nvPr>
        </p:nvSpPr>
        <p:spPr>
          <a:xfrm>
            <a:off x="457200" y="1600200"/>
            <a:ext cx="8229600" cy="5257800"/>
          </a:xfrm>
        </p:spPr>
        <p:txBody>
          <a:bodyPr/>
          <a:lstStyle/>
          <a:p>
            <a:r>
              <a:rPr lang="en-US" sz="2200" dirty="0" smtClean="0"/>
              <a:t>INVITE </a:t>
            </a:r>
            <a:r>
              <a:rPr lang="en-US" sz="2200" dirty="0" err="1" smtClean="0">
                <a:hlinkClick r:id="rId2"/>
              </a:rPr>
              <a:t>sip:robert@Ghotit.com</a:t>
            </a:r>
            <a:r>
              <a:rPr lang="en-US" sz="2200" dirty="0" smtClean="0"/>
              <a:t> SIP/2.0</a:t>
            </a:r>
          </a:p>
          <a:p>
            <a:r>
              <a:rPr lang="en-US" sz="2200" dirty="0" smtClean="0"/>
              <a:t>Via: SIP/2.0 sip-proxy.Ghotit.com:5061; branch = r4593h3</a:t>
            </a:r>
          </a:p>
          <a:p>
            <a:r>
              <a:rPr lang="en-US" sz="2200" dirty="0" smtClean="0"/>
              <a:t>From: </a:t>
            </a:r>
            <a:r>
              <a:rPr lang="en-US" sz="2200" dirty="0" err="1" smtClean="0"/>
              <a:t>Alice</a:t>
            </a:r>
            <a:r>
              <a:rPr lang="en-US" sz="2200" dirty="0" err="1" smtClean="0">
                <a:hlinkClick r:id="rId3"/>
              </a:rPr>
              <a:t>sip:Alice@ariel.ac.il</a:t>
            </a:r>
            <a:r>
              <a:rPr lang="en-US" sz="2200" dirty="0" smtClean="0"/>
              <a:t>; tag=123456789</a:t>
            </a:r>
          </a:p>
          <a:p>
            <a:r>
              <a:rPr lang="en-US" sz="2200" dirty="0" smtClean="0"/>
              <a:t>To: </a:t>
            </a:r>
            <a:r>
              <a:rPr lang="en-US" sz="2200" dirty="0" err="1" smtClean="0"/>
              <a:t>Rob</a:t>
            </a:r>
            <a:r>
              <a:rPr lang="en-US" sz="2200" dirty="0" err="1" smtClean="0">
                <a:hlinkClick r:id="rId2"/>
              </a:rPr>
              <a:t>sip:robert@Ghotit.com</a:t>
            </a:r>
            <a:endParaRPr lang="en-US" sz="2200" dirty="0" smtClean="0"/>
          </a:p>
          <a:p>
            <a:r>
              <a:rPr lang="en-US" sz="2200" dirty="0" smtClean="0"/>
              <a:t>Call-ID: </a:t>
            </a:r>
            <a:r>
              <a:rPr lang="en-US" sz="2200" dirty="0" smtClean="0">
                <a:hlinkClick r:id="rId4"/>
              </a:rPr>
              <a:t>12341234@10.0.1.15</a:t>
            </a:r>
            <a:endParaRPr lang="en-US" sz="2200" dirty="0" smtClean="0"/>
          </a:p>
          <a:p>
            <a:r>
              <a:rPr lang="en-US" sz="2200" dirty="0" err="1" smtClean="0"/>
              <a:t>Cseq</a:t>
            </a:r>
            <a:r>
              <a:rPr lang="en-US" sz="2200" dirty="0" smtClean="0"/>
              <a:t>: 1 INVITE</a:t>
            </a:r>
          </a:p>
          <a:p>
            <a:r>
              <a:rPr lang="en-US" sz="2200" dirty="0" smtClean="0"/>
              <a:t>Content-Type: application/</a:t>
            </a:r>
            <a:r>
              <a:rPr lang="en-US" sz="2200" dirty="0" err="1" smtClean="0"/>
              <a:t>sdp</a:t>
            </a:r>
            <a:endParaRPr lang="en-US" sz="2200" dirty="0" smtClean="0"/>
          </a:p>
          <a:p>
            <a:r>
              <a:rPr lang="en-US" sz="2200" dirty="0" smtClean="0"/>
              <a:t>Content-Length: …</a:t>
            </a:r>
          </a:p>
          <a:p>
            <a:endParaRPr lang="en-US" sz="1800" dirty="0"/>
          </a:p>
          <a:p>
            <a:r>
              <a:rPr lang="en-US" sz="2000" dirty="0"/>
              <a:t>v</a:t>
            </a:r>
            <a:r>
              <a:rPr lang="en-US" sz="2000" dirty="0" smtClean="0"/>
              <a:t> = 0</a:t>
            </a:r>
          </a:p>
          <a:p>
            <a:r>
              <a:rPr lang="en-US" sz="2000" dirty="0"/>
              <a:t>o</a:t>
            </a:r>
            <a:r>
              <a:rPr lang="en-US" sz="2000" dirty="0" smtClean="0"/>
              <a:t> =  Alice 28905345 28905345 IN IPV4 cyber-lab-host-13.ariel.ac.il</a:t>
            </a:r>
          </a:p>
          <a:p>
            <a:r>
              <a:rPr lang="en-US" sz="2000" dirty="0"/>
              <a:t>s</a:t>
            </a:r>
            <a:r>
              <a:rPr lang="en-US" sz="2000" dirty="0" smtClean="0"/>
              <a:t> = Session SDP</a:t>
            </a:r>
          </a:p>
          <a:p>
            <a:r>
              <a:rPr lang="en-US" sz="2000" dirty="0"/>
              <a:t>c</a:t>
            </a:r>
            <a:r>
              <a:rPr lang="en-US" sz="2000" dirty="0" smtClean="0"/>
              <a:t> = </a:t>
            </a:r>
            <a:r>
              <a:rPr lang="en-US" sz="2000" dirty="0"/>
              <a:t>IN IPV4 </a:t>
            </a:r>
            <a:r>
              <a:rPr lang="en-US" sz="2000" dirty="0" smtClean="0"/>
              <a:t>cyber-lab-host-13.ariel.ac.il</a:t>
            </a:r>
          </a:p>
          <a:p>
            <a:r>
              <a:rPr lang="en-US" sz="2000" dirty="0"/>
              <a:t>t</a:t>
            </a:r>
            <a:r>
              <a:rPr lang="en-US" sz="2000" dirty="0" smtClean="0"/>
              <a:t> = 3035351354 0</a:t>
            </a:r>
          </a:p>
          <a:p>
            <a:r>
              <a:rPr lang="en-US" sz="2000" dirty="0"/>
              <a:t>m</a:t>
            </a:r>
            <a:r>
              <a:rPr lang="en-US" sz="2000" dirty="0" smtClean="0"/>
              <a:t> = audio 49170 RTP/AVP 0</a:t>
            </a:r>
          </a:p>
          <a:p>
            <a:r>
              <a:rPr lang="en-US" sz="2000" dirty="0"/>
              <a:t>a</a:t>
            </a:r>
            <a:r>
              <a:rPr lang="en-US" sz="2000" dirty="0" smtClean="0"/>
              <a:t> = rtpmap:0 PCMU/8000</a:t>
            </a:r>
            <a:endParaRPr lang="he-IL" sz="2000" dirty="0"/>
          </a:p>
        </p:txBody>
      </p:sp>
    </p:spTree>
    <p:extLst>
      <p:ext uri="{BB962C8B-B14F-4D97-AF65-F5344CB8AC3E}">
        <p14:creationId xmlns:p14="http://schemas.microsoft.com/office/powerpoint/2010/main" val="3795124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140968"/>
            <a:ext cx="8229600" cy="1143000"/>
          </a:xfrm>
        </p:spPr>
        <p:txBody>
          <a:bodyPr/>
          <a:lstStyle/>
          <a:p>
            <a:pPr algn="ctr"/>
            <a:r>
              <a:rPr lang="en-US" dirty="0" smtClean="0">
                <a:solidFill>
                  <a:schemeClr val="tx1"/>
                </a:solidFill>
              </a:rPr>
              <a:t>More about multimedia</a:t>
            </a:r>
            <a:endParaRPr lang="he-IL" dirty="0">
              <a:solidFill>
                <a:schemeClr val="tx1"/>
              </a:solidFill>
            </a:endParaRPr>
          </a:p>
        </p:txBody>
      </p:sp>
    </p:spTree>
    <p:extLst>
      <p:ext uri="{BB962C8B-B14F-4D97-AF65-F5344CB8AC3E}">
        <p14:creationId xmlns:p14="http://schemas.microsoft.com/office/powerpoint/2010/main" val="4039822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120" name="Group 24"/>
          <p:cNvGrpSpPr>
            <a:grpSpLocks/>
          </p:cNvGrpSpPr>
          <p:nvPr/>
        </p:nvGrpSpPr>
        <p:grpSpPr bwMode="auto">
          <a:xfrm>
            <a:off x="399728" y="3686200"/>
            <a:ext cx="7391400" cy="3429000"/>
            <a:chOff x="432" y="1872"/>
            <a:chExt cx="4656" cy="2160"/>
          </a:xfrm>
        </p:grpSpPr>
        <p:graphicFrame>
          <p:nvGraphicFramePr>
            <p:cNvPr id="4121" name="Object 25"/>
            <p:cNvGraphicFramePr>
              <a:graphicFrameLocks noChangeAspect="1"/>
            </p:cNvGraphicFramePr>
            <p:nvPr/>
          </p:nvGraphicFramePr>
          <p:xfrm>
            <a:off x="432" y="1872"/>
            <a:ext cx="4656" cy="1980"/>
          </p:xfrm>
          <a:graphic>
            <a:graphicData uri="http://schemas.openxmlformats.org/presentationml/2006/ole">
              <mc:AlternateContent xmlns:mc="http://schemas.openxmlformats.org/markup-compatibility/2006">
                <mc:Choice xmlns:v="urn:schemas-microsoft-com:vml" Requires="v">
                  <p:oleObj spid="_x0000_s150591" name="Bitmap Image" r:id="rId3" imgW="8695238" imgH="3877216" progId="Paint.Picture">
                    <p:embed/>
                  </p:oleObj>
                </mc:Choice>
                <mc:Fallback>
                  <p:oleObj name="Bitmap Image" r:id="rId3" imgW="8695238" imgH="3877216" progId="Paint.Picture">
                    <p:embed/>
                    <p:pic>
                      <p:nvPicPr>
                        <p:cNvPr id="4121"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872"/>
                          <a:ext cx="4656" cy="1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2" name="Rectangle 26"/>
            <p:cNvSpPr>
              <a:spLocks noChangeArrowheads="1"/>
            </p:cNvSpPr>
            <p:nvPr/>
          </p:nvSpPr>
          <p:spPr bwMode="auto">
            <a:xfrm>
              <a:off x="1056" y="3696"/>
              <a:ext cx="1200" cy="3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4123" name="Rectangle 27"/>
            <p:cNvSpPr>
              <a:spLocks noChangeArrowheads="1"/>
            </p:cNvSpPr>
            <p:nvPr/>
          </p:nvSpPr>
          <p:spPr bwMode="auto">
            <a:xfrm>
              <a:off x="1200" y="3456"/>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4124" name="Rectangle 28"/>
            <p:cNvSpPr>
              <a:spLocks noChangeArrowheads="1"/>
            </p:cNvSpPr>
            <p:nvPr/>
          </p:nvSpPr>
          <p:spPr bwMode="auto">
            <a:xfrm>
              <a:off x="1208" y="3248"/>
              <a:ext cx="48" cy="192"/>
            </a:xfrm>
            <a:prstGeom prst="rect">
              <a:avLst/>
            </a:prstGeom>
            <a:solidFill>
              <a:schemeClr val="accent2"/>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grpSp>
      <p:sp>
        <p:nvSpPr>
          <p:cNvPr id="4102" name="Text Box 6"/>
          <p:cNvSpPr txBox="1">
            <a:spLocks noChangeArrowheads="1"/>
          </p:cNvSpPr>
          <p:nvPr/>
        </p:nvSpPr>
        <p:spPr bwMode="auto">
          <a:xfrm>
            <a:off x="856928" y="2771800"/>
            <a:ext cx="6629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50000"/>
              </a:spcBef>
              <a:buFontTx/>
              <a:buNone/>
            </a:pPr>
            <a:endParaRPr lang="en-US" altLang="he-IL" sz="2400">
              <a:latin typeface="Times New Roman" panose="02020603050405020304" pitchFamily="18" charset="0"/>
            </a:endParaRPr>
          </a:p>
          <a:p>
            <a:pPr algn="l">
              <a:lnSpc>
                <a:spcPct val="100000"/>
              </a:lnSpc>
              <a:spcBef>
                <a:spcPct val="50000"/>
              </a:spcBef>
            </a:pPr>
            <a:endParaRPr lang="en-US" altLang="he-IL" sz="2400">
              <a:latin typeface="Times New Roman" panose="02020603050405020304" pitchFamily="18" charset="0"/>
            </a:endParaRPr>
          </a:p>
          <a:p>
            <a:pPr algn="l">
              <a:lnSpc>
                <a:spcPct val="100000"/>
              </a:lnSpc>
              <a:spcBef>
                <a:spcPct val="50000"/>
              </a:spcBef>
            </a:pPr>
            <a:endParaRPr lang="en-US" altLang="he-IL" sz="2400">
              <a:latin typeface="Times New Roman" panose="02020603050405020304" pitchFamily="18" charset="0"/>
            </a:endParaRPr>
          </a:p>
        </p:txBody>
      </p:sp>
      <p:sp>
        <p:nvSpPr>
          <p:cNvPr id="4105" name="Rectangle 9"/>
          <p:cNvSpPr>
            <a:spLocks noChangeArrowheads="1"/>
          </p:cNvSpPr>
          <p:nvPr/>
        </p:nvSpPr>
        <p:spPr bwMode="auto">
          <a:xfrm>
            <a:off x="179512" y="383406"/>
            <a:ext cx="8340725" cy="839788"/>
          </a:xfrm>
          <a:prstGeom prst="rect">
            <a:avLst/>
          </a:prstGeom>
          <a:noFill/>
          <a:ln>
            <a:noFill/>
          </a:ln>
        </p:spPr>
        <p:txBody>
          <a:bodyPr lIns="91425" tIns="91425" rIns="91425" bIns="91425" anchor="ctr" anchorCtr="0"/>
          <a:lstStyle/>
          <a:p>
            <a:pPr>
              <a:buClr>
                <a:schemeClr val="lt1"/>
              </a:buClr>
              <a:buSzPct val="100000"/>
              <a:buFont typeface="Georgia"/>
            </a:pPr>
            <a:r>
              <a:rPr lang="en-US" altLang="zh-CN" sz="4800" dirty="0">
                <a:solidFill>
                  <a:schemeClr val="lt1"/>
                </a:solidFill>
                <a:latin typeface="Georgia"/>
                <a:ea typeface="Georgia"/>
                <a:cs typeface="Georgia"/>
                <a:sym typeface="Georgia"/>
              </a:rPr>
              <a:t>Real-time multimedia streaming</a:t>
            </a:r>
          </a:p>
        </p:txBody>
      </p:sp>
      <p:sp>
        <p:nvSpPr>
          <p:cNvPr id="4106" name="Rectangle 10"/>
          <p:cNvSpPr>
            <a:spLocks noChangeArrowheads="1"/>
          </p:cNvSpPr>
          <p:nvPr/>
        </p:nvSpPr>
        <p:spPr bwMode="auto">
          <a:xfrm>
            <a:off x="323528" y="1628800"/>
            <a:ext cx="632460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a:spcBef>
                <a:spcPct val="0"/>
              </a:spcBef>
              <a:defRPr sz="2400">
                <a:solidFill>
                  <a:schemeClr val="tx1"/>
                </a:solidFill>
                <a:latin typeface="Times New Roman" panose="02020603050405020304" pitchFamily="18" charset="0"/>
              </a:defRPr>
            </a:lvl1pPr>
            <a:lvl2pPr marL="742950" indent="-285750" algn="l">
              <a:spcBef>
                <a:spcPct val="0"/>
              </a:spcBef>
              <a:defRPr sz="2400">
                <a:solidFill>
                  <a:schemeClr val="tx1"/>
                </a:solidFill>
                <a:latin typeface="Times New Roman" panose="02020603050405020304" pitchFamily="18" charset="0"/>
              </a:defRPr>
            </a:lvl2pPr>
            <a:lvl3pPr marL="1143000" indent="-228600" algn="l">
              <a:spcBef>
                <a:spcPct val="0"/>
              </a:spcBef>
              <a:defRPr sz="2400">
                <a:solidFill>
                  <a:schemeClr val="tx1"/>
                </a:solidFill>
                <a:latin typeface="Times New Roman" panose="02020603050405020304" pitchFamily="18" charset="0"/>
              </a:defRPr>
            </a:lvl3pPr>
            <a:lvl4pPr marL="1600200" indent="-228600" algn="l">
              <a:spcBef>
                <a:spcPct val="0"/>
              </a:spcBef>
              <a:defRPr sz="2400">
                <a:solidFill>
                  <a:schemeClr val="tx1"/>
                </a:solidFill>
                <a:latin typeface="Times New Roman" panose="02020603050405020304" pitchFamily="18" charset="0"/>
              </a:defRPr>
            </a:lvl4pPr>
            <a:lvl5pPr marL="2057400" indent="-228600" algn="l">
              <a:spcBef>
                <a:spcPct val="0"/>
              </a:spcBef>
              <a:defRPr sz="2400">
                <a:solidFill>
                  <a:schemeClr val="tx1"/>
                </a:solidFill>
                <a:latin typeface="Times New Roman" panose="02020603050405020304" pitchFamily="18" charset="0"/>
              </a:defRPr>
            </a:lvl5pPr>
            <a:lvl6pPr marL="2514600" indent="-228600" algn="l" rtl="0" fontAlgn="base">
              <a:spcBef>
                <a:spcPct val="0"/>
              </a:spcBef>
              <a:spcAft>
                <a:spcPct val="0"/>
              </a:spcAft>
              <a:defRPr sz="2400">
                <a:solidFill>
                  <a:schemeClr val="tx1"/>
                </a:solidFill>
                <a:latin typeface="Times New Roman" panose="02020603050405020304" pitchFamily="18" charset="0"/>
              </a:defRPr>
            </a:lvl6pPr>
            <a:lvl7pPr marL="2971800" indent="-228600" algn="l" rtl="0" fontAlgn="base">
              <a:spcBef>
                <a:spcPct val="0"/>
              </a:spcBef>
              <a:spcAft>
                <a:spcPct val="0"/>
              </a:spcAft>
              <a:defRPr sz="2400">
                <a:solidFill>
                  <a:schemeClr val="tx1"/>
                </a:solidFill>
                <a:latin typeface="Times New Roman" panose="02020603050405020304" pitchFamily="18" charset="0"/>
              </a:defRPr>
            </a:lvl7pPr>
            <a:lvl8pPr marL="3429000" indent="-228600" algn="l" rtl="0" fontAlgn="base">
              <a:spcBef>
                <a:spcPct val="0"/>
              </a:spcBef>
              <a:spcAft>
                <a:spcPct val="0"/>
              </a:spcAft>
              <a:defRPr sz="2400">
                <a:solidFill>
                  <a:schemeClr val="tx1"/>
                </a:solidFill>
                <a:latin typeface="Times New Roman" panose="02020603050405020304" pitchFamily="18" charset="0"/>
              </a:defRPr>
            </a:lvl8pPr>
            <a:lvl9pPr marL="3886200" indent="-228600" algn="l" rtl="0" fontAlgn="base">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pPr>
            <a:r>
              <a:rPr lang="en-US" altLang="zh-CN" sz="2000" dirty="0">
                <a:latin typeface="Verdana" panose="020B0604030504040204" pitchFamily="34" charset="0"/>
              </a:rPr>
              <a:t>Real-time multimedia applications</a:t>
            </a:r>
          </a:p>
          <a:p>
            <a:pPr lvl="1">
              <a:lnSpc>
                <a:spcPct val="100000"/>
              </a:lnSpc>
              <a:spcBef>
                <a:spcPct val="20000"/>
              </a:spcBef>
              <a:buFontTx/>
              <a:buChar char="–"/>
            </a:pPr>
            <a:r>
              <a:rPr lang="en-US" altLang="zh-CN" sz="2000" dirty="0">
                <a:latin typeface="Verdana" panose="020B0604030504040204" pitchFamily="34" charset="0"/>
              </a:rPr>
              <a:t>Video teleconferencing</a:t>
            </a:r>
          </a:p>
          <a:p>
            <a:pPr lvl="1">
              <a:lnSpc>
                <a:spcPct val="100000"/>
              </a:lnSpc>
              <a:spcBef>
                <a:spcPct val="20000"/>
              </a:spcBef>
              <a:buFontTx/>
              <a:buChar char="–"/>
            </a:pPr>
            <a:r>
              <a:rPr lang="en-US" altLang="zh-CN" sz="2000" dirty="0">
                <a:latin typeface="Verdana" panose="020B0604030504040204" pitchFamily="34" charset="0"/>
              </a:rPr>
              <a:t>Internet Telephony (VoIP)</a:t>
            </a:r>
          </a:p>
          <a:p>
            <a:pPr lvl="1">
              <a:lnSpc>
                <a:spcPct val="100000"/>
              </a:lnSpc>
              <a:spcBef>
                <a:spcPct val="20000"/>
              </a:spcBef>
              <a:buFontTx/>
              <a:buChar char="–"/>
            </a:pPr>
            <a:r>
              <a:rPr lang="en-US" altLang="zh-CN" sz="2000" dirty="0">
                <a:latin typeface="Verdana" panose="020B0604030504040204" pitchFamily="34" charset="0"/>
              </a:rPr>
              <a:t>Internet audio, video streaming</a:t>
            </a:r>
          </a:p>
          <a:p>
            <a:pPr lvl="1">
              <a:lnSpc>
                <a:spcPct val="100000"/>
              </a:lnSpc>
              <a:spcBef>
                <a:spcPct val="20000"/>
              </a:spcBef>
              <a:buFontTx/>
              <a:buChar char="–"/>
            </a:pPr>
            <a:endParaRPr lang="en-US" altLang="zh-CN" dirty="0">
              <a:latin typeface="Verdana" panose="020B0604030504040204" pitchFamily="34" charset="0"/>
            </a:endParaRPr>
          </a:p>
        </p:txBody>
      </p:sp>
      <p:sp>
        <p:nvSpPr>
          <p:cNvPr id="4109" name="Text Box 13"/>
          <p:cNvSpPr txBox="1">
            <a:spLocks noChangeArrowheads="1"/>
          </p:cNvSpPr>
          <p:nvPr/>
        </p:nvSpPr>
        <p:spPr bwMode="auto">
          <a:xfrm>
            <a:off x="2228528" y="3662388"/>
            <a:ext cx="11858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buFontTx/>
              <a:buNone/>
            </a:pPr>
            <a:r>
              <a:rPr lang="en-US" altLang="he-IL"/>
              <a:t>(A-PDUs)</a:t>
            </a:r>
          </a:p>
        </p:txBody>
      </p:sp>
      <p:sp>
        <p:nvSpPr>
          <p:cNvPr id="4110" name="Rectangle 14"/>
          <p:cNvSpPr>
            <a:spLocks noChangeArrowheads="1"/>
          </p:cNvSpPr>
          <p:nvPr/>
        </p:nvSpPr>
        <p:spPr bwMode="auto">
          <a:xfrm>
            <a:off x="1466528" y="6581800"/>
            <a:ext cx="1828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4111" name="Rectangle 15"/>
          <p:cNvSpPr>
            <a:spLocks noChangeArrowheads="1"/>
          </p:cNvSpPr>
          <p:nvPr/>
        </p:nvSpPr>
        <p:spPr bwMode="auto">
          <a:xfrm>
            <a:off x="1618928" y="6200800"/>
            <a:ext cx="152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4112" name="Rectangle 16"/>
          <p:cNvSpPr>
            <a:spLocks noChangeArrowheads="1"/>
          </p:cNvSpPr>
          <p:nvPr/>
        </p:nvSpPr>
        <p:spPr bwMode="auto">
          <a:xfrm>
            <a:off x="1618928" y="5819800"/>
            <a:ext cx="76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4113" name="Rectangle 17"/>
          <p:cNvSpPr>
            <a:spLocks noChangeArrowheads="1"/>
          </p:cNvSpPr>
          <p:nvPr/>
        </p:nvSpPr>
        <p:spPr bwMode="auto">
          <a:xfrm>
            <a:off x="1618928" y="5896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Tree>
    <p:extLst>
      <p:ext uri="{BB962C8B-B14F-4D97-AF65-F5344CB8AC3E}">
        <p14:creationId xmlns:p14="http://schemas.microsoft.com/office/powerpoint/2010/main" val="2140999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9" name="Rectangle 7"/>
          <p:cNvSpPr>
            <a:spLocks noChangeArrowheads="1"/>
          </p:cNvSpPr>
          <p:nvPr/>
        </p:nvSpPr>
        <p:spPr bwMode="auto">
          <a:xfrm>
            <a:off x="3812" y="260648"/>
            <a:ext cx="9144000" cy="838200"/>
          </a:xfrm>
          <a:prstGeom prst="rect">
            <a:avLst/>
          </a:prstGeom>
          <a:noFill/>
          <a:ln>
            <a:noFill/>
          </a:ln>
        </p:spPr>
        <p:txBody>
          <a:bodyPr lIns="91425" tIns="91425" rIns="91425" bIns="91425" anchor="ctr" anchorCtr="0"/>
          <a:lstStyle/>
          <a:p>
            <a:pPr>
              <a:buClr>
                <a:schemeClr val="lt1"/>
              </a:buClr>
              <a:buSzPct val="100000"/>
              <a:buFont typeface="Georgia"/>
            </a:pPr>
            <a:r>
              <a:rPr lang="en-US" altLang="zh-CN" sz="4800" dirty="0">
                <a:solidFill>
                  <a:schemeClr val="lt1"/>
                </a:solidFill>
                <a:latin typeface="Georgia"/>
                <a:ea typeface="Georgia"/>
                <a:cs typeface="Georgia"/>
              </a:rPr>
              <a:t>Streaming performance requirements</a:t>
            </a:r>
          </a:p>
        </p:txBody>
      </p:sp>
      <p:sp>
        <p:nvSpPr>
          <p:cNvPr id="8200" name="Rectangle 8"/>
          <p:cNvSpPr>
            <a:spLocks noChangeArrowheads="1"/>
          </p:cNvSpPr>
          <p:nvPr/>
        </p:nvSpPr>
        <p:spPr bwMode="auto">
          <a:xfrm>
            <a:off x="228600" y="1757362"/>
            <a:ext cx="8686800" cy="510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84163" indent="-284163" algn="l">
              <a:spcBef>
                <a:spcPct val="0"/>
              </a:spcBef>
              <a:defRPr sz="2400">
                <a:solidFill>
                  <a:schemeClr val="tx1"/>
                </a:solidFill>
                <a:latin typeface="Times New Roman" panose="02020603050405020304" pitchFamily="18" charset="0"/>
              </a:defRPr>
            </a:lvl1pPr>
            <a:lvl2pPr marL="682625" indent="-282575" algn="l">
              <a:spcBef>
                <a:spcPct val="0"/>
              </a:spcBef>
              <a:defRPr sz="2400">
                <a:solidFill>
                  <a:schemeClr val="tx1"/>
                </a:solidFill>
                <a:latin typeface="Times New Roman" panose="02020603050405020304" pitchFamily="18" charset="0"/>
              </a:defRPr>
            </a:lvl2pPr>
            <a:lvl3pPr marL="1081088" indent="-284163" algn="l">
              <a:spcBef>
                <a:spcPct val="0"/>
              </a:spcBef>
              <a:defRPr sz="2400">
                <a:solidFill>
                  <a:schemeClr val="tx1"/>
                </a:solidFill>
                <a:latin typeface="Times New Roman" panose="02020603050405020304" pitchFamily="18" charset="0"/>
              </a:defRPr>
            </a:lvl3pPr>
            <a:lvl4pPr marL="1428750" indent="-233363" algn="l">
              <a:spcBef>
                <a:spcPct val="0"/>
              </a:spcBef>
              <a:defRPr sz="2400">
                <a:solidFill>
                  <a:schemeClr val="tx1"/>
                </a:solidFill>
                <a:latin typeface="Times New Roman" panose="02020603050405020304" pitchFamily="18" charset="0"/>
              </a:defRPr>
            </a:lvl4pPr>
            <a:lvl5pPr marL="1711325" indent="-168275" algn="l">
              <a:spcBef>
                <a:spcPct val="0"/>
              </a:spcBef>
              <a:defRPr sz="2400">
                <a:solidFill>
                  <a:schemeClr val="tx1"/>
                </a:solidFill>
                <a:latin typeface="Times New Roman" panose="02020603050405020304" pitchFamily="18" charset="0"/>
              </a:defRPr>
            </a:lvl5pPr>
            <a:lvl6pPr marL="2168525" indent="-168275" algn="l" rtl="0" fontAlgn="base">
              <a:spcBef>
                <a:spcPct val="0"/>
              </a:spcBef>
              <a:spcAft>
                <a:spcPct val="0"/>
              </a:spcAft>
              <a:defRPr sz="2400">
                <a:solidFill>
                  <a:schemeClr val="tx1"/>
                </a:solidFill>
                <a:latin typeface="Times New Roman" panose="02020603050405020304" pitchFamily="18" charset="0"/>
              </a:defRPr>
            </a:lvl6pPr>
            <a:lvl7pPr marL="2625725" indent="-168275" algn="l" rtl="0" fontAlgn="base">
              <a:spcBef>
                <a:spcPct val="0"/>
              </a:spcBef>
              <a:spcAft>
                <a:spcPct val="0"/>
              </a:spcAft>
              <a:defRPr sz="2400">
                <a:solidFill>
                  <a:schemeClr val="tx1"/>
                </a:solidFill>
                <a:latin typeface="Times New Roman" panose="02020603050405020304" pitchFamily="18" charset="0"/>
              </a:defRPr>
            </a:lvl7pPr>
            <a:lvl8pPr marL="3082925" indent="-168275" algn="l" rtl="0" fontAlgn="base">
              <a:spcBef>
                <a:spcPct val="0"/>
              </a:spcBef>
              <a:spcAft>
                <a:spcPct val="0"/>
              </a:spcAft>
              <a:defRPr sz="2400">
                <a:solidFill>
                  <a:schemeClr val="tx1"/>
                </a:solidFill>
                <a:latin typeface="Times New Roman" panose="02020603050405020304" pitchFamily="18" charset="0"/>
              </a:defRPr>
            </a:lvl8pPr>
            <a:lvl9pPr marL="3540125" indent="-168275" algn="l" rtl="0" fontAlgn="base">
              <a:spcBef>
                <a:spcPct val="0"/>
              </a:spcBef>
              <a:spcAft>
                <a:spcPct val="0"/>
              </a:spcAft>
              <a:defRPr sz="2400">
                <a:solidFill>
                  <a:schemeClr val="tx1"/>
                </a:solidFill>
                <a:latin typeface="Times New Roman" panose="02020603050405020304" pitchFamily="18" charset="0"/>
              </a:defRPr>
            </a:lvl9pPr>
          </a:lstStyle>
          <a:p>
            <a:pPr lvl="1">
              <a:lnSpc>
                <a:spcPct val="100000"/>
              </a:lnSpc>
              <a:buFontTx/>
              <a:buChar char="–"/>
            </a:pPr>
            <a:r>
              <a:rPr lang="en-US" altLang="zh-CN" sz="1600" dirty="0">
                <a:solidFill>
                  <a:srgbClr val="3333CC"/>
                </a:solidFill>
                <a:latin typeface="Verdana" panose="020B0604030504040204" pitchFamily="34" charset="0"/>
              </a:rPr>
              <a:t>Sequencing</a:t>
            </a:r>
            <a:r>
              <a:rPr lang="en-US" altLang="zh-CN" sz="1600" dirty="0">
                <a:latin typeface="Verdana" panose="020B0604030504040204" pitchFamily="34" charset="0"/>
              </a:rPr>
              <a:t> </a:t>
            </a:r>
          </a:p>
          <a:p>
            <a:pPr lvl="2">
              <a:lnSpc>
                <a:spcPct val="100000"/>
              </a:lnSpc>
              <a:buFontTx/>
              <a:buNone/>
            </a:pPr>
            <a:r>
              <a:rPr lang="en-US" altLang="zh-CN" sz="1600" dirty="0">
                <a:latin typeface="Verdana" panose="020B0604030504040204" pitchFamily="34" charset="0"/>
              </a:rPr>
              <a:t>– to report PDU loss </a:t>
            </a:r>
          </a:p>
          <a:p>
            <a:pPr lvl="2">
              <a:lnSpc>
                <a:spcPct val="100000"/>
              </a:lnSpc>
              <a:buFontTx/>
              <a:buChar char="–"/>
            </a:pPr>
            <a:r>
              <a:rPr lang="en-US" altLang="zh-CN" sz="1600" dirty="0">
                <a:latin typeface="Verdana" panose="020B0604030504040204" pitchFamily="34" charset="0"/>
              </a:rPr>
              <a:t>to report PDU reordering </a:t>
            </a:r>
          </a:p>
          <a:p>
            <a:pPr lvl="2">
              <a:lnSpc>
                <a:spcPct val="100000"/>
              </a:lnSpc>
              <a:buFontTx/>
              <a:buChar char="–"/>
            </a:pPr>
            <a:r>
              <a:rPr lang="en-US" altLang="zh-CN" sz="1600" dirty="0">
                <a:latin typeface="Verdana" panose="020B0604030504040204" pitchFamily="34" charset="0"/>
              </a:rPr>
              <a:t>to perform out-of-order decoding</a:t>
            </a:r>
          </a:p>
          <a:p>
            <a:pPr lvl="1">
              <a:lnSpc>
                <a:spcPct val="100000"/>
              </a:lnSpc>
              <a:buFontTx/>
              <a:buChar char="–"/>
            </a:pPr>
            <a:endParaRPr lang="en-US" altLang="zh-CN" sz="1600" dirty="0">
              <a:latin typeface="Verdana" panose="020B0604030504040204" pitchFamily="34" charset="0"/>
            </a:endParaRPr>
          </a:p>
          <a:p>
            <a:pPr lvl="1">
              <a:lnSpc>
                <a:spcPct val="100000"/>
              </a:lnSpc>
              <a:buFontTx/>
              <a:buChar char="–"/>
            </a:pPr>
            <a:r>
              <a:rPr lang="en-US" altLang="zh-CN" sz="1600" dirty="0">
                <a:solidFill>
                  <a:srgbClr val="3333CC"/>
                </a:solidFill>
                <a:latin typeface="Verdana" panose="020B0604030504040204" pitchFamily="34" charset="0"/>
              </a:rPr>
              <a:t>Time stamping and Buffering </a:t>
            </a:r>
          </a:p>
          <a:p>
            <a:pPr lvl="2">
              <a:lnSpc>
                <a:spcPct val="100000"/>
              </a:lnSpc>
              <a:buFontTx/>
              <a:buChar char="–"/>
            </a:pPr>
            <a:r>
              <a:rPr lang="en-US" altLang="zh-CN" sz="1600" dirty="0">
                <a:latin typeface="Verdana" panose="020B0604030504040204" pitchFamily="34" charset="0"/>
              </a:rPr>
              <a:t>for play out</a:t>
            </a:r>
          </a:p>
          <a:p>
            <a:pPr lvl="2">
              <a:lnSpc>
                <a:spcPct val="100000"/>
              </a:lnSpc>
              <a:buFontTx/>
              <a:buChar char="–"/>
            </a:pPr>
            <a:r>
              <a:rPr lang="en-US" altLang="zh-CN" sz="1600" dirty="0">
                <a:latin typeface="Verdana" panose="020B0604030504040204" pitchFamily="34" charset="0"/>
              </a:rPr>
              <a:t>for </a:t>
            </a:r>
            <a:r>
              <a:rPr lang="en-US" altLang="zh-CN" sz="1600" dirty="0">
                <a:solidFill>
                  <a:schemeClr val="accent2"/>
                </a:solidFill>
                <a:latin typeface="Verdana" panose="020B0604030504040204" pitchFamily="34" charset="0"/>
                <a:hlinkClick r:id="rId2" action="ppaction://hlinksldjump"/>
              </a:rPr>
              <a:t>jitter</a:t>
            </a:r>
            <a:r>
              <a:rPr lang="en-US" altLang="zh-CN" sz="1600" dirty="0">
                <a:solidFill>
                  <a:schemeClr val="accent2"/>
                </a:solidFill>
                <a:latin typeface="Verdana" panose="020B0604030504040204" pitchFamily="34" charset="0"/>
              </a:rPr>
              <a:t> </a:t>
            </a:r>
            <a:r>
              <a:rPr lang="en-US" altLang="zh-CN" sz="1600" dirty="0">
                <a:latin typeface="Verdana" panose="020B0604030504040204" pitchFamily="34" charset="0"/>
              </a:rPr>
              <a:t>and delay calculation</a:t>
            </a:r>
          </a:p>
          <a:p>
            <a:pPr lvl="1">
              <a:lnSpc>
                <a:spcPct val="100000"/>
              </a:lnSpc>
              <a:buFontTx/>
              <a:buChar char="–"/>
            </a:pPr>
            <a:endParaRPr lang="en-US" altLang="zh-CN" sz="1600" dirty="0">
              <a:latin typeface="Verdana" panose="020B0604030504040204" pitchFamily="34" charset="0"/>
            </a:endParaRPr>
          </a:p>
          <a:p>
            <a:pPr lvl="1">
              <a:lnSpc>
                <a:spcPct val="100000"/>
              </a:lnSpc>
              <a:buFontTx/>
              <a:buChar char="–"/>
            </a:pPr>
            <a:r>
              <a:rPr lang="en-US" altLang="zh-CN" sz="1600" dirty="0">
                <a:solidFill>
                  <a:srgbClr val="3333CC"/>
                </a:solidFill>
                <a:latin typeface="Verdana" panose="020B0604030504040204" pitchFamily="34" charset="0"/>
              </a:rPr>
              <a:t>Payload type identification</a:t>
            </a:r>
            <a:endParaRPr lang="en-US" altLang="zh-CN" sz="1600" dirty="0">
              <a:latin typeface="Verdana" panose="020B0604030504040204" pitchFamily="34" charset="0"/>
            </a:endParaRPr>
          </a:p>
          <a:p>
            <a:pPr lvl="2">
              <a:lnSpc>
                <a:spcPct val="100000"/>
              </a:lnSpc>
              <a:buFontTx/>
              <a:buChar char="–"/>
            </a:pPr>
            <a:r>
              <a:rPr lang="en-US" altLang="zh-CN" sz="1600" dirty="0">
                <a:latin typeface="Verdana" panose="020B0604030504040204" pitchFamily="34" charset="0"/>
              </a:rPr>
              <a:t>for media interpretation</a:t>
            </a:r>
          </a:p>
          <a:p>
            <a:pPr lvl="1">
              <a:lnSpc>
                <a:spcPct val="100000"/>
              </a:lnSpc>
              <a:buFontTx/>
              <a:buChar char="–"/>
            </a:pPr>
            <a:endParaRPr lang="en-US" altLang="zh-CN" sz="1600" dirty="0">
              <a:latin typeface="Verdana" panose="020B0604030504040204" pitchFamily="34" charset="0"/>
            </a:endParaRPr>
          </a:p>
          <a:p>
            <a:pPr lvl="1">
              <a:lnSpc>
                <a:spcPct val="100000"/>
              </a:lnSpc>
              <a:buFontTx/>
              <a:buChar char="–"/>
            </a:pPr>
            <a:r>
              <a:rPr lang="en-US" altLang="zh-CN" sz="1600" dirty="0">
                <a:solidFill>
                  <a:srgbClr val="3333CC"/>
                </a:solidFill>
                <a:latin typeface="Verdana" panose="020B0604030504040204" pitchFamily="34" charset="0"/>
              </a:rPr>
              <a:t>Error concealment</a:t>
            </a:r>
            <a:r>
              <a:rPr lang="en-US" altLang="zh-CN" sz="1600" dirty="0">
                <a:latin typeface="Verdana" panose="020B0604030504040204" pitchFamily="34" charset="0"/>
              </a:rPr>
              <a:t> –covers up errors from lost PDU by using redundancy in most-adjacent-frame</a:t>
            </a:r>
          </a:p>
          <a:p>
            <a:pPr lvl="1">
              <a:lnSpc>
                <a:spcPct val="100000"/>
              </a:lnSpc>
              <a:buFontTx/>
              <a:buChar char="–"/>
            </a:pPr>
            <a:endParaRPr lang="en-US" altLang="zh-CN" sz="1600" dirty="0">
              <a:latin typeface="Verdana" panose="020B0604030504040204" pitchFamily="34" charset="0"/>
            </a:endParaRPr>
          </a:p>
          <a:p>
            <a:pPr lvl="1">
              <a:lnSpc>
                <a:spcPct val="100000"/>
              </a:lnSpc>
              <a:buFontTx/>
              <a:buChar char="–"/>
            </a:pPr>
            <a:r>
              <a:rPr lang="en-US" altLang="zh-CN" sz="1600" dirty="0">
                <a:solidFill>
                  <a:srgbClr val="3333CC"/>
                </a:solidFill>
                <a:latin typeface="Verdana" panose="020B0604030504040204" pitchFamily="34" charset="0"/>
              </a:rPr>
              <a:t>Quality of Service (</a:t>
            </a:r>
            <a:r>
              <a:rPr lang="en-US" altLang="zh-CN" sz="1600" dirty="0" err="1">
                <a:solidFill>
                  <a:srgbClr val="3333CC"/>
                </a:solidFill>
                <a:latin typeface="Verdana" panose="020B0604030504040204" pitchFamily="34" charset="0"/>
              </a:rPr>
              <a:t>QoS</a:t>
            </a:r>
            <a:r>
              <a:rPr lang="en-US" altLang="zh-CN" sz="1600" dirty="0">
                <a:solidFill>
                  <a:srgbClr val="3333CC"/>
                </a:solidFill>
                <a:latin typeface="Verdana" panose="020B0604030504040204" pitchFamily="34" charset="0"/>
              </a:rPr>
              <a:t>) feedback</a:t>
            </a:r>
            <a:r>
              <a:rPr lang="en-US" altLang="zh-CN" sz="1600" dirty="0">
                <a:latin typeface="Verdana" panose="020B0604030504040204" pitchFamily="34" charset="0"/>
              </a:rPr>
              <a:t> – from receiver to sender for operation adjustment</a:t>
            </a:r>
          </a:p>
          <a:p>
            <a:pPr lvl="1">
              <a:lnSpc>
                <a:spcPct val="100000"/>
              </a:lnSpc>
              <a:buFontTx/>
              <a:buChar char="–"/>
            </a:pPr>
            <a:endParaRPr lang="en-US" altLang="zh-CN" sz="1600" dirty="0">
              <a:latin typeface="Verdana" panose="020B0604030504040204" pitchFamily="34" charset="0"/>
            </a:endParaRPr>
          </a:p>
          <a:p>
            <a:pPr lvl="1">
              <a:lnSpc>
                <a:spcPct val="100000"/>
              </a:lnSpc>
              <a:buFontTx/>
              <a:buChar char="–"/>
            </a:pPr>
            <a:r>
              <a:rPr lang="en-US" altLang="zh-CN" sz="1600" dirty="0">
                <a:solidFill>
                  <a:srgbClr val="3333CC"/>
                </a:solidFill>
                <a:latin typeface="Verdana" panose="020B0604030504040204" pitchFamily="34" charset="0"/>
              </a:rPr>
              <a:t>Rate control</a:t>
            </a:r>
            <a:r>
              <a:rPr lang="en-US" altLang="zh-CN" sz="1600" dirty="0">
                <a:latin typeface="Verdana" panose="020B0604030504040204" pitchFamily="34" charset="0"/>
              </a:rPr>
              <a:t> –sender reduces sending rate adaptively to network congestion</a:t>
            </a:r>
          </a:p>
          <a:p>
            <a:pPr lvl="1">
              <a:lnSpc>
                <a:spcPct val="100000"/>
              </a:lnSpc>
              <a:buFontTx/>
              <a:buNone/>
            </a:pPr>
            <a:endParaRPr lang="en-US" altLang="zh-CN" sz="1600" dirty="0">
              <a:latin typeface="Verdana" panose="020B0604030504040204" pitchFamily="34" charset="0"/>
            </a:endParaRPr>
          </a:p>
        </p:txBody>
      </p:sp>
    </p:spTree>
    <p:extLst>
      <p:ext uri="{BB962C8B-B14F-4D97-AF65-F5344CB8AC3E}">
        <p14:creationId xmlns:p14="http://schemas.microsoft.com/office/powerpoint/2010/main" val="87709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211579" y="314310"/>
            <a:ext cx="6781800" cy="830997"/>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a:buClr>
                <a:schemeClr val="lt1"/>
              </a:buClr>
              <a:buSzPct val="100000"/>
              <a:buFont typeface="Georgia"/>
              <a:defRPr sz="4800">
                <a:solidFill>
                  <a:schemeClr val="lt1"/>
                </a:solidFill>
                <a:latin typeface="Georgia"/>
                <a:ea typeface="Georgia"/>
                <a:cs typeface="Georgia"/>
              </a:defRPr>
            </a:lvl1pPr>
          </a:lstStyle>
          <a:p>
            <a:r>
              <a:rPr lang="en-US" altLang="he-IL" dirty="0"/>
              <a:t>Ideal Timing – no jitter</a:t>
            </a:r>
          </a:p>
        </p:txBody>
      </p:sp>
      <p:graphicFrame>
        <p:nvGraphicFramePr>
          <p:cNvPr id="9223" name="Object 7"/>
          <p:cNvGraphicFramePr>
            <a:graphicFrameLocks noChangeAspect="1"/>
          </p:cNvGraphicFramePr>
          <p:nvPr>
            <p:extLst>
              <p:ext uri="{D42A27DB-BD31-4B8C-83A1-F6EECF244321}">
                <p14:modId xmlns:p14="http://schemas.microsoft.com/office/powerpoint/2010/main" val="1303228819"/>
              </p:ext>
            </p:extLst>
          </p:nvPr>
        </p:nvGraphicFramePr>
        <p:xfrm>
          <a:off x="1547664" y="1313933"/>
          <a:ext cx="5707063" cy="1447800"/>
        </p:xfrm>
        <a:graphic>
          <a:graphicData uri="http://schemas.openxmlformats.org/presentationml/2006/ole">
            <mc:AlternateContent xmlns:mc="http://schemas.openxmlformats.org/markup-compatibility/2006">
              <mc:Choice xmlns:v="urn:schemas-microsoft-com:vml" Requires="v">
                <p:oleObj spid="_x0000_s151615" name="Bitmap Image" r:id="rId3" imgW="5706272" imgH="1448002" progId="Paint.Picture">
                  <p:embed/>
                </p:oleObj>
              </mc:Choice>
              <mc:Fallback>
                <p:oleObj name="Bitmap Image" r:id="rId3" imgW="5706272" imgH="1448002" progId="Paint.Picture">
                  <p:embed/>
                  <p:pic>
                    <p:nvPicPr>
                      <p:cNvPr id="92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313933"/>
                        <a:ext cx="5707063"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8" name="Line 12"/>
          <p:cNvSpPr>
            <a:spLocks noChangeShapeType="1"/>
          </p:cNvSpPr>
          <p:nvPr/>
        </p:nvSpPr>
        <p:spPr bwMode="auto">
          <a:xfrm>
            <a:off x="2919264" y="238073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29" name="Line 13"/>
          <p:cNvSpPr>
            <a:spLocks noChangeShapeType="1"/>
          </p:cNvSpPr>
          <p:nvPr/>
        </p:nvSpPr>
        <p:spPr bwMode="auto">
          <a:xfrm>
            <a:off x="6576864" y="2380733"/>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0" name="Line 14"/>
          <p:cNvSpPr>
            <a:spLocks noChangeShapeType="1"/>
          </p:cNvSpPr>
          <p:nvPr/>
        </p:nvSpPr>
        <p:spPr bwMode="auto">
          <a:xfrm rot="237969">
            <a:off x="2995464" y="36634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1" name="Line 15"/>
          <p:cNvSpPr>
            <a:spLocks noChangeShapeType="1"/>
          </p:cNvSpPr>
          <p:nvPr/>
        </p:nvSpPr>
        <p:spPr bwMode="auto">
          <a:xfrm rot="237969">
            <a:off x="2995464" y="37904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2" name="Line 16"/>
          <p:cNvSpPr>
            <a:spLocks noChangeShapeType="1"/>
          </p:cNvSpPr>
          <p:nvPr/>
        </p:nvSpPr>
        <p:spPr bwMode="auto">
          <a:xfrm rot="237969">
            <a:off x="2995464" y="44254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3" name="Line 17"/>
          <p:cNvSpPr>
            <a:spLocks noChangeShapeType="1"/>
          </p:cNvSpPr>
          <p:nvPr/>
        </p:nvSpPr>
        <p:spPr bwMode="auto">
          <a:xfrm rot="237969">
            <a:off x="2995464" y="45524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4" name="Line 18"/>
          <p:cNvSpPr>
            <a:spLocks noChangeShapeType="1"/>
          </p:cNvSpPr>
          <p:nvPr/>
        </p:nvSpPr>
        <p:spPr bwMode="auto">
          <a:xfrm rot="237969">
            <a:off x="2995464" y="51366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5" name="Line 19"/>
          <p:cNvSpPr>
            <a:spLocks noChangeShapeType="1"/>
          </p:cNvSpPr>
          <p:nvPr/>
        </p:nvSpPr>
        <p:spPr bwMode="auto">
          <a:xfrm rot="237969">
            <a:off x="2995464" y="5263633"/>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6" name="Line 20"/>
          <p:cNvSpPr>
            <a:spLocks noChangeShapeType="1"/>
          </p:cNvSpPr>
          <p:nvPr/>
        </p:nvSpPr>
        <p:spPr bwMode="auto">
          <a:xfrm>
            <a:off x="6576864" y="3955533"/>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7" name="Line 21"/>
          <p:cNvSpPr>
            <a:spLocks noChangeShapeType="1"/>
          </p:cNvSpPr>
          <p:nvPr/>
        </p:nvSpPr>
        <p:spPr bwMode="auto">
          <a:xfrm>
            <a:off x="6576864" y="4692133"/>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38" name="Line 22"/>
          <p:cNvSpPr>
            <a:spLocks noChangeShapeType="1"/>
          </p:cNvSpPr>
          <p:nvPr/>
        </p:nvSpPr>
        <p:spPr bwMode="auto">
          <a:xfrm>
            <a:off x="6576864" y="5416033"/>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40" name="Rectangle 24"/>
          <p:cNvSpPr>
            <a:spLocks noChangeArrowheads="1"/>
          </p:cNvSpPr>
          <p:nvPr/>
        </p:nvSpPr>
        <p:spPr bwMode="auto">
          <a:xfrm>
            <a:off x="6957864" y="3968233"/>
            <a:ext cx="152400" cy="6985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9244" name="Text Box 28"/>
          <p:cNvSpPr txBox="1">
            <a:spLocks noChangeArrowheads="1"/>
          </p:cNvSpPr>
          <p:nvPr/>
        </p:nvSpPr>
        <p:spPr bwMode="auto">
          <a:xfrm>
            <a:off x="1636564" y="27744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00.00.00</a:t>
            </a:r>
          </a:p>
        </p:txBody>
      </p:sp>
      <p:sp>
        <p:nvSpPr>
          <p:cNvPr id="9246" name="Text Box 30"/>
          <p:cNvSpPr txBox="1">
            <a:spLocks noChangeArrowheads="1"/>
          </p:cNvSpPr>
          <p:nvPr/>
        </p:nvSpPr>
        <p:spPr bwMode="auto">
          <a:xfrm>
            <a:off x="1573064" y="34221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00.00.10</a:t>
            </a:r>
          </a:p>
        </p:txBody>
      </p:sp>
      <p:sp>
        <p:nvSpPr>
          <p:cNvPr id="9247" name="Text Box 31"/>
          <p:cNvSpPr txBox="1">
            <a:spLocks noChangeArrowheads="1"/>
          </p:cNvSpPr>
          <p:nvPr/>
        </p:nvSpPr>
        <p:spPr bwMode="auto">
          <a:xfrm>
            <a:off x="1547664" y="41333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00.00.20</a:t>
            </a:r>
          </a:p>
        </p:txBody>
      </p:sp>
      <p:sp>
        <p:nvSpPr>
          <p:cNvPr id="9248" name="Text Box 32"/>
          <p:cNvSpPr txBox="1">
            <a:spLocks noChangeArrowheads="1"/>
          </p:cNvSpPr>
          <p:nvPr/>
        </p:nvSpPr>
        <p:spPr bwMode="auto">
          <a:xfrm>
            <a:off x="1547664" y="48191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00.00.30</a:t>
            </a:r>
          </a:p>
        </p:txBody>
      </p:sp>
      <p:sp>
        <p:nvSpPr>
          <p:cNvPr id="9249" name="Text Box 33"/>
          <p:cNvSpPr txBox="1">
            <a:spLocks noChangeArrowheads="1"/>
          </p:cNvSpPr>
          <p:nvPr/>
        </p:nvSpPr>
        <p:spPr bwMode="auto">
          <a:xfrm>
            <a:off x="7084864" y="39809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00.00.11</a:t>
            </a:r>
          </a:p>
        </p:txBody>
      </p:sp>
      <p:sp>
        <p:nvSpPr>
          <p:cNvPr id="9250" name="Text Box 34"/>
          <p:cNvSpPr txBox="1">
            <a:spLocks noChangeArrowheads="1"/>
          </p:cNvSpPr>
          <p:nvPr/>
        </p:nvSpPr>
        <p:spPr bwMode="auto">
          <a:xfrm>
            <a:off x="7072164" y="46413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00.00.21</a:t>
            </a:r>
          </a:p>
        </p:txBody>
      </p:sp>
      <p:sp>
        <p:nvSpPr>
          <p:cNvPr id="9251" name="Text Box 35"/>
          <p:cNvSpPr txBox="1">
            <a:spLocks noChangeArrowheads="1"/>
          </p:cNvSpPr>
          <p:nvPr/>
        </p:nvSpPr>
        <p:spPr bwMode="auto">
          <a:xfrm>
            <a:off x="7072164" y="5314433"/>
            <a:ext cx="12954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00.00.31</a:t>
            </a:r>
          </a:p>
        </p:txBody>
      </p:sp>
      <p:sp>
        <p:nvSpPr>
          <p:cNvPr id="9252" name="Rectangle 36"/>
          <p:cNvSpPr>
            <a:spLocks noChangeArrowheads="1"/>
          </p:cNvSpPr>
          <p:nvPr/>
        </p:nvSpPr>
        <p:spPr bwMode="auto">
          <a:xfrm>
            <a:off x="6957864" y="4666733"/>
            <a:ext cx="1524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9253" name="Rectangle 37"/>
          <p:cNvSpPr>
            <a:spLocks noChangeArrowheads="1"/>
          </p:cNvSpPr>
          <p:nvPr/>
        </p:nvSpPr>
        <p:spPr bwMode="auto">
          <a:xfrm>
            <a:off x="6957864" y="5428733"/>
            <a:ext cx="1524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grpSp>
        <p:nvGrpSpPr>
          <p:cNvPr id="9255" name="Group 39"/>
          <p:cNvGrpSpPr>
            <a:grpSpLocks/>
          </p:cNvGrpSpPr>
          <p:nvPr/>
        </p:nvGrpSpPr>
        <p:grpSpPr bwMode="auto">
          <a:xfrm>
            <a:off x="2843064" y="2837933"/>
            <a:ext cx="152400" cy="2895600"/>
            <a:chOff x="1824" y="1584"/>
            <a:chExt cx="96" cy="1824"/>
          </a:xfrm>
        </p:grpSpPr>
        <p:grpSp>
          <p:nvGrpSpPr>
            <p:cNvPr id="9227" name="Group 11"/>
            <p:cNvGrpSpPr>
              <a:grpSpLocks/>
            </p:cNvGrpSpPr>
            <p:nvPr/>
          </p:nvGrpSpPr>
          <p:grpSpPr bwMode="auto">
            <a:xfrm>
              <a:off x="1824" y="1584"/>
              <a:ext cx="96" cy="1344"/>
              <a:chOff x="1776" y="1392"/>
              <a:chExt cx="96" cy="1344"/>
            </a:xfrm>
          </p:grpSpPr>
          <p:sp>
            <p:nvSpPr>
              <p:cNvPr id="9224" name="Rectangle 8"/>
              <p:cNvSpPr>
                <a:spLocks noChangeArrowheads="1"/>
              </p:cNvSpPr>
              <p:nvPr/>
            </p:nvSpPr>
            <p:spPr bwMode="auto">
              <a:xfrm>
                <a:off x="1776" y="1392"/>
                <a:ext cx="96" cy="43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9225" name="Rectangle 9"/>
              <p:cNvSpPr>
                <a:spLocks noChangeArrowheads="1"/>
              </p:cNvSpPr>
              <p:nvPr/>
            </p:nvSpPr>
            <p:spPr bwMode="auto">
              <a:xfrm>
                <a:off x="1776" y="1824"/>
                <a:ext cx="96" cy="48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9226" name="Rectangle 10"/>
              <p:cNvSpPr>
                <a:spLocks noChangeArrowheads="1"/>
              </p:cNvSpPr>
              <p:nvPr/>
            </p:nvSpPr>
            <p:spPr bwMode="auto">
              <a:xfrm>
                <a:off x="1776" y="2304"/>
                <a:ext cx="96" cy="43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grpSp>
        <p:sp>
          <p:nvSpPr>
            <p:cNvPr id="9254" name="Rectangle 38"/>
            <p:cNvSpPr>
              <a:spLocks noChangeArrowheads="1"/>
            </p:cNvSpPr>
            <p:nvPr/>
          </p:nvSpPr>
          <p:spPr bwMode="auto">
            <a:xfrm>
              <a:off x="1824" y="2928"/>
              <a:ext cx="96" cy="48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grpSp>
      <p:sp>
        <p:nvSpPr>
          <p:cNvPr id="9256" name="Line 40"/>
          <p:cNvSpPr>
            <a:spLocks noChangeShapeType="1"/>
          </p:cNvSpPr>
          <p:nvPr/>
        </p:nvSpPr>
        <p:spPr bwMode="auto">
          <a:xfrm>
            <a:off x="2919264" y="5733533"/>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57" name="Line 41"/>
          <p:cNvSpPr>
            <a:spLocks noChangeShapeType="1"/>
          </p:cNvSpPr>
          <p:nvPr/>
        </p:nvSpPr>
        <p:spPr bwMode="auto">
          <a:xfrm>
            <a:off x="7034064" y="6190733"/>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58" name="Text Box 42"/>
          <p:cNvSpPr txBox="1">
            <a:spLocks noChangeArrowheads="1"/>
          </p:cNvSpPr>
          <p:nvPr/>
        </p:nvSpPr>
        <p:spPr bwMode="auto">
          <a:xfrm>
            <a:off x="2233464" y="6190733"/>
            <a:ext cx="16002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Send time</a:t>
            </a:r>
          </a:p>
        </p:txBody>
      </p:sp>
      <p:sp>
        <p:nvSpPr>
          <p:cNvPr id="9259" name="Text Box 43"/>
          <p:cNvSpPr txBox="1">
            <a:spLocks noChangeArrowheads="1"/>
          </p:cNvSpPr>
          <p:nvPr/>
        </p:nvSpPr>
        <p:spPr bwMode="auto">
          <a:xfrm>
            <a:off x="6259364" y="6684446"/>
            <a:ext cx="1600200" cy="1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Play time</a:t>
            </a:r>
          </a:p>
        </p:txBody>
      </p:sp>
      <p:grpSp>
        <p:nvGrpSpPr>
          <p:cNvPr id="9264" name="Group 48"/>
          <p:cNvGrpSpPr>
            <a:grpSpLocks/>
          </p:cNvGrpSpPr>
          <p:nvPr/>
        </p:nvGrpSpPr>
        <p:grpSpPr bwMode="auto">
          <a:xfrm>
            <a:off x="785664" y="2761733"/>
            <a:ext cx="431800" cy="2209800"/>
            <a:chOff x="528" y="1536"/>
            <a:chExt cx="272" cy="1392"/>
          </a:xfrm>
        </p:grpSpPr>
        <p:sp>
          <p:nvSpPr>
            <p:cNvPr id="9260" name="Line 44"/>
            <p:cNvSpPr>
              <a:spLocks noChangeShapeType="1"/>
            </p:cNvSpPr>
            <p:nvPr/>
          </p:nvSpPr>
          <p:spPr bwMode="auto">
            <a:xfrm>
              <a:off x="552" y="153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61" name="Line 45"/>
            <p:cNvSpPr>
              <a:spLocks noChangeShapeType="1"/>
            </p:cNvSpPr>
            <p:nvPr/>
          </p:nvSpPr>
          <p:spPr bwMode="auto">
            <a:xfrm>
              <a:off x="560" y="2928"/>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62" name="Line 46"/>
            <p:cNvSpPr>
              <a:spLocks noChangeShapeType="1"/>
            </p:cNvSpPr>
            <p:nvPr/>
          </p:nvSpPr>
          <p:spPr bwMode="auto">
            <a:xfrm>
              <a:off x="672" y="1536"/>
              <a:ext cx="0" cy="13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9263" name="Text Box 47"/>
            <p:cNvSpPr txBox="1">
              <a:spLocks noChangeArrowheads="1"/>
            </p:cNvSpPr>
            <p:nvPr/>
          </p:nvSpPr>
          <p:spPr bwMode="auto">
            <a:xfrm rot="-5359704">
              <a:off x="85" y="2123"/>
              <a:ext cx="1008"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30 seconds</a:t>
              </a:r>
            </a:p>
          </p:txBody>
        </p:sp>
      </p:grpSp>
      <p:sp>
        <p:nvSpPr>
          <p:cNvPr id="9270" name="Text Box 54"/>
          <p:cNvSpPr txBox="1">
            <a:spLocks noChangeArrowheads="1"/>
          </p:cNvSpPr>
          <p:nvPr/>
        </p:nvSpPr>
        <p:spPr bwMode="auto">
          <a:xfrm rot="218337">
            <a:off x="3681264" y="3447533"/>
            <a:ext cx="21336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400">
                <a:solidFill>
                  <a:srgbClr val="9900CC"/>
                </a:solidFill>
              </a:rPr>
              <a:t>First RTP-PDU </a:t>
            </a:r>
          </a:p>
        </p:txBody>
      </p:sp>
      <p:sp>
        <p:nvSpPr>
          <p:cNvPr id="9271" name="Text Box 55"/>
          <p:cNvSpPr txBox="1">
            <a:spLocks noChangeArrowheads="1"/>
          </p:cNvSpPr>
          <p:nvPr/>
        </p:nvSpPr>
        <p:spPr bwMode="auto">
          <a:xfrm rot="218337">
            <a:off x="3605064" y="4209533"/>
            <a:ext cx="21336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400">
                <a:solidFill>
                  <a:srgbClr val="9900CC"/>
                </a:solidFill>
              </a:rPr>
              <a:t>Second RTP-PDU </a:t>
            </a:r>
          </a:p>
        </p:txBody>
      </p:sp>
      <p:sp>
        <p:nvSpPr>
          <p:cNvPr id="9272" name="Text Box 56"/>
          <p:cNvSpPr txBox="1">
            <a:spLocks noChangeArrowheads="1"/>
          </p:cNvSpPr>
          <p:nvPr/>
        </p:nvSpPr>
        <p:spPr bwMode="auto">
          <a:xfrm rot="218337">
            <a:off x="3681264" y="4971533"/>
            <a:ext cx="21336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400">
                <a:solidFill>
                  <a:srgbClr val="9900CC"/>
                </a:solidFill>
              </a:rPr>
              <a:t>Third RTP-PDU </a:t>
            </a:r>
          </a:p>
        </p:txBody>
      </p:sp>
      <p:sp>
        <p:nvSpPr>
          <p:cNvPr id="9273" name="Text Box 57"/>
          <p:cNvSpPr txBox="1">
            <a:spLocks noChangeArrowheads="1"/>
          </p:cNvSpPr>
          <p:nvPr/>
        </p:nvSpPr>
        <p:spPr bwMode="auto">
          <a:xfrm>
            <a:off x="7254727" y="3447533"/>
            <a:ext cx="1377950" cy="2127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buFontTx/>
              <a:buNone/>
            </a:pPr>
            <a:r>
              <a:rPr lang="en-US" altLang="he-IL"/>
              <a:t>application</a:t>
            </a:r>
          </a:p>
        </p:txBody>
      </p:sp>
      <p:sp>
        <p:nvSpPr>
          <p:cNvPr id="3" name="מציין מיקום טקסט 2"/>
          <p:cNvSpPr>
            <a:spLocks noGrp="1"/>
          </p:cNvSpPr>
          <p:nvPr>
            <p:ph type="body" idx="1"/>
          </p:nvPr>
        </p:nvSpPr>
        <p:spPr>
          <a:xfrm>
            <a:off x="404664" y="1923533"/>
            <a:ext cx="8229600" cy="4967700"/>
          </a:xfrm>
        </p:spPr>
        <p:txBody>
          <a:bodyPr/>
          <a:lstStyle/>
          <a:p>
            <a:endParaRPr lang="he-IL"/>
          </a:p>
        </p:txBody>
      </p:sp>
    </p:spTree>
    <p:extLst>
      <p:ext uri="{BB962C8B-B14F-4D97-AF65-F5344CB8AC3E}">
        <p14:creationId xmlns:p14="http://schemas.microsoft.com/office/powerpoint/2010/main" val="1196049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a:defRPr/>
            </a:pPr>
            <a:r>
              <a:rPr lang="en-US" sz="4000" dirty="0">
                <a:ea typeface="ＭＳ Ｐゴシック" charset="0"/>
                <a:cs typeface="+mj-cs"/>
              </a:rPr>
              <a:t>UDP: User Datagram </a:t>
            </a:r>
            <a:r>
              <a:rPr lang="en-US" sz="4000" dirty="0" smtClean="0">
                <a:ea typeface="ＭＳ Ｐゴシック" charset="0"/>
                <a:cs typeface="+mj-cs"/>
              </a:rPr>
              <a:t>Protocol</a:t>
            </a:r>
            <a:endParaRPr lang="en-US" dirty="0">
              <a:ea typeface="ＭＳ Ｐゴシック" charset="0"/>
              <a:cs typeface="+mj-cs"/>
            </a:endParaRPr>
          </a:p>
        </p:txBody>
      </p:sp>
      <p:sp>
        <p:nvSpPr>
          <p:cNvPr id="16390" name="Rectangle 3"/>
          <p:cNvSpPr>
            <a:spLocks noGrp="1" noChangeArrowheads="1"/>
          </p:cNvSpPr>
          <p:nvPr>
            <p:ph type="body" idx="1"/>
          </p:nvPr>
        </p:nvSpPr>
        <p:spPr>
          <a:xfrm>
            <a:off x="457200" y="1600200"/>
            <a:ext cx="4287838" cy="4967700"/>
          </a:xfrm>
        </p:spPr>
        <p:txBody>
          <a:bodyPr/>
          <a:lstStyle/>
          <a:p>
            <a:pPr marL="342900" indent="-342900">
              <a:buFont typeface="Wingdings" panose="05000000000000000000" pitchFamily="2" charset="2"/>
              <a:buChar char="q"/>
              <a:defRPr/>
            </a:pPr>
            <a:r>
              <a:rPr lang="ja-JP" altLang="en-US" sz="2400" dirty="0" smtClean="0"/>
              <a:t>“</a:t>
            </a:r>
            <a:r>
              <a:rPr lang="en-US" altLang="ja-JP" sz="2400" dirty="0" smtClean="0"/>
              <a:t>no frills,</a:t>
            </a:r>
            <a:r>
              <a:rPr lang="ja-JP" altLang="en-US" sz="2400" dirty="0" smtClean="0"/>
              <a:t>”</a:t>
            </a:r>
            <a:r>
              <a:rPr lang="en-US" altLang="ja-JP" sz="2400" dirty="0" smtClean="0"/>
              <a:t> </a:t>
            </a:r>
            <a:r>
              <a:rPr lang="ja-JP" altLang="en-US" sz="2400" dirty="0" smtClean="0"/>
              <a:t>“</a:t>
            </a:r>
            <a:r>
              <a:rPr lang="en-US" altLang="ja-JP" sz="2400" dirty="0" smtClean="0"/>
              <a:t>bare bones</a:t>
            </a:r>
            <a:r>
              <a:rPr lang="ja-JP" altLang="en-US" sz="2400" dirty="0" smtClean="0"/>
              <a:t>”</a:t>
            </a:r>
            <a:r>
              <a:rPr lang="en-US" altLang="ja-JP" sz="2400" dirty="0" smtClean="0"/>
              <a:t> Internet transport protocol</a:t>
            </a:r>
          </a:p>
          <a:p>
            <a:pPr marL="342900" indent="-342900">
              <a:buFont typeface="Wingdings" panose="05000000000000000000" pitchFamily="2" charset="2"/>
              <a:buChar char="q"/>
              <a:defRPr/>
            </a:pPr>
            <a:r>
              <a:rPr lang="ja-JP" altLang="en-US" sz="2400" dirty="0" smtClean="0"/>
              <a:t>“</a:t>
            </a:r>
            <a:r>
              <a:rPr lang="en-US" altLang="ja-JP" sz="2400" dirty="0" smtClean="0"/>
              <a:t>best effort</a:t>
            </a:r>
            <a:r>
              <a:rPr lang="ja-JP" altLang="en-US" sz="2400" dirty="0" smtClean="0"/>
              <a:t>”</a:t>
            </a:r>
            <a:r>
              <a:rPr lang="en-US" altLang="ja-JP" sz="2400" dirty="0" smtClean="0"/>
              <a:t> service, UDP segments may be:</a:t>
            </a:r>
          </a:p>
          <a:p>
            <a:pPr marL="342900" lvl="3" indent="-342900">
              <a:buFont typeface="Wingdings" panose="05000000000000000000" pitchFamily="2" charset="2"/>
              <a:buChar char="q"/>
              <a:defRPr/>
            </a:pPr>
            <a:r>
              <a:rPr lang="en-US" dirty="0" smtClean="0"/>
              <a:t>Lost</a:t>
            </a:r>
          </a:p>
          <a:p>
            <a:pPr marL="342900" lvl="3" indent="-342900">
              <a:buFont typeface="Wingdings" panose="05000000000000000000" pitchFamily="2" charset="2"/>
              <a:buChar char="q"/>
              <a:defRPr/>
            </a:pPr>
            <a:r>
              <a:rPr lang="en-US" dirty="0" smtClean="0"/>
              <a:t>delivered out-of-order to app</a:t>
            </a:r>
          </a:p>
          <a:p>
            <a:pPr lvl="3">
              <a:defRPr/>
            </a:pPr>
            <a:endParaRPr lang="en-US" dirty="0" smtClean="0"/>
          </a:p>
          <a:p>
            <a:pPr marL="342900" lvl="2" indent="-342900">
              <a:buFont typeface="Wingdings" panose="05000000000000000000" pitchFamily="2" charset="2"/>
              <a:buChar char="q"/>
              <a:defRPr/>
            </a:pPr>
            <a:r>
              <a:rPr lang="en-US" i="1" dirty="0" smtClean="0">
                <a:solidFill>
                  <a:srgbClr val="CC0000"/>
                </a:solidFill>
              </a:rPr>
              <a:t>Connectionless:</a:t>
            </a:r>
          </a:p>
          <a:p>
            <a:pPr marL="342900" lvl="3" indent="-342900">
              <a:buFont typeface="Wingdings" panose="05000000000000000000" pitchFamily="2" charset="2"/>
              <a:buChar char="q"/>
              <a:defRPr/>
            </a:pPr>
            <a:r>
              <a:rPr lang="en-US" dirty="0" smtClean="0"/>
              <a:t>no handshaking between UDP sender, receiver</a:t>
            </a:r>
          </a:p>
          <a:p>
            <a:pPr marL="342900" lvl="3" indent="-342900">
              <a:buFont typeface="Wingdings" panose="05000000000000000000" pitchFamily="2" charset="2"/>
              <a:buChar char="q"/>
              <a:defRPr/>
            </a:pPr>
            <a:r>
              <a:rPr lang="en-US" dirty="0" smtClean="0"/>
              <a:t>each UDP segment handled independently of others</a:t>
            </a:r>
          </a:p>
          <a:p>
            <a:pPr marL="342900" lvl="3" indent="-342900">
              <a:buFont typeface="Wingdings" panose="05000000000000000000" pitchFamily="2" charset="2"/>
              <a:buChar char="q"/>
              <a:defRPr/>
            </a:pPr>
            <a:endParaRPr lang="en-US" dirty="0"/>
          </a:p>
          <a:p>
            <a:pPr marL="342900" indent="-342900">
              <a:buFont typeface="Wingdings" panose="05000000000000000000" pitchFamily="2" charset="2"/>
              <a:buChar char="q"/>
              <a:defRPr/>
            </a:pPr>
            <a:r>
              <a:rPr lang="en-US" sz="2400" dirty="0"/>
              <a:t>UDP use:</a:t>
            </a:r>
          </a:p>
          <a:p>
            <a:pPr marL="342900" lvl="7" indent="-342900">
              <a:buFont typeface="Wingdings" panose="05000000000000000000" pitchFamily="2" charset="2"/>
              <a:buChar char="q"/>
              <a:defRPr/>
            </a:pPr>
            <a:r>
              <a:rPr lang="en-US" dirty="0"/>
              <a:t>DNS</a:t>
            </a:r>
          </a:p>
          <a:p>
            <a:pPr marL="342900" lvl="3" indent="-342900">
              <a:buFont typeface="Wingdings" panose="05000000000000000000" pitchFamily="2" charset="2"/>
              <a:buChar char="q"/>
              <a:defRPr/>
            </a:pPr>
            <a:r>
              <a:rPr lang="en-US" dirty="0"/>
              <a:t>SNMP</a:t>
            </a:r>
          </a:p>
          <a:p>
            <a:pPr marL="342900" lvl="3" indent="-342900">
              <a:buFont typeface="Wingdings" panose="05000000000000000000" pitchFamily="2" charset="2"/>
              <a:buChar char="q"/>
              <a:defRPr/>
            </a:pPr>
            <a:endParaRPr lang="en-US" dirty="0" smtClean="0"/>
          </a:p>
        </p:txBody>
      </p:sp>
      <p:sp>
        <p:nvSpPr>
          <p:cNvPr id="8" name="Rectangle 27"/>
          <p:cNvSpPr>
            <a:spLocks noChangeArrowheads="1"/>
          </p:cNvSpPr>
          <p:nvPr/>
        </p:nvSpPr>
        <p:spPr bwMode="auto">
          <a:xfrm>
            <a:off x="4703763" y="2924174"/>
            <a:ext cx="4332733" cy="3643725"/>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 name="Text Box 28"/>
          <p:cNvSpPr txBox="1">
            <a:spLocks noChangeArrowheads="1"/>
          </p:cNvSpPr>
          <p:nvPr/>
        </p:nvSpPr>
        <p:spPr bwMode="auto">
          <a:xfrm>
            <a:off x="4935538" y="2643188"/>
            <a:ext cx="3130550" cy="4333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spcBef>
                <a:spcPct val="20000"/>
              </a:spcBef>
              <a:buClr>
                <a:srgbClr val="000099"/>
              </a:buClr>
              <a:buSzPct val="65000"/>
              <a:buFont typeface="Wingdings" charset="0"/>
              <a:buNone/>
              <a:defRPr/>
            </a:pPr>
            <a:r>
              <a:rPr lang="en-US" sz="2800" smtClean="0">
                <a:solidFill>
                  <a:srgbClr val="CC0000"/>
                </a:solidFill>
                <a:latin typeface="Gill Sans MT" charset="0"/>
              </a:rPr>
              <a:t>why is there a UDP?</a:t>
            </a:r>
            <a:endParaRPr lang="en-US" smtClean="0">
              <a:latin typeface="Gill Sans MT" charset="0"/>
            </a:endParaRPr>
          </a:p>
        </p:txBody>
      </p:sp>
      <p:sp>
        <p:nvSpPr>
          <p:cNvPr id="2" name="מלבן 1"/>
          <p:cNvSpPr/>
          <p:nvPr/>
        </p:nvSpPr>
        <p:spPr>
          <a:xfrm>
            <a:off x="4708408" y="3076575"/>
            <a:ext cx="4435591" cy="3416320"/>
          </a:xfrm>
          <a:prstGeom prst="rect">
            <a:avLst/>
          </a:prstGeom>
        </p:spPr>
        <p:txBody>
          <a:bodyPr wrap="square">
            <a:spAutoFit/>
          </a:bodyPr>
          <a:lstStyle/>
          <a:p>
            <a:pPr marL="285750" indent="-285750">
              <a:buFont typeface="Wingdings" panose="05000000000000000000" pitchFamily="2" charset="2"/>
              <a:buChar char="q"/>
              <a:defRPr/>
            </a:pPr>
            <a:r>
              <a:rPr lang="en-US" sz="2400" dirty="0" smtClean="0">
                <a:ea typeface="ＭＳ Ｐゴシック" charset="0"/>
              </a:rPr>
              <a:t> </a:t>
            </a:r>
            <a:r>
              <a:rPr lang="en-US" sz="2400" b="1" dirty="0" smtClean="0">
                <a:ea typeface="ＭＳ Ｐゴシック" charset="0"/>
              </a:rPr>
              <a:t>no </a:t>
            </a:r>
            <a:r>
              <a:rPr lang="en-US" sz="2400" b="1" dirty="0">
                <a:ea typeface="ＭＳ Ｐゴシック" charset="0"/>
              </a:rPr>
              <a:t>connection establishment </a:t>
            </a:r>
            <a:r>
              <a:rPr lang="en-US" sz="2400" dirty="0">
                <a:ea typeface="ＭＳ Ｐゴシック" charset="0"/>
              </a:rPr>
              <a:t>(which can add delay)</a:t>
            </a:r>
          </a:p>
          <a:p>
            <a:pPr marL="285750" indent="-285750">
              <a:buFont typeface="Wingdings" panose="05000000000000000000" pitchFamily="2" charset="2"/>
              <a:buChar char="q"/>
              <a:defRPr/>
            </a:pPr>
            <a:r>
              <a:rPr lang="en-US" sz="2400" dirty="0" smtClean="0">
                <a:ea typeface="ＭＳ Ｐゴシック" charset="0"/>
              </a:rPr>
              <a:t> </a:t>
            </a:r>
            <a:r>
              <a:rPr lang="en-US" sz="2400" b="1" dirty="0" smtClean="0">
                <a:ea typeface="ＭＳ Ｐゴシック" charset="0"/>
              </a:rPr>
              <a:t>simple</a:t>
            </a:r>
            <a:r>
              <a:rPr lang="en-US" sz="2400" dirty="0" smtClean="0">
                <a:ea typeface="ＭＳ Ｐゴシック" charset="0"/>
              </a:rPr>
              <a:t>: no connection state at sender, receiver</a:t>
            </a:r>
          </a:p>
          <a:p>
            <a:pPr marL="285750" indent="-285750">
              <a:buFont typeface="Wingdings" panose="05000000000000000000" pitchFamily="2" charset="2"/>
              <a:buChar char="q"/>
              <a:defRPr/>
            </a:pPr>
            <a:r>
              <a:rPr lang="en-US" sz="2400" dirty="0" smtClean="0">
                <a:ea typeface="ＭＳ Ｐゴシック" charset="0"/>
              </a:rPr>
              <a:t> </a:t>
            </a:r>
            <a:r>
              <a:rPr lang="en-US" sz="2400" b="1" dirty="0" smtClean="0">
                <a:ea typeface="ＭＳ Ｐゴシック" charset="0"/>
              </a:rPr>
              <a:t>small </a:t>
            </a:r>
            <a:r>
              <a:rPr lang="en-US" sz="2400" b="1" dirty="0">
                <a:ea typeface="ＭＳ Ｐゴシック" charset="0"/>
              </a:rPr>
              <a:t>header size</a:t>
            </a:r>
          </a:p>
          <a:p>
            <a:pPr marL="285750" indent="-285750">
              <a:buFont typeface="Wingdings" panose="05000000000000000000" pitchFamily="2" charset="2"/>
              <a:buChar char="q"/>
              <a:defRPr/>
            </a:pPr>
            <a:r>
              <a:rPr lang="en-US" sz="2400" dirty="0" smtClean="0">
                <a:ea typeface="ＭＳ Ｐゴシック" charset="0"/>
              </a:rPr>
              <a:t> </a:t>
            </a:r>
            <a:r>
              <a:rPr lang="en-US" sz="2400" b="1" dirty="0" smtClean="0">
                <a:ea typeface="ＭＳ Ｐゴシック" charset="0"/>
              </a:rPr>
              <a:t>no </a:t>
            </a:r>
            <a:r>
              <a:rPr lang="en-US" sz="2400" b="1" dirty="0">
                <a:ea typeface="ＭＳ Ｐゴシック" charset="0"/>
              </a:rPr>
              <a:t>congestion control</a:t>
            </a:r>
            <a:r>
              <a:rPr lang="en-US" sz="2400" dirty="0">
                <a:ea typeface="ＭＳ Ｐゴシック" charset="0"/>
              </a:rPr>
              <a:t>: UDP can blast away as fast as desired</a:t>
            </a:r>
          </a:p>
        </p:txBody>
      </p:sp>
    </p:spTree>
    <p:extLst>
      <p:ext uri="{BB962C8B-B14F-4D97-AF65-F5344CB8AC3E}">
        <p14:creationId xmlns:p14="http://schemas.microsoft.com/office/powerpoint/2010/main" val="339146513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6" name="Text Box 6"/>
          <p:cNvSpPr txBox="1">
            <a:spLocks noChangeArrowheads="1"/>
          </p:cNvSpPr>
          <p:nvPr/>
        </p:nvSpPr>
        <p:spPr bwMode="auto">
          <a:xfrm>
            <a:off x="133400" y="443273"/>
            <a:ext cx="6781800" cy="830997"/>
          </a:xfrm>
          <a:prstGeom prst="rect">
            <a:avLst/>
          </a:prstGeom>
          <a:noFill/>
          <a:ln>
            <a:noFill/>
          </a:ln>
        </p:spPr>
        <p:txBody>
          <a:bodyPr lIns="91425" tIns="91425" rIns="91425" bIns="91425" anchor="ctr" anchorCtr="0"/>
          <a:lstStyle>
            <a:defPPr marR="0" algn="l" rtl="0">
              <a:lnSpc>
                <a:spcPct val="100000"/>
              </a:lnSpc>
              <a:spcBef>
                <a:spcPts val="0"/>
              </a:spcBef>
              <a:spcAft>
                <a:spcPts val="0"/>
              </a:spcAft>
              <a:defRPr/>
            </a:defPPr>
            <a:lvl1pPr>
              <a:buClr>
                <a:schemeClr val="lt1"/>
              </a:buClr>
              <a:buSzPct val="100000"/>
              <a:buFont typeface="Georgia"/>
              <a:defRPr sz="4800">
                <a:solidFill>
                  <a:schemeClr val="lt1"/>
                </a:solidFill>
                <a:latin typeface="Georgia"/>
                <a:ea typeface="Georgia"/>
                <a:cs typeface="Georgia"/>
              </a:defRPr>
            </a:lvl1pPr>
          </a:lstStyle>
          <a:p>
            <a:r>
              <a:rPr lang="en-US" altLang="he-IL" dirty="0"/>
              <a:t>Reality – jitter</a:t>
            </a:r>
          </a:p>
        </p:txBody>
      </p:sp>
      <p:graphicFrame>
        <p:nvGraphicFramePr>
          <p:cNvPr id="10247" name="Object 7"/>
          <p:cNvGraphicFramePr>
            <a:graphicFrameLocks noChangeAspect="1"/>
          </p:cNvGraphicFramePr>
          <p:nvPr>
            <p:extLst>
              <p:ext uri="{D42A27DB-BD31-4B8C-83A1-F6EECF244321}">
                <p14:modId xmlns:p14="http://schemas.microsoft.com/office/powerpoint/2010/main" val="954850435"/>
              </p:ext>
            </p:extLst>
          </p:nvPr>
        </p:nvGraphicFramePr>
        <p:xfrm>
          <a:off x="971600" y="1340768"/>
          <a:ext cx="5707063" cy="1447800"/>
        </p:xfrm>
        <a:graphic>
          <a:graphicData uri="http://schemas.openxmlformats.org/presentationml/2006/ole">
            <mc:AlternateContent xmlns:mc="http://schemas.openxmlformats.org/markup-compatibility/2006">
              <mc:Choice xmlns:v="urn:schemas-microsoft-com:vml" Requires="v">
                <p:oleObj spid="_x0000_s152639" name="Bitmap Image" r:id="rId3" imgW="5706272" imgH="1448002" progId="Paint.Picture">
                  <p:embed/>
                </p:oleObj>
              </mc:Choice>
              <mc:Fallback>
                <p:oleObj name="Bitmap Image" r:id="rId3" imgW="5706272" imgH="1448002" progId="Paint.Picture">
                  <p:embed/>
                  <p:pic>
                    <p:nvPicPr>
                      <p:cNvPr id="1024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340768"/>
                        <a:ext cx="5707063"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Line 8"/>
          <p:cNvSpPr>
            <a:spLocks noChangeShapeType="1"/>
          </p:cNvSpPr>
          <p:nvPr/>
        </p:nvSpPr>
        <p:spPr bwMode="auto">
          <a:xfrm>
            <a:off x="2343200" y="2407568"/>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49" name="Line 9"/>
          <p:cNvSpPr>
            <a:spLocks noChangeShapeType="1"/>
          </p:cNvSpPr>
          <p:nvPr/>
        </p:nvSpPr>
        <p:spPr bwMode="auto">
          <a:xfrm>
            <a:off x="6000800" y="2559968"/>
            <a:ext cx="0" cy="434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50" name="Line 10"/>
          <p:cNvSpPr>
            <a:spLocks noChangeShapeType="1"/>
          </p:cNvSpPr>
          <p:nvPr/>
        </p:nvSpPr>
        <p:spPr bwMode="auto">
          <a:xfrm rot="237969">
            <a:off x="2419400" y="3474368"/>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51" name="Line 11"/>
          <p:cNvSpPr>
            <a:spLocks noChangeShapeType="1"/>
          </p:cNvSpPr>
          <p:nvPr/>
        </p:nvSpPr>
        <p:spPr bwMode="auto">
          <a:xfrm rot="237969">
            <a:off x="2419400" y="3601368"/>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56" name="Line 16"/>
          <p:cNvSpPr>
            <a:spLocks noChangeShapeType="1"/>
          </p:cNvSpPr>
          <p:nvPr/>
        </p:nvSpPr>
        <p:spPr bwMode="auto">
          <a:xfrm>
            <a:off x="6000800" y="37410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57" name="Line 17"/>
          <p:cNvSpPr>
            <a:spLocks noChangeShapeType="1"/>
          </p:cNvSpPr>
          <p:nvPr/>
        </p:nvSpPr>
        <p:spPr bwMode="auto">
          <a:xfrm>
            <a:off x="6000800" y="47697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58" name="Line 18"/>
          <p:cNvSpPr>
            <a:spLocks noChangeShapeType="1"/>
          </p:cNvSpPr>
          <p:nvPr/>
        </p:nvSpPr>
        <p:spPr bwMode="auto">
          <a:xfrm>
            <a:off x="6000800" y="54936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60" name="Text Box 20"/>
          <p:cNvSpPr txBox="1">
            <a:spLocks noChangeArrowheads="1"/>
          </p:cNvSpPr>
          <p:nvPr/>
        </p:nvSpPr>
        <p:spPr bwMode="auto">
          <a:xfrm>
            <a:off x="1009700" y="27885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00.00.00</a:t>
            </a:r>
          </a:p>
        </p:txBody>
      </p:sp>
      <p:sp>
        <p:nvSpPr>
          <p:cNvPr id="10261" name="Text Box 21"/>
          <p:cNvSpPr txBox="1">
            <a:spLocks noChangeArrowheads="1"/>
          </p:cNvSpPr>
          <p:nvPr/>
        </p:nvSpPr>
        <p:spPr bwMode="auto">
          <a:xfrm>
            <a:off x="971600" y="32457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00.00.10</a:t>
            </a:r>
          </a:p>
        </p:txBody>
      </p:sp>
      <p:sp>
        <p:nvSpPr>
          <p:cNvPr id="10262" name="Text Box 22"/>
          <p:cNvSpPr txBox="1">
            <a:spLocks noChangeArrowheads="1"/>
          </p:cNvSpPr>
          <p:nvPr/>
        </p:nvSpPr>
        <p:spPr bwMode="auto">
          <a:xfrm>
            <a:off x="971600" y="37791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00.00.20</a:t>
            </a:r>
          </a:p>
        </p:txBody>
      </p:sp>
      <p:sp>
        <p:nvSpPr>
          <p:cNvPr id="10263" name="Text Box 23"/>
          <p:cNvSpPr txBox="1">
            <a:spLocks noChangeArrowheads="1"/>
          </p:cNvSpPr>
          <p:nvPr/>
        </p:nvSpPr>
        <p:spPr bwMode="auto">
          <a:xfrm>
            <a:off x="971600" y="43125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00.00.30</a:t>
            </a:r>
          </a:p>
        </p:txBody>
      </p:sp>
      <p:sp>
        <p:nvSpPr>
          <p:cNvPr id="10265" name="Text Box 25"/>
          <p:cNvSpPr txBox="1">
            <a:spLocks noChangeArrowheads="1"/>
          </p:cNvSpPr>
          <p:nvPr/>
        </p:nvSpPr>
        <p:spPr bwMode="auto">
          <a:xfrm>
            <a:off x="6305600" y="37029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00.00.11</a:t>
            </a:r>
          </a:p>
        </p:txBody>
      </p:sp>
      <p:sp>
        <p:nvSpPr>
          <p:cNvPr id="10271" name="Rectangle 31"/>
          <p:cNvSpPr>
            <a:spLocks noChangeArrowheads="1"/>
          </p:cNvSpPr>
          <p:nvPr/>
        </p:nvSpPr>
        <p:spPr bwMode="auto">
          <a:xfrm>
            <a:off x="2267000" y="27885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275" name="Line 35"/>
          <p:cNvSpPr>
            <a:spLocks noChangeShapeType="1"/>
          </p:cNvSpPr>
          <p:nvPr/>
        </p:nvSpPr>
        <p:spPr bwMode="auto">
          <a:xfrm>
            <a:off x="2343200" y="560796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76" name="Line 36"/>
          <p:cNvSpPr>
            <a:spLocks noChangeShapeType="1"/>
          </p:cNvSpPr>
          <p:nvPr/>
        </p:nvSpPr>
        <p:spPr bwMode="auto">
          <a:xfrm>
            <a:off x="6458000" y="621756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77" name="Text Box 37"/>
          <p:cNvSpPr txBox="1">
            <a:spLocks noChangeArrowheads="1"/>
          </p:cNvSpPr>
          <p:nvPr/>
        </p:nvSpPr>
        <p:spPr bwMode="auto">
          <a:xfrm>
            <a:off x="1581200" y="6065168"/>
            <a:ext cx="16002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Send time</a:t>
            </a:r>
          </a:p>
        </p:txBody>
      </p:sp>
      <p:sp>
        <p:nvSpPr>
          <p:cNvPr id="10278" name="Text Box 38"/>
          <p:cNvSpPr txBox="1">
            <a:spLocks noChangeArrowheads="1"/>
          </p:cNvSpPr>
          <p:nvPr/>
        </p:nvSpPr>
        <p:spPr bwMode="auto">
          <a:xfrm>
            <a:off x="5924600" y="6598568"/>
            <a:ext cx="16002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Play time</a:t>
            </a:r>
          </a:p>
        </p:txBody>
      </p:sp>
      <p:sp>
        <p:nvSpPr>
          <p:cNvPr id="10289" name="Rectangle 49"/>
          <p:cNvSpPr>
            <a:spLocks noChangeArrowheads="1"/>
          </p:cNvSpPr>
          <p:nvPr/>
        </p:nvSpPr>
        <p:spPr bwMode="auto">
          <a:xfrm>
            <a:off x="2267000" y="33219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290" name="Rectangle 50"/>
          <p:cNvSpPr>
            <a:spLocks noChangeArrowheads="1"/>
          </p:cNvSpPr>
          <p:nvPr/>
        </p:nvSpPr>
        <p:spPr bwMode="auto">
          <a:xfrm>
            <a:off x="2267000" y="38553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291" name="Rectangle 51"/>
          <p:cNvSpPr>
            <a:spLocks noChangeArrowheads="1"/>
          </p:cNvSpPr>
          <p:nvPr/>
        </p:nvSpPr>
        <p:spPr bwMode="auto">
          <a:xfrm>
            <a:off x="2267000" y="4388768"/>
            <a:ext cx="1524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292" name="Line 52"/>
          <p:cNvSpPr>
            <a:spLocks noChangeShapeType="1"/>
          </p:cNvSpPr>
          <p:nvPr/>
        </p:nvSpPr>
        <p:spPr bwMode="auto">
          <a:xfrm rot="237969">
            <a:off x="2420988" y="3936331"/>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94" name="Line 54"/>
          <p:cNvSpPr>
            <a:spLocks noChangeShapeType="1"/>
          </p:cNvSpPr>
          <p:nvPr/>
        </p:nvSpPr>
        <p:spPr bwMode="auto">
          <a:xfrm>
            <a:off x="4311700" y="40077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298" name="Line 58"/>
          <p:cNvSpPr>
            <a:spLocks noChangeShapeType="1"/>
          </p:cNvSpPr>
          <p:nvPr/>
        </p:nvSpPr>
        <p:spPr bwMode="auto">
          <a:xfrm>
            <a:off x="4553000" y="4464968"/>
            <a:ext cx="1447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01" name="Line 61"/>
          <p:cNvSpPr>
            <a:spLocks noChangeShapeType="1"/>
          </p:cNvSpPr>
          <p:nvPr/>
        </p:nvSpPr>
        <p:spPr bwMode="auto">
          <a:xfrm>
            <a:off x="4248200" y="41601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02" name="Line 62"/>
          <p:cNvSpPr>
            <a:spLocks noChangeShapeType="1"/>
          </p:cNvSpPr>
          <p:nvPr/>
        </p:nvSpPr>
        <p:spPr bwMode="auto">
          <a:xfrm>
            <a:off x="2419400" y="4007768"/>
            <a:ext cx="1828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06" name="Line 66"/>
          <p:cNvSpPr>
            <a:spLocks noChangeShapeType="1"/>
          </p:cNvSpPr>
          <p:nvPr/>
        </p:nvSpPr>
        <p:spPr bwMode="auto">
          <a:xfrm>
            <a:off x="4476800" y="4617368"/>
            <a:ext cx="1524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08" name="Line 68"/>
          <p:cNvSpPr>
            <a:spLocks noChangeShapeType="1"/>
          </p:cNvSpPr>
          <p:nvPr/>
        </p:nvSpPr>
        <p:spPr bwMode="auto">
          <a:xfrm>
            <a:off x="2419400" y="4388768"/>
            <a:ext cx="990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12" name="Line 72"/>
          <p:cNvSpPr>
            <a:spLocks noChangeShapeType="1"/>
          </p:cNvSpPr>
          <p:nvPr/>
        </p:nvSpPr>
        <p:spPr bwMode="auto">
          <a:xfrm>
            <a:off x="2419400" y="454116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14" name="Line 74"/>
          <p:cNvSpPr>
            <a:spLocks noChangeShapeType="1"/>
          </p:cNvSpPr>
          <p:nvPr/>
        </p:nvSpPr>
        <p:spPr bwMode="auto">
          <a:xfrm>
            <a:off x="3638600" y="5023768"/>
            <a:ext cx="2362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15" name="Line 75"/>
          <p:cNvSpPr>
            <a:spLocks noChangeShapeType="1"/>
          </p:cNvSpPr>
          <p:nvPr/>
        </p:nvSpPr>
        <p:spPr bwMode="auto">
          <a:xfrm>
            <a:off x="3562400" y="5163468"/>
            <a:ext cx="2438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19" name="Rectangle 79"/>
          <p:cNvSpPr>
            <a:spLocks noChangeArrowheads="1"/>
          </p:cNvSpPr>
          <p:nvPr/>
        </p:nvSpPr>
        <p:spPr bwMode="auto">
          <a:xfrm>
            <a:off x="6369100" y="37664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20" name="Rectangle 80"/>
          <p:cNvSpPr>
            <a:spLocks noChangeArrowheads="1"/>
          </p:cNvSpPr>
          <p:nvPr/>
        </p:nvSpPr>
        <p:spPr bwMode="auto">
          <a:xfrm>
            <a:off x="6381800" y="47697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22" name="Text Box 82"/>
          <p:cNvSpPr txBox="1">
            <a:spLocks noChangeArrowheads="1"/>
          </p:cNvSpPr>
          <p:nvPr/>
        </p:nvSpPr>
        <p:spPr bwMode="auto">
          <a:xfrm>
            <a:off x="6305600" y="42363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00.00.21</a:t>
            </a:r>
          </a:p>
        </p:txBody>
      </p:sp>
      <p:sp>
        <p:nvSpPr>
          <p:cNvPr id="10323" name="Text Box 83"/>
          <p:cNvSpPr txBox="1">
            <a:spLocks noChangeArrowheads="1"/>
          </p:cNvSpPr>
          <p:nvPr/>
        </p:nvSpPr>
        <p:spPr bwMode="auto">
          <a:xfrm>
            <a:off x="6381800" y="4769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00.00.25</a:t>
            </a:r>
          </a:p>
        </p:txBody>
      </p:sp>
      <p:sp>
        <p:nvSpPr>
          <p:cNvPr id="10324" name="Text Box 84"/>
          <p:cNvSpPr txBox="1">
            <a:spLocks noChangeArrowheads="1"/>
          </p:cNvSpPr>
          <p:nvPr/>
        </p:nvSpPr>
        <p:spPr bwMode="auto">
          <a:xfrm>
            <a:off x="6381800" y="52269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00.00.35</a:t>
            </a:r>
          </a:p>
        </p:txBody>
      </p:sp>
      <p:sp>
        <p:nvSpPr>
          <p:cNvPr id="10325" name="Text Box 85"/>
          <p:cNvSpPr txBox="1">
            <a:spLocks noChangeArrowheads="1"/>
          </p:cNvSpPr>
          <p:nvPr/>
        </p:nvSpPr>
        <p:spPr bwMode="auto">
          <a:xfrm>
            <a:off x="6292900" y="55063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00.00.37</a:t>
            </a:r>
          </a:p>
        </p:txBody>
      </p:sp>
      <p:sp>
        <p:nvSpPr>
          <p:cNvPr id="10326" name="Text Box 86"/>
          <p:cNvSpPr txBox="1">
            <a:spLocks noChangeArrowheads="1"/>
          </p:cNvSpPr>
          <p:nvPr/>
        </p:nvSpPr>
        <p:spPr bwMode="auto">
          <a:xfrm>
            <a:off x="6318300" y="59762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00.00.47</a:t>
            </a:r>
          </a:p>
        </p:txBody>
      </p:sp>
      <p:grpSp>
        <p:nvGrpSpPr>
          <p:cNvPr id="10354" name="Group 114"/>
          <p:cNvGrpSpPr>
            <a:grpSpLocks/>
          </p:cNvGrpSpPr>
          <p:nvPr/>
        </p:nvGrpSpPr>
        <p:grpSpPr bwMode="auto">
          <a:xfrm>
            <a:off x="6458000" y="2712368"/>
            <a:ext cx="2057400" cy="2705100"/>
            <a:chOff x="4080" y="1392"/>
            <a:chExt cx="1296" cy="1704"/>
          </a:xfrm>
        </p:grpSpPr>
        <p:sp>
          <p:nvSpPr>
            <p:cNvPr id="10327" name="Line 87"/>
            <p:cNvSpPr>
              <a:spLocks noChangeShapeType="1"/>
            </p:cNvSpPr>
            <p:nvPr/>
          </p:nvSpPr>
          <p:spPr bwMode="auto">
            <a:xfrm>
              <a:off x="4080" y="2544"/>
              <a:ext cx="1056" cy="0"/>
            </a:xfrm>
            <a:prstGeom prst="line">
              <a:avLst/>
            </a:prstGeom>
            <a:noFill/>
            <a:ln w="9525">
              <a:solidFill>
                <a:srgbClr val="FF3300"/>
              </a:solidFill>
              <a:prstDash val="sysDot"/>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28" name="Line 88"/>
            <p:cNvSpPr>
              <a:spLocks noChangeShapeType="1"/>
            </p:cNvSpPr>
            <p:nvPr/>
          </p:nvSpPr>
          <p:spPr bwMode="auto">
            <a:xfrm>
              <a:off x="4080" y="3096"/>
              <a:ext cx="1056" cy="0"/>
            </a:xfrm>
            <a:prstGeom prst="line">
              <a:avLst/>
            </a:prstGeom>
            <a:noFill/>
            <a:ln w="9525">
              <a:solidFill>
                <a:srgbClr val="FF3300"/>
              </a:solidFill>
              <a:prstDash val="sysDot"/>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29" name="Line 89"/>
            <p:cNvSpPr>
              <a:spLocks noChangeShapeType="1"/>
            </p:cNvSpPr>
            <p:nvPr/>
          </p:nvSpPr>
          <p:spPr bwMode="auto">
            <a:xfrm flipV="1">
              <a:off x="5136" y="1488"/>
              <a:ext cx="0" cy="1584"/>
            </a:xfrm>
            <a:prstGeom prst="line">
              <a:avLst/>
            </a:prstGeom>
            <a:noFill/>
            <a:ln w="952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0330" name="Text Box 90"/>
            <p:cNvSpPr txBox="1">
              <a:spLocks noChangeArrowheads="1"/>
            </p:cNvSpPr>
            <p:nvPr/>
          </p:nvSpPr>
          <p:spPr bwMode="auto">
            <a:xfrm>
              <a:off x="4896" y="1392"/>
              <a:ext cx="480" cy="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FF3300"/>
                  </a:solidFill>
                </a:rPr>
                <a:t>delay</a:t>
              </a:r>
            </a:p>
          </p:txBody>
        </p:sp>
      </p:grpSp>
      <p:sp>
        <p:nvSpPr>
          <p:cNvPr id="10332" name="Text Box 92"/>
          <p:cNvSpPr txBox="1">
            <a:spLocks noChangeArrowheads="1"/>
          </p:cNvSpPr>
          <p:nvPr/>
        </p:nvSpPr>
        <p:spPr bwMode="auto">
          <a:xfrm rot="197808">
            <a:off x="3029000" y="3245768"/>
            <a:ext cx="19050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First RTP-PDU </a:t>
            </a:r>
          </a:p>
        </p:txBody>
      </p:sp>
      <p:sp>
        <p:nvSpPr>
          <p:cNvPr id="10333" name="Text Box 93"/>
          <p:cNvSpPr txBox="1">
            <a:spLocks noChangeArrowheads="1"/>
          </p:cNvSpPr>
          <p:nvPr/>
        </p:nvSpPr>
        <p:spPr bwMode="auto">
          <a:xfrm rot="197808">
            <a:off x="2800400" y="37791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Second RTP-PDU </a:t>
            </a:r>
          </a:p>
        </p:txBody>
      </p:sp>
      <p:sp>
        <p:nvSpPr>
          <p:cNvPr id="10334" name="Text Box 94"/>
          <p:cNvSpPr txBox="1">
            <a:spLocks noChangeArrowheads="1"/>
          </p:cNvSpPr>
          <p:nvPr/>
        </p:nvSpPr>
        <p:spPr bwMode="auto">
          <a:xfrm rot="397133">
            <a:off x="3410000" y="49602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Third RTP-PDU </a:t>
            </a:r>
          </a:p>
        </p:txBody>
      </p:sp>
      <p:sp>
        <p:nvSpPr>
          <p:cNvPr id="10335" name="Rectangle 95"/>
          <p:cNvSpPr>
            <a:spLocks noChangeArrowheads="1"/>
          </p:cNvSpPr>
          <p:nvPr/>
        </p:nvSpPr>
        <p:spPr bwMode="auto">
          <a:xfrm>
            <a:off x="2267000" y="4998368"/>
            <a:ext cx="152400" cy="533400"/>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38" name="Line 98"/>
          <p:cNvSpPr>
            <a:spLocks noChangeShapeType="1"/>
          </p:cNvSpPr>
          <p:nvPr/>
        </p:nvSpPr>
        <p:spPr bwMode="auto">
          <a:xfrm>
            <a:off x="2419400" y="5036468"/>
            <a:ext cx="3581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39" name="Line 99"/>
          <p:cNvSpPr>
            <a:spLocks noChangeShapeType="1"/>
          </p:cNvSpPr>
          <p:nvPr/>
        </p:nvSpPr>
        <p:spPr bwMode="auto">
          <a:xfrm>
            <a:off x="2419400" y="5150768"/>
            <a:ext cx="3581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40" name="Text Box 100"/>
          <p:cNvSpPr txBox="1">
            <a:spLocks noChangeArrowheads="1"/>
          </p:cNvSpPr>
          <p:nvPr/>
        </p:nvSpPr>
        <p:spPr bwMode="auto">
          <a:xfrm>
            <a:off x="895400" y="49983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00.00.40</a:t>
            </a:r>
          </a:p>
        </p:txBody>
      </p:sp>
      <p:sp>
        <p:nvSpPr>
          <p:cNvPr id="10341" name="Text Box 101"/>
          <p:cNvSpPr txBox="1">
            <a:spLocks noChangeArrowheads="1"/>
          </p:cNvSpPr>
          <p:nvPr/>
        </p:nvSpPr>
        <p:spPr bwMode="auto">
          <a:xfrm rot="633590">
            <a:off x="3105200" y="55825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Fourth RTP-PDU </a:t>
            </a:r>
          </a:p>
        </p:txBody>
      </p:sp>
      <p:sp>
        <p:nvSpPr>
          <p:cNvPr id="10343" name="Rectangle 103"/>
          <p:cNvSpPr>
            <a:spLocks noChangeArrowheads="1"/>
          </p:cNvSpPr>
          <p:nvPr/>
        </p:nvSpPr>
        <p:spPr bwMode="auto">
          <a:xfrm>
            <a:off x="6381800" y="5836568"/>
            <a:ext cx="152400" cy="533400"/>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44" name="Text Box 104"/>
          <p:cNvSpPr txBox="1">
            <a:spLocks noChangeArrowheads="1"/>
          </p:cNvSpPr>
          <p:nvPr/>
        </p:nvSpPr>
        <p:spPr bwMode="auto">
          <a:xfrm>
            <a:off x="6331000" y="5785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00.00.41</a:t>
            </a:r>
          </a:p>
        </p:txBody>
      </p:sp>
      <p:sp>
        <p:nvSpPr>
          <p:cNvPr id="10345" name="Text Box 105"/>
          <p:cNvSpPr txBox="1">
            <a:spLocks noChangeArrowheads="1"/>
          </p:cNvSpPr>
          <p:nvPr/>
        </p:nvSpPr>
        <p:spPr bwMode="auto">
          <a:xfrm>
            <a:off x="6331000" y="6293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00.00.51</a:t>
            </a:r>
          </a:p>
        </p:txBody>
      </p:sp>
      <p:sp>
        <p:nvSpPr>
          <p:cNvPr id="10349" name="Line 109"/>
          <p:cNvSpPr>
            <a:spLocks noChangeShapeType="1"/>
          </p:cNvSpPr>
          <p:nvPr/>
        </p:nvSpPr>
        <p:spPr bwMode="auto">
          <a:xfrm>
            <a:off x="3333800" y="46935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51" name="Line 111"/>
          <p:cNvSpPr>
            <a:spLocks noChangeShapeType="1"/>
          </p:cNvSpPr>
          <p:nvPr/>
        </p:nvSpPr>
        <p:spPr bwMode="auto">
          <a:xfrm>
            <a:off x="3410000" y="45411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21" name="Rectangle 81"/>
          <p:cNvSpPr>
            <a:spLocks noChangeArrowheads="1"/>
          </p:cNvSpPr>
          <p:nvPr/>
        </p:nvSpPr>
        <p:spPr bwMode="auto">
          <a:xfrm>
            <a:off x="6381800" y="55063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0353" name="Line 113"/>
          <p:cNvSpPr>
            <a:spLocks noChangeShapeType="1"/>
          </p:cNvSpPr>
          <p:nvPr/>
        </p:nvSpPr>
        <p:spPr bwMode="auto">
          <a:xfrm>
            <a:off x="6000800" y="5836568"/>
            <a:ext cx="533400" cy="0"/>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3" name="מציין מיקום טקסט 2"/>
          <p:cNvSpPr>
            <a:spLocks noGrp="1"/>
          </p:cNvSpPr>
          <p:nvPr>
            <p:ph type="body" idx="1"/>
          </p:nvPr>
        </p:nvSpPr>
        <p:spPr>
          <a:xfrm>
            <a:off x="438200" y="2102768"/>
            <a:ext cx="8229600" cy="4967700"/>
          </a:xfrm>
        </p:spPr>
        <p:txBody>
          <a:bodyPr/>
          <a:lstStyle/>
          <a:p>
            <a:endParaRPr lang="he-IL"/>
          </a:p>
        </p:txBody>
      </p:sp>
    </p:spTree>
    <p:extLst>
      <p:ext uri="{BB962C8B-B14F-4D97-AF65-F5344CB8AC3E}">
        <p14:creationId xmlns:p14="http://schemas.microsoft.com/office/powerpoint/2010/main" val="1925607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354"/>
                                        </p:tgtEl>
                                        <p:attrNameLst>
                                          <p:attrName>style.visibility</p:attrName>
                                        </p:attrNameLst>
                                      </p:cBhvr>
                                      <p:to>
                                        <p:strVal val="visible"/>
                                      </p:to>
                                    </p:set>
                                    <p:animEffect transition="in" filter="checkerboard(across)">
                                      <p:cBhvr>
                                        <p:cTn id="7" dur="500"/>
                                        <p:tgtEl>
                                          <p:spTgt spid="1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20" name="Object 132"/>
          <p:cNvGraphicFramePr>
            <a:graphicFrameLocks noChangeAspect="1"/>
          </p:cNvGraphicFramePr>
          <p:nvPr>
            <p:extLst>
              <p:ext uri="{D42A27DB-BD31-4B8C-83A1-F6EECF244321}">
                <p14:modId xmlns:p14="http://schemas.microsoft.com/office/powerpoint/2010/main" val="1936995187"/>
              </p:ext>
            </p:extLst>
          </p:nvPr>
        </p:nvGraphicFramePr>
        <p:xfrm>
          <a:off x="467544" y="1340768"/>
          <a:ext cx="5707063" cy="1447800"/>
        </p:xfrm>
        <a:graphic>
          <a:graphicData uri="http://schemas.openxmlformats.org/presentationml/2006/ole">
            <mc:AlternateContent xmlns:mc="http://schemas.openxmlformats.org/markup-compatibility/2006">
              <mc:Choice xmlns:v="urn:schemas-microsoft-com:vml" Requires="v">
                <p:oleObj spid="_x0000_s153663" name="Bitmap Image" r:id="rId3" imgW="5706272" imgH="1448002" progId="Paint.Picture">
                  <p:embed/>
                </p:oleObj>
              </mc:Choice>
              <mc:Fallback>
                <p:oleObj name="Bitmap Image" r:id="rId3" imgW="5706272" imgH="1448002" progId="Paint.Picture">
                  <p:embed/>
                  <p:pic>
                    <p:nvPicPr>
                      <p:cNvPr id="12420" name="Object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340768"/>
                        <a:ext cx="5707063"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21" name="Line 133"/>
          <p:cNvSpPr>
            <a:spLocks noChangeShapeType="1"/>
          </p:cNvSpPr>
          <p:nvPr/>
        </p:nvSpPr>
        <p:spPr bwMode="auto">
          <a:xfrm>
            <a:off x="1839144" y="2407568"/>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2" name="Line 134"/>
          <p:cNvSpPr>
            <a:spLocks noChangeShapeType="1"/>
          </p:cNvSpPr>
          <p:nvPr/>
        </p:nvSpPr>
        <p:spPr bwMode="auto">
          <a:xfrm>
            <a:off x="5496744" y="2559968"/>
            <a:ext cx="0" cy="434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3" name="Line 135"/>
          <p:cNvSpPr>
            <a:spLocks noChangeShapeType="1"/>
          </p:cNvSpPr>
          <p:nvPr/>
        </p:nvSpPr>
        <p:spPr bwMode="auto">
          <a:xfrm rot="237969">
            <a:off x="1915344" y="3474368"/>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4" name="Line 136"/>
          <p:cNvSpPr>
            <a:spLocks noChangeShapeType="1"/>
          </p:cNvSpPr>
          <p:nvPr/>
        </p:nvSpPr>
        <p:spPr bwMode="auto">
          <a:xfrm rot="237969">
            <a:off x="1915344" y="3601368"/>
            <a:ext cx="358140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5" name="Line 137"/>
          <p:cNvSpPr>
            <a:spLocks noChangeShapeType="1"/>
          </p:cNvSpPr>
          <p:nvPr/>
        </p:nvSpPr>
        <p:spPr bwMode="auto">
          <a:xfrm>
            <a:off x="5496744" y="37410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6" name="Line 138"/>
          <p:cNvSpPr>
            <a:spLocks noChangeShapeType="1"/>
          </p:cNvSpPr>
          <p:nvPr/>
        </p:nvSpPr>
        <p:spPr bwMode="auto">
          <a:xfrm>
            <a:off x="5496744" y="47697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7" name="Line 139"/>
          <p:cNvSpPr>
            <a:spLocks noChangeShapeType="1"/>
          </p:cNvSpPr>
          <p:nvPr/>
        </p:nvSpPr>
        <p:spPr bwMode="auto">
          <a:xfrm>
            <a:off x="5496744" y="545556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28" name="Text Box 140"/>
          <p:cNvSpPr txBox="1">
            <a:spLocks noChangeArrowheads="1"/>
          </p:cNvSpPr>
          <p:nvPr/>
        </p:nvSpPr>
        <p:spPr bwMode="auto">
          <a:xfrm>
            <a:off x="505644" y="27885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00.00.00</a:t>
            </a:r>
          </a:p>
        </p:txBody>
      </p:sp>
      <p:sp>
        <p:nvSpPr>
          <p:cNvPr id="12429" name="Text Box 141"/>
          <p:cNvSpPr txBox="1">
            <a:spLocks noChangeArrowheads="1"/>
          </p:cNvSpPr>
          <p:nvPr/>
        </p:nvSpPr>
        <p:spPr bwMode="auto">
          <a:xfrm>
            <a:off x="467544" y="32457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00.00.10</a:t>
            </a:r>
          </a:p>
        </p:txBody>
      </p:sp>
      <p:sp>
        <p:nvSpPr>
          <p:cNvPr id="12430" name="Text Box 142"/>
          <p:cNvSpPr txBox="1">
            <a:spLocks noChangeArrowheads="1"/>
          </p:cNvSpPr>
          <p:nvPr/>
        </p:nvSpPr>
        <p:spPr bwMode="auto">
          <a:xfrm>
            <a:off x="467544" y="37791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00.00.20</a:t>
            </a:r>
          </a:p>
        </p:txBody>
      </p:sp>
      <p:sp>
        <p:nvSpPr>
          <p:cNvPr id="12431" name="Text Box 143"/>
          <p:cNvSpPr txBox="1">
            <a:spLocks noChangeArrowheads="1"/>
          </p:cNvSpPr>
          <p:nvPr/>
        </p:nvSpPr>
        <p:spPr bwMode="auto">
          <a:xfrm>
            <a:off x="467544" y="43125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00.00.30</a:t>
            </a:r>
          </a:p>
        </p:txBody>
      </p:sp>
      <p:sp>
        <p:nvSpPr>
          <p:cNvPr id="12432" name="Text Box 144"/>
          <p:cNvSpPr txBox="1">
            <a:spLocks noChangeArrowheads="1"/>
          </p:cNvSpPr>
          <p:nvPr/>
        </p:nvSpPr>
        <p:spPr bwMode="auto">
          <a:xfrm>
            <a:off x="5801544" y="37029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00.00.11</a:t>
            </a:r>
          </a:p>
        </p:txBody>
      </p:sp>
      <p:sp>
        <p:nvSpPr>
          <p:cNvPr id="12433" name="Rectangle 145"/>
          <p:cNvSpPr>
            <a:spLocks noChangeArrowheads="1"/>
          </p:cNvSpPr>
          <p:nvPr/>
        </p:nvSpPr>
        <p:spPr bwMode="auto">
          <a:xfrm>
            <a:off x="1762944" y="2788568"/>
            <a:ext cx="152400" cy="533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34" name="Line 146"/>
          <p:cNvSpPr>
            <a:spLocks noChangeShapeType="1"/>
          </p:cNvSpPr>
          <p:nvPr/>
        </p:nvSpPr>
        <p:spPr bwMode="auto">
          <a:xfrm>
            <a:off x="1839144" y="560796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35" name="Line 147"/>
          <p:cNvSpPr>
            <a:spLocks noChangeShapeType="1"/>
          </p:cNvSpPr>
          <p:nvPr/>
        </p:nvSpPr>
        <p:spPr bwMode="auto">
          <a:xfrm>
            <a:off x="5953944" y="621756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36" name="Text Box 148"/>
          <p:cNvSpPr txBox="1">
            <a:spLocks noChangeArrowheads="1"/>
          </p:cNvSpPr>
          <p:nvPr/>
        </p:nvSpPr>
        <p:spPr bwMode="auto">
          <a:xfrm>
            <a:off x="1077144" y="6065168"/>
            <a:ext cx="16002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Send time</a:t>
            </a:r>
          </a:p>
        </p:txBody>
      </p:sp>
      <p:sp>
        <p:nvSpPr>
          <p:cNvPr id="12437" name="Text Box 149"/>
          <p:cNvSpPr txBox="1">
            <a:spLocks noChangeArrowheads="1"/>
          </p:cNvSpPr>
          <p:nvPr/>
        </p:nvSpPr>
        <p:spPr bwMode="auto">
          <a:xfrm>
            <a:off x="5344344" y="6598568"/>
            <a:ext cx="1600200" cy="1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800"/>
              <a:t>Play time</a:t>
            </a:r>
          </a:p>
        </p:txBody>
      </p:sp>
      <p:sp>
        <p:nvSpPr>
          <p:cNvPr id="12438" name="Rectangle 150"/>
          <p:cNvSpPr>
            <a:spLocks noChangeArrowheads="1"/>
          </p:cNvSpPr>
          <p:nvPr/>
        </p:nvSpPr>
        <p:spPr bwMode="auto">
          <a:xfrm>
            <a:off x="1762944" y="3321968"/>
            <a:ext cx="152400" cy="533400"/>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39" name="Rectangle 151"/>
          <p:cNvSpPr>
            <a:spLocks noChangeArrowheads="1"/>
          </p:cNvSpPr>
          <p:nvPr/>
        </p:nvSpPr>
        <p:spPr bwMode="auto">
          <a:xfrm>
            <a:off x="1762944" y="3855368"/>
            <a:ext cx="1524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40" name="Rectangle 152"/>
          <p:cNvSpPr>
            <a:spLocks noChangeArrowheads="1"/>
          </p:cNvSpPr>
          <p:nvPr/>
        </p:nvSpPr>
        <p:spPr bwMode="auto">
          <a:xfrm>
            <a:off x="1762944" y="4388768"/>
            <a:ext cx="152400" cy="609600"/>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41" name="Line 153"/>
          <p:cNvSpPr>
            <a:spLocks noChangeShapeType="1"/>
          </p:cNvSpPr>
          <p:nvPr/>
        </p:nvSpPr>
        <p:spPr bwMode="auto">
          <a:xfrm rot="237969">
            <a:off x="1916932" y="3936331"/>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2" name="Line 154"/>
          <p:cNvSpPr>
            <a:spLocks noChangeShapeType="1"/>
          </p:cNvSpPr>
          <p:nvPr/>
        </p:nvSpPr>
        <p:spPr bwMode="auto">
          <a:xfrm>
            <a:off x="3807644" y="40077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3" name="Line 155"/>
          <p:cNvSpPr>
            <a:spLocks noChangeShapeType="1"/>
          </p:cNvSpPr>
          <p:nvPr/>
        </p:nvSpPr>
        <p:spPr bwMode="auto">
          <a:xfrm>
            <a:off x="4048944" y="4464968"/>
            <a:ext cx="1447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4" name="Line 156"/>
          <p:cNvSpPr>
            <a:spLocks noChangeShapeType="1"/>
          </p:cNvSpPr>
          <p:nvPr/>
        </p:nvSpPr>
        <p:spPr bwMode="auto">
          <a:xfrm>
            <a:off x="3744144" y="41601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5" name="Line 157"/>
          <p:cNvSpPr>
            <a:spLocks noChangeShapeType="1"/>
          </p:cNvSpPr>
          <p:nvPr/>
        </p:nvSpPr>
        <p:spPr bwMode="auto">
          <a:xfrm>
            <a:off x="1915344" y="4007768"/>
            <a:ext cx="1828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6" name="Line 158"/>
          <p:cNvSpPr>
            <a:spLocks noChangeShapeType="1"/>
          </p:cNvSpPr>
          <p:nvPr/>
        </p:nvSpPr>
        <p:spPr bwMode="auto">
          <a:xfrm>
            <a:off x="3972744" y="4617368"/>
            <a:ext cx="1524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7" name="Line 159"/>
          <p:cNvSpPr>
            <a:spLocks noChangeShapeType="1"/>
          </p:cNvSpPr>
          <p:nvPr/>
        </p:nvSpPr>
        <p:spPr bwMode="auto">
          <a:xfrm>
            <a:off x="1915344" y="4388768"/>
            <a:ext cx="990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8" name="Line 160"/>
          <p:cNvSpPr>
            <a:spLocks noChangeShapeType="1"/>
          </p:cNvSpPr>
          <p:nvPr/>
        </p:nvSpPr>
        <p:spPr bwMode="auto">
          <a:xfrm>
            <a:off x="1915344" y="454116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49" name="Line 161"/>
          <p:cNvSpPr>
            <a:spLocks noChangeShapeType="1"/>
          </p:cNvSpPr>
          <p:nvPr/>
        </p:nvSpPr>
        <p:spPr bwMode="auto">
          <a:xfrm>
            <a:off x="3134544" y="5023768"/>
            <a:ext cx="2362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50" name="Line 162"/>
          <p:cNvSpPr>
            <a:spLocks noChangeShapeType="1"/>
          </p:cNvSpPr>
          <p:nvPr/>
        </p:nvSpPr>
        <p:spPr bwMode="auto">
          <a:xfrm>
            <a:off x="3058344" y="5138068"/>
            <a:ext cx="2438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12451" name="Rectangle 163"/>
          <p:cNvSpPr>
            <a:spLocks noChangeArrowheads="1"/>
          </p:cNvSpPr>
          <p:nvPr/>
        </p:nvSpPr>
        <p:spPr bwMode="auto">
          <a:xfrm>
            <a:off x="5865044" y="3766468"/>
            <a:ext cx="165100" cy="6223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52" name="Rectangle 164"/>
          <p:cNvSpPr>
            <a:spLocks noChangeArrowheads="1"/>
          </p:cNvSpPr>
          <p:nvPr/>
        </p:nvSpPr>
        <p:spPr bwMode="auto">
          <a:xfrm>
            <a:off x="5877744" y="4769768"/>
            <a:ext cx="152400" cy="533400"/>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53" name="Text Box 165"/>
          <p:cNvSpPr txBox="1">
            <a:spLocks noChangeArrowheads="1"/>
          </p:cNvSpPr>
          <p:nvPr/>
        </p:nvSpPr>
        <p:spPr bwMode="auto">
          <a:xfrm>
            <a:off x="5801544" y="42363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00.00.21</a:t>
            </a:r>
          </a:p>
        </p:txBody>
      </p:sp>
      <p:sp>
        <p:nvSpPr>
          <p:cNvPr id="12454" name="Text Box 166"/>
          <p:cNvSpPr txBox="1">
            <a:spLocks noChangeArrowheads="1"/>
          </p:cNvSpPr>
          <p:nvPr/>
        </p:nvSpPr>
        <p:spPr bwMode="auto">
          <a:xfrm>
            <a:off x="5877744" y="4769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00.00.25</a:t>
            </a:r>
          </a:p>
        </p:txBody>
      </p:sp>
      <p:sp>
        <p:nvSpPr>
          <p:cNvPr id="12455" name="Text Box 167"/>
          <p:cNvSpPr txBox="1">
            <a:spLocks noChangeArrowheads="1"/>
          </p:cNvSpPr>
          <p:nvPr/>
        </p:nvSpPr>
        <p:spPr bwMode="auto">
          <a:xfrm>
            <a:off x="5877744" y="52269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00.00.35</a:t>
            </a:r>
          </a:p>
        </p:txBody>
      </p:sp>
      <p:sp>
        <p:nvSpPr>
          <p:cNvPr id="12456" name="Text Box 168"/>
          <p:cNvSpPr txBox="1">
            <a:spLocks noChangeArrowheads="1"/>
          </p:cNvSpPr>
          <p:nvPr/>
        </p:nvSpPr>
        <p:spPr bwMode="auto">
          <a:xfrm>
            <a:off x="5788844" y="54428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00.00.37</a:t>
            </a:r>
          </a:p>
        </p:txBody>
      </p:sp>
      <p:sp>
        <p:nvSpPr>
          <p:cNvPr id="12457" name="Text Box 169"/>
          <p:cNvSpPr txBox="1">
            <a:spLocks noChangeArrowheads="1"/>
          </p:cNvSpPr>
          <p:nvPr/>
        </p:nvSpPr>
        <p:spPr bwMode="auto">
          <a:xfrm>
            <a:off x="5814244" y="59762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00.00.47</a:t>
            </a:r>
          </a:p>
        </p:txBody>
      </p:sp>
      <p:sp>
        <p:nvSpPr>
          <p:cNvPr id="12463" name="Text Box 175"/>
          <p:cNvSpPr txBox="1">
            <a:spLocks noChangeArrowheads="1"/>
          </p:cNvSpPr>
          <p:nvPr/>
        </p:nvSpPr>
        <p:spPr bwMode="auto">
          <a:xfrm rot="197808">
            <a:off x="2524944" y="3245768"/>
            <a:ext cx="19050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First RTP-PDU(0) </a:t>
            </a:r>
          </a:p>
        </p:txBody>
      </p:sp>
      <p:sp>
        <p:nvSpPr>
          <p:cNvPr id="12464" name="Text Box 176"/>
          <p:cNvSpPr txBox="1">
            <a:spLocks noChangeArrowheads="1"/>
          </p:cNvSpPr>
          <p:nvPr/>
        </p:nvSpPr>
        <p:spPr bwMode="auto">
          <a:xfrm rot="197808">
            <a:off x="2296344" y="37791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Second RTP-PDU(10)</a:t>
            </a:r>
          </a:p>
        </p:txBody>
      </p:sp>
      <p:sp>
        <p:nvSpPr>
          <p:cNvPr id="12465" name="Text Box 177"/>
          <p:cNvSpPr txBox="1">
            <a:spLocks noChangeArrowheads="1"/>
          </p:cNvSpPr>
          <p:nvPr/>
        </p:nvSpPr>
        <p:spPr bwMode="auto">
          <a:xfrm rot="397133">
            <a:off x="2905944" y="49602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Third RTP-PDU(20) </a:t>
            </a:r>
          </a:p>
        </p:txBody>
      </p:sp>
      <p:sp>
        <p:nvSpPr>
          <p:cNvPr id="12466" name="Rectangle 178"/>
          <p:cNvSpPr>
            <a:spLocks noChangeArrowheads="1"/>
          </p:cNvSpPr>
          <p:nvPr/>
        </p:nvSpPr>
        <p:spPr bwMode="auto">
          <a:xfrm>
            <a:off x="1762944" y="4998368"/>
            <a:ext cx="152400" cy="53340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67" name="Line 179"/>
          <p:cNvSpPr>
            <a:spLocks noChangeShapeType="1"/>
          </p:cNvSpPr>
          <p:nvPr/>
        </p:nvSpPr>
        <p:spPr bwMode="auto">
          <a:xfrm>
            <a:off x="1915344" y="5036468"/>
            <a:ext cx="3581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68" name="Line 180"/>
          <p:cNvSpPr>
            <a:spLocks noChangeShapeType="1"/>
          </p:cNvSpPr>
          <p:nvPr/>
        </p:nvSpPr>
        <p:spPr bwMode="auto">
          <a:xfrm>
            <a:off x="1915344" y="5150768"/>
            <a:ext cx="3581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69" name="Text Box 181"/>
          <p:cNvSpPr txBox="1">
            <a:spLocks noChangeArrowheads="1"/>
          </p:cNvSpPr>
          <p:nvPr/>
        </p:nvSpPr>
        <p:spPr bwMode="auto">
          <a:xfrm>
            <a:off x="391344" y="4998368"/>
            <a:ext cx="1295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00.00.40</a:t>
            </a:r>
          </a:p>
        </p:txBody>
      </p:sp>
      <p:sp>
        <p:nvSpPr>
          <p:cNvPr id="12470" name="Text Box 182"/>
          <p:cNvSpPr txBox="1">
            <a:spLocks noChangeArrowheads="1"/>
          </p:cNvSpPr>
          <p:nvPr/>
        </p:nvSpPr>
        <p:spPr bwMode="auto">
          <a:xfrm rot="633590">
            <a:off x="2601144" y="5582568"/>
            <a:ext cx="2366963"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solidFill>
                  <a:srgbClr val="9900CC"/>
                </a:solidFill>
              </a:rPr>
              <a:t>Fourth RTP-PDU (30)</a:t>
            </a:r>
          </a:p>
        </p:txBody>
      </p:sp>
      <p:sp>
        <p:nvSpPr>
          <p:cNvPr id="12471" name="Rectangle 183"/>
          <p:cNvSpPr>
            <a:spLocks noChangeArrowheads="1"/>
          </p:cNvSpPr>
          <p:nvPr/>
        </p:nvSpPr>
        <p:spPr bwMode="auto">
          <a:xfrm>
            <a:off x="5877744" y="5836568"/>
            <a:ext cx="152400" cy="533400"/>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2" name="Text Box 184"/>
          <p:cNvSpPr txBox="1">
            <a:spLocks noChangeArrowheads="1"/>
          </p:cNvSpPr>
          <p:nvPr/>
        </p:nvSpPr>
        <p:spPr bwMode="auto">
          <a:xfrm>
            <a:off x="5826944" y="5785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00.00.41</a:t>
            </a:r>
          </a:p>
        </p:txBody>
      </p:sp>
      <p:sp>
        <p:nvSpPr>
          <p:cNvPr id="12473" name="Text Box 185"/>
          <p:cNvSpPr txBox="1">
            <a:spLocks noChangeArrowheads="1"/>
          </p:cNvSpPr>
          <p:nvPr/>
        </p:nvSpPr>
        <p:spPr bwMode="auto">
          <a:xfrm>
            <a:off x="5826944" y="62937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00.00.51</a:t>
            </a:r>
          </a:p>
        </p:txBody>
      </p:sp>
      <p:sp>
        <p:nvSpPr>
          <p:cNvPr id="12474" name="Line 186"/>
          <p:cNvSpPr>
            <a:spLocks noChangeShapeType="1"/>
          </p:cNvSpPr>
          <p:nvPr/>
        </p:nvSpPr>
        <p:spPr bwMode="auto">
          <a:xfrm>
            <a:off x="2829744" y="46935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5" name="Line 187"/>
          <p:cNvSpPr>
            <a:spLocks noChangeShapeType="1"/>
          </p:cNvSpPr>
          <p:nvPr/>
        </p:nvSpPr>
        <p:spPr bwMode="auto">
          <a:xfrm>
            <a:off x="2905944" y="4541168"/>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6" name="Rectangle 188"/>
          <p:cNvSpPr>
            <a:spLocks noChangeArrowheads="1"/>
          </p:cNvSpPr>
          <p:nvPr/>
        </p:nvSpPr>
        <p:spPr bwMode="auto">
          <a:xfrm>
            <a:off x="5877744" y="5442868"/>
            <a:ext cx="1524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7" name="Line 189"/>
          <p:cNvSpPr>
            <a:spLocks noChangeShapeType="1"/>
          </p:cNvSpPr>
          <p:nvPr/>
        </p:nvSpPr>
        <p:spPr bwMode="auto">
          <a:xfrm>
            <a:off x="5496744" y="5836568"/>
            <a:ext cx="533400" cy="0"/>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8" name="Line 190"/>
          <p:cNvSpPr>
            <a:spLocks noChangeShapeType="1"/>
          </p:cNvSpPr>
          <p:nvPr/>
        </p:nvSpPr>
        <p:spPr bwMode="auto">
          <a:xfrm>
            <a:off x="7477944" y="3855368"/>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79" name="Rectangle 191"/>
          <p:cNvSpPr>
            <a:spLocks noChangeArrowheads="1"/>
          </p:cNvSpPr>
          <p:nvPr/>
        </p:nvSpPr>
        <p:spPr bwMode="auto">
          <a:xfrm>
            <a:off x="7401744" y="4312568"/>
            <a:ext cx="152400" cy="685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80" name="Rectangle 192"/>
          <p:cNvSpPr>
            <a:spLocks noChangeArrowheads="1"/>
          </p:cNvSpPr>
          <p:nvPr/>
        </p:nvSpPr>
        <p:spPr bwMode="auto">
          <a:xfrm>
            <a:off x="7401744" y="4998368"/>
            <a:ext cx="152400" cy="609600"/>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81" name="Rectangle 193"/>
          <p:cNvSpPr>
            <a:spLocks noChangeArrowheads="1"/>
          </p:cNvSpPr>
          <p:nvPr/>
        </p:nvSpPr>
        <p:spPr bwMode="auto">
          <a:xfrm>
            <a:off x="7401744" y="5607968"/>
            <a:ext cx="1524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82" name="Rectangle 194"/>
          <p:cNvSpPr>
            <a:spLocks noChangeArrowheads="1"/>
          </p:cNvSpPr>
          <p:nvPr/>
        </p:nvSpPr>
        <p:spPr bwMode="auto">
          <a:xfrm>
            <a:off x="7401744" y="6141368"/>
            <a:ext cx="152400" cy="533400"/>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2485" name="Text Box 197"/>
          <p:cNvSpPr txBox="1">
            <a:spLocks noChangeArrowheads="1"/>
          </p:cNvSpPr>
          <p:nvPr/>
        </p:nvSpPr>
        <p:spPr bwMode="auto">
          <a:xfrm>
            <a:off x="7414444" y="43125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00.00.18</a:t>
            </a:r>
          </a:p>
        </p:txBody>
      </p:sp>
      <p:sp>
        <p:nvSpPr>
          <p:cNvPr id="12486" name="Text Box 198"/>
          <p:cNvSpPr txBox="1">
            <a:spLocks noChangeArrowheads="1"/>
          </p:cNvSpPr>
          <p:nvPr/>
        </p:nvSpPr>
        <p:spPr bwMode="auto">
          <a:xfrm>
            <a:off x="7401744" y="49475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00.00.28</a:t>
            </a:r>
          </a:p>
        </p:txBody>
      </p:sp>
      <p:sp>
        <p:nvSpPr>
          <p:cNvPr id="12487" name="Text Box 199"/>
          <p:cNvSpPr txBox="1">
            <a:spLocks noChangeArrowheads="1"/>
          </p:cNvSpPr>
          <p:nvPr/>
        </p:nvSpPr>
        <p:spPr bwMode="auto">
          <a:xfrm>
            <a:off x="7414444" y="55444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00.00.38</a:t>
            </a:r>
          </a:p>
        </p:txBody>
      </p:sp>
      <p:sp>
        <p:nvSpPr>
          <p:cNvPr id="12488" name="Text Box 200"/>
          <p:cNvSpPr txBox="1">
            <a:spLocks noChangeArrowheads="1"/>
          </p:cNvSpPr>
          <p:nvPr/>
        </p:nvSpPr>
        <p:spPr bwMode="auto">
          <a:xfrm>
            <a:off x="7401744" y="60905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00.00.48</a:t>
            </a:r>
          </a:p>
        </p:txBody>
      </p:sp>
      <p:sp>
        <p:nvSpPr>
          <p:cNvPr id="12489" name="Text Box 201"/>
          <p:cNvSpPr txBox="1">
            <a:spLocks noChangeArrowheads="1"/>
          </p:cNvSpPr>
          <p:nvPr/>
        </p:nvSpPr>
        <p:spPr bwMode="auto">
          <a:xfrm>
            <a:off x="7414444" y="6598568"/>
            <a:ext cx="1295400"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00.00.58</a:t>
            </a:r>
          </a:p>
        </p:txBody>
      </p:sp>
      <p:sp>
        <p:nvSpPr>
          <p:cNvPr id="69" name="Text Box 6"/>
          <p:cNvSpPr txBox="1">
            <a:spLocks noChangeArrowheads="1"/>
          </p:cNvSpPr>
          <p:nvPr/>
        </p:nvSpPr>
        <p:spPr bwMode="auto">
          <a:xfrm>
            <a:off x="133400" y="443273"/>
            <a:ext cx="6781800" cy="830997"/>
          </a:xfrm>
          <a:prstGeom prst="rect">
            <a:avLst/>
          </a:prstGeom>
          <a:noFill/>
          <a:ln>
            <a:noFill/>
          </a:ln>
        </p:spPr>
        <p:txBody>
          <a:bodyPr lIns="91425" tIns="91425" rIns="91425" bIns="91425" anchor="ctr" anchorCtr="0"/>
          <a:lstStyle>
            <a:defPPr marR="0" algn="l" rtl="0">
              <a:lnSpc>
                <a:spcPct val="100000"/>
              </a:lnSpc>
              <a:spcBef>
                <a:spcPts val="0"/>
              </a:spcBef>
              <a:spcAft>
                <a:spcPts val="0"/>
              </a:spcAft>
              <a:defRPr/>
            </a:defPPr>
            <a:lvl1pPr>
              <a:buClr>
                <a:schemeClr val="lt1"/>
              </a:buClr>
              <a:buSzPct val="100000"/>
              <a:buFont typeface="Georgia"/>
              <a:defRPr sz="4800">
                <a:solidFill>
                  <a:schemeClr val="lt1"/>
                </a:solidFill>
                <a:latin typeface="Georgia"/>
                <a:ea typeface="Georgia"/>
                <a:cs typeface="Georgia"/>
              </a:defRPr>
            </a:lvl1pPr>
          </a:lstStyle>
          <a:p>
            <a:r>
              <a:rPr lang="en-US" altLang="he-IL" dirty="0"/>
              <a:t>Reality – jitter</a:t>
            </a:r>
          </a:p>
        </p:txBody>
      </p:sp>
    </p:spTree>
    <p:extLst>
      <p:ext uri="{BB962C8B-B14F-4D97-AF65-F5344CB8AC3E}">
        <p14:creationId xmlns:p14="http://schemas.microsoft.com/office/powerpoint/2010/main" val="1130516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499" y="1955800"/>
            <a:ext cx="6180138"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7" name="Text Box 5"/>
          <p:cNvSpPr txBox="1">
            <a:spLocks noChangeArrowheads="1"/>
          </p:cNvSpPr>
          <p:nvPr/>
        </p:nvSpPr>
        <p:spPr bwMode="auto">
          <a:xfrm>
            <a:off x="3187555" y="1498600"/>
            <a:ext cx="2274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buFontTx/>
              <a:buNone/>
            </a:pPr>
            <a:r>
              <a:rPr lang="en-US" altLang="he-IL" sz="2400" b="1" dirty="0">
                <a:solidFill>
                  <a:schemeClr val="accent2"/>
                </a:solidFill>
                <a:latin typeface="Times New Roman" panose="02020603050405020304" pitchFamily="18" charset="0"/>
              </a:rPr>
              <a:t>Playback buffer</a:t>
            </a:r>
          </a:p>
        </p:txBody>
      </p:sp>
      <p:sp>
        <p:nvSpPr>
          <p:cNvPr id="13318" name="Rectangle 6"/>
          <p:cNvSpPr>
            <a:spLocks noChangeArrowheads="1"/>
          </p:cNvSpPr>
          <p:nvPr/>
        </p:nvSpPr>
        <p:spPr bwMode="auto">
          <a:xfrm>
            <a:off x="3448699" y="1955800"/>
            <a:ext cx="1676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3319" name="Rectangle 7"/>
          <p:cNvSpPr>
            <a:spLocks noChangeArrowheads="1"/>
          </p:cNvSpPr>
          <p:nvPr/>
        </p:nvSpPr>
        <p:spPr bwMode="auto">
          <a:xfrm>
            <a:off x="3524899" y="3632200"/>
            <a:ext cx="16002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3320" name="Rectangle 8"/>
          <p:cNvSpPr>
            <a:spLocks noChangeArrowheads="1"/>
          </p:cNvSpPr>
          <p:nvPr/>
        </p:nvSpPr>
        <p:spPr bwMode="auto">
          <a:xfrm>
            <a:off x="3448699" y="5384800"/>
            <a:ext cx="1752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3321" name="Rectangle 9"/>
          <p:cNvSpPr>
            <a:spLocks noChangeArrowheads="1"/>
          </p:cNvSpPr>
          <p:nvPr/>
        </p:nvSpPr>
        <p:spPr bwMode="auto">
          <a:xfrm>
            <a:off x="3220099" y="7366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3322" name="Rectangle 10"/>
          <p:cNvSpPr>
            <a:spLocks noChangeArrowheads="1"/>
          </p:cNvSpPr>
          <p:nvPr/>
        </p:nvSpPr>
        <p:spPr bwMode="auto">
          <a:xfrm>
            <a:off x="1848499" y="69088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13323" name="Text Box 11"/>
          <p:cNvSpPr txBox="1">
            <a:spLocks noChangeArrowheads="1"/>
          </p:cNvSpPr>
          <p:nvPr/>
        </p:nvSpPr>
        <p:spPr bwMode="auto">
          <a:xfrm>
            <a:off x="3372499" y="2032000"/>
            <a:ext cx="2057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At time 00:00:18</a:t>
            </a:r>
          </a:p>
        </p:txBody>
      </p:sp>
      <p:sp>
        <p:nvSpPr>
          <p:cNvPr id="13324" name="Text Box 12"/>
          <p:cNvSpPr txBox="1">
            <a:spLocks noChangeArrowheads="1"/>
          </p:cNvSpPr>
          <p:nvPr/>
        </p:nvSpPr>
        <p:spPr bwMode="auto">
          <a:xfrm>
            <a:off x="3143899" y="3784600"/>
            <a:ext cx="2057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At time 00:00:28</a:t>
            </a:r>
          </a:p>
        </p:txBody>
      </p:sp>
      <p:sp>
        <p:nvSpPr>
          <p:cNvPr id="13325" name="Text Box 13"/>
          <p:cNvSpPr txBox="1">
            <a:spLocks noChangeArrowheads="1"/>
          </p:cNvSpPr>
          <p:nvPr/>
        </p:nvSpPr>
        <p:spPr bwMode="auto">
          <a:xfrm>
            <a:off x="3143899" y="5537200"/>
            <a:ext cx="20574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600"/>
              <a:t>At time 00:00:38</a:t>
            </a:r>
          </a:p>
        </p:txBody>
      </p:sp>
      <p:sp>
        <p:nvSpPr>
          <p:cNvPr id="16" name="Text Box 6"/>
          <p:cNvSpPr txBox="1">
            <a:spLocks noChangeArrowheads="1"/>
          </p:cNvSpPr>
          <p:nvPr/>
        </p:nvSpPr>
        <p:spPr bwMode="auto">
          <a:xfrm>
            <a:off x="133400" y="443273"/>
            <a:ext cx="6781800" cy="830997"/>
          </a:xfrm>
          <a:prstGeom prst="rect">
            <a:avLst/>
          </a:prstGeom>
          <a:noFill/>
          <a:ln>
            <a:noFill/>
          </a:ln>
        </p:spPr>
        <p:txBody>
          <a:bodyPr lIns="91425" tIns="91425" rIns="91425" bIns="91425" anchor="ctr" anchorCtr="0"/>
          <a:lstStyle>
            <a:defPPr marR="0" algn="l" rtl="0">
              <a:lnSpc>
                <a:spcPct val="100000"/>
              </a:lnSpc>
              <a:spcBef>
                <a:spcPts val="0"/>
              </a:spcBef>
              <a:spcAft>
                <a:spcPts val="0"/>
              </a:spcAft>
              <a:defRPr/>
            </a:defPPr>
            <a:lvl1pPr>
              <a:buClr>
                <a:schemeClr val="lt1"/>
              </a:buClr>
              <a:buSzPct val="100000"/>
              <a:buFont typeface="Georgia"/>
              <a:defRPr sz="4800">
                <a:solidFill>
                  <a:schemeClr val="lt1"/>
                </a:solidFill>
                <a:latin typeface="Georgia"/>
                <a:ea typeface="Georgia"/>
                <a:cs typeface="Georgia"/>
              </a:defRPr>
            </a:lvl1pPr>
          </a:lstStyle>
          <a:p>
            <a:r>
              <a:rPr lang="en-US" altLang="he-IL" dirty="0"/>
              <a:t>Reality – jitter</a:t>
            </a:r>
          </a:p>
        </p:txBody>
      </p:sp>
    </p:spTree>
    <p:extLst>
      <p:ext uri="{BB962C8B-B14F-4D97-AF65-F5344CB8AC3E}">
        <p14:creationId xmlns:p14="http://schemas.microsoft.com/office/powerpoint/2010/main" val="387820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0" y="9964"/>
            <a:ext cx="8458200" cy="156966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RPr/>
            </a:defPPr>
            <a:lvl1pPr>
              <a:buClr>
                <a:schemeClr val="lt1"/>
              </a:buClr>
              <a:buSzPct val="100000"/>
              <a:buFont typeface="Georgia"/>
              <a:defRPr sz="4800">
                <a:solidFill>
                  <a:schemeClr val="lt1"/>
                </a:solidFill>
                <a:latin typeface="Georgia"/>
                <a:ea typeface="Georgia"/>
                <a:cs typeface="Georgia"/>
              </a:defRPr>
            </a:lvl1pPr>
          </a:lstStyle>
          <a:p>
            <a:r>
              <a:rPr lang="en-US" altLang="he-IL" dirty="0"/>
              <a:t>How does Sequence number and Timestamp help ?</a:t>
            </a:r>
          </a:p>
        </p:txBody>
      </p:sp>
      <p:sp>
        <p:nvSpPr>
          <p:cNvPr id="34820" name="Rectangle 4"/>
          <p:cNvSpPr>
            <a:spLocks noChangeArrowheads="1"/>
          </p:cNvSpPr>
          <p:nvPr/>
        </p:nvSpPr>
        <p:spPr bwMode="auto">
          <a:xfrm>
            <a:off x="-17011" y="1412776"/>
            <a:ext cx="3810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0"/>
              </a:spcBef>
              <a:defRPr sz="2400">
                <a:solidFill>
                  <a:schemeClr val="tx1"/>
                </a:solidFill>
                <a:latin typeface="Times New Roman" panose="02020603050405020304" pitchFamily="18" charset="0"/>
              </a:defRPr>
            </a:lvl1pPr>
            <a:lvl2pPr algn="l">
              <a:spcBef>
                <a:spcPct val="0"/>
              </a:spcBef>
              <a:defRPr sz="2400">
                <a:solidFill>
                  <a:schemeClr val="tx1"/>
                </a:solidFill>
                <a:latin typeface="Times New Roman" panose="02020603050405020304" pitchFamily="18" charset="0"/>
              </a:defRPr>
            </a:lvl2pPr>
            <a:lvl3pPr algn="l">
              <a:spcBef>
                <a:spcPct val="0"/>
              </a:spcBef>
              <a:defRPr sz="2400">
                <a:solidFill>
                  <a:schemeClr val="tx1"/>
                </a:solidFill>
                <a:latin typeface="Times New Roman" panose="02020603050405020304" pitchFamily="18" charset="0"/>
              </a:defRPr>
            </a:lvl3pPr>
            <a:lvl4pPr algn="l">
              <a:spcBef>
                <a:spcPct val="0"/>
              </a:spcBef>
              <a:defRPr sz="2400">
                <a:solidFill>
                  <a:schemeClr val="tx1"/>
                </a:solidFill>
                <a:latin typeface="Times New Roman" panose="02020603050405020304" pitchFamily="18" charset="0"/>
              </a:defRPr>
            </a:lvl4pPr>
            <a:lvl5pPr algn="l">
              <a:spcBef>
                <a:spcPct val="0"/>
              </a:spcBef>
              <a:defRPr sz="2400">
                <a:solidFill>
                  <a:schemeClr val="tx1"/>
                </a:solidFill>
                <a:latin typeface="Times New Roman" panose="02020603050405020304" pitchFamily="18" charset="0"/>
              </a:defRPr>
            </a:lvl5pPr>
            <a:lvl6pPr marL="457200" algn="l" rtl="0" fontAlgn="base">
              <a:spcBef>
                <a:spcPct val="0"/>
              </a:spcBef>
              <a:spcAft>
                <a:spcPct val="0"/>
              </a:spcAft>
              <a:defRPr sz="2400">
                <a:solidFill>
                  <a:schemeClr val="tx1"/>
                </a:solidFill>
                <a:latin typeface="Times New Roman" panose="02020603050405020304" pitchFamily="18" charset="0"/>
              </a:defRPr>
            </a:lvl6pPr>
            <a:lvl7pPr marL="914400" algn="l" rtl="0" fontAlgn="base">
              <a:spcBef>
                <a:spcPct val="0"/>
              </a:spcBef>
              <a:spcAft>
                <a:spcPct val="0"/>
              </a:spcAft>
              <a:defRPr sz="2400">
                <a:solidFill>
                  <a:schemeClr val="tx1"/>
                </a:solidFill>
                <a:latin typeface="Times New Roman" panose="02020603050405020304" pitchFamily="18" charset="0"/>
              </a:defRPr>
            </a:lvl7pPr>
            <a:lvl8pPr marL="1371600" algn="l" rtl="0" fontAlgn="base">
              <a:spcBef>
                <a:spcPct val="0"/>
              </a:spcBef>
              <a:spcAft>
                <a:spcPct val="0"/>
              </a:spcAft>
              <a:defRPr sz="2400">
                <a:solidFill>
                  <a:schemeClr val="tx1"/>
                </a:solidFill>
                <a:latin typeface="Times New Roman" panose="02020603050405020304" pitchFamily="18" charset="0"/>
              </a:defRPr>
            </a:lvl8pPr>
            <a:lvl9pPr marL="1828800" algn="l" rtl="0" fontAlgn="base">
              <a:spcBef>
                <a:spcPct val="0"/>
              </a:spcBef>
              <a:spcAft>
                <a:spcPct val="0"/>
              </a:spcAft>
              <a:defRPr sz="2400">
                <a:solidFill>
                  <a:schemeClr val="tx1"/>
                </a:solidFill>
                <a:latin typeface="Times New Roman" panose="02020603050405020304" pitchFamily="18" charset="0"/>
              </a:defRPr>
            </a:lvl9pPr>
          </a:lstStyle>
          <a:p>
            <a:pPr>
              <a:lnSpc>
                <a:spcPct val="100000"/>
              </a:lnSpc>
              <a:buFontTx/>
              <a:buNone/>
            </a:pPr>
            <a:r>
              <a:rPr lang="en-US" altLang="he-IL" u="sng">
                <a:solidFill>
                  <a:srgbClr val="FF3300"/>
                </a:solidFill>
                <a:latin typeface="Verdana" panose="020B0604030504040204" pitchFamily="34" charset="0"/>
              </a:rPr>
              <a:t>Audio silence</a:t>
            </a:r>
            <a:r>
              <a:rPr lang="en-US" altLang="he-IL" sz="2000" u="sng">
                <a:solidFill>
                  <a:srgbClr val="FF3300"/>
                </a:solidFill>
                <a:latin typeface="Verdana" panose="020B0604030504040204" pitchFamily="34" charset="0"/>
              </a:rPr>
              <a:t> </a:t>
            </a:r>
            <a:r>
              <a:rPr lang="en-US" altLang="he-IL" u="sng">
                <a:solidFill>
                  <a:srgbClr val="FF3300"/>
                </a:solidFill>
                <a:latin typeface="Verdana" panose="020B0604030504040204" pitchFamily="34" charset="0"/>
              </a:rPr>
              <a:t>example</a:t>
            </a:r>
            <a:r>
              <a:rPr lang="en-US" altLang="he-IL" sz="2000" u="sng">
                <a:solidFill>
                  <a:srgbClr val="FF3300"/>
                </a:solidFill>
                <a:latin typeface="Verdana" panose="020B0604030504040204" pitchFamily="34" charset="0"/>
              </a:rPr>
              <a:t>:</a:t>
            </a:r>
          </a:p>
        </p:txBody>
      </p:sp>
      <p:sp>
        <p:nvSpPr>
          <p:cNvPr id="34821" name="Rectangle 5"/>
          <p:cNvSpPr>
            <a:spLocks noChangeArrowheads="1"/>
          </p:cNvSpPr>
          <p:nvPr/>
        </p:nvSpPr>
        <p:spPr bwMode="auto">
          <a:xfrm>
            <a:off x="-17011" y="4841776"/>
            <a:ext cx="7543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sz="2400">
                <a:solidFill>
                  <a:schemeClr val="tx1"/>
                </a:solidFill>
                <a:latin typeface="Times New Roman" panose="02020603050405020304" pitchFamily="18" charset="0"/>
              </a:defRPr>
            </a:lvl1pPr>
            <a:lvl2pPr marL="742950" indent="-285750" algn="l">
              <a:spcBef>
                <a:spcPct val="0"/>
              </a:spcBef>
              <a:defRPr sz="2400">
                <a:solidFill>
                  <a:schemeClr val="tx1"/>
                </a:solidFill>
                <a:latin typeface="Times New Roman" panose="02020603050405020304" pitchFamily="18" charset="0"/>
              </a:defRPr>
            </a:lvl2pPr>
            <a:lvl3pPr marL="1143000" indent="-228600" algn="l">
              <a:spcBef>
                <a:spcPct val="0"/>
              </a:spcBef>
              <a:defRPr sz="2400">
                <a:solidFill>
                  <a:schemeClr val="tx1"/>
                </a:solidFill>
                <a:latin typeface="Times New Roman" panose="02020603050405020304" pitchFamily="18" charset="0"/>
              </a:defRPr>
            </a:lvl3pPr>
            <a:lvl4pPr marL="1600200" indent="-228600" algn="l">
              <a:spcBef>
                <a:spcPct val="0"/>
              </a:spcBef>
              <a:defRPr sz="2400">
                <a:solidFill>
                  <a:schemeClr val="tx1"/>
                </a:solidFill>
                <a:latin typeface="Times New Roman" panose="02020603050405020304" pitchFamily="18" charset="0"/>
              </a:defRPr>
            </a:lvl4pPr>
            <a:lvl5pPr marL="2057400" indent="-228600" algn="l">
              <a:spcBef>
                <a:spcPct val="0"/>
              </a:spcBef>
              <a:defRPr sz="2400">
                <a:solidFill>
                  <a:schemeClr val="tx1"/>
                </a:solidFill>
                <a:latin typeface="Times New Roman" panose="02020603050405020304" pitchFamily="18" charset="0"/>
              </a:defRPr>
            </a:lvl5pPr>
            <a:lvl6pPr marL="2514600" indent="-228600" algn="l" rtl="0" fontAlgn="base">
              <a:spcBef>
                <a:spcPct val="0"/>
              </a:spcBef>
              <a:spcAft>
                <a:spcPct val="0"/>
              </a:spcAft>
              <a:defRPr sz="2400">
                <a:solidFill>
                  <a:schemeClr val="tx1"/>
                </a:solidFill>
                <a:latin typeface="Times New Roman" panose="02020603050405020304" pitchFamily="18" charset="0"/>
              </a:defRPr>
            </a:lvl6pPr>
            <a:lvl7pPr marL="2971800" indent="-228600" algn="l" rtl="0" fontAlgn="base">
              <a:spcBef>
                <a:spcPct val="0"/>
              </a:spcBef>
              <a:spcAft>
                <a:spcPct val="0"/>
              </a:spcAft>
              <a:defRPr sz="2400">
                <a:solidFill>
                  <a:schemeClr val="tx1"/>
                </a:solidFill>
                <a:latin typeface="Times New Roman" panose="02020603050405020304" pitchFamily="18" charset="0"/>
              </a:defRPr>
            </a:lvl7pPr>
            <a:lvl8pPr marL="3429000" indent="-228600" algn="l" rtl="0" fontAlgn="base">
              <a:spcBef>
                <a:spcPct val="0"/>
              </a:spcBef>
              <a:spcAft>
                <a:spcPct val="0"/>
              </a:spcAft>
              <a:defRPr sz="2400">
                <a:solidFill>
                  <a:schemeClr val="tx1"/>
                </a:solidFill>
                <a:latin typeface="Times New Roman" panose="02020603050405020304" pitchFamily="18" charset="0"/>
              </a:defRPr>
            </a:lvl8pPr>
            <a:lvl9pPr marL="3886200" indent="-228600" algn="l" rtl="0" fontAlgn="base">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buFontTx/>
              <a:buNone/>
            </a:pPr>
            <a:r>
              <a:rPr lang="en-US" altLang="he-IL" sz="2000">
                <a:latin typeface="Verdana" panose="020B0604030504040204" pitchFamily="34" charset="0"/>
              </a:rPr>
              <a:t>    </a:t>
            </a:r>
            <a:r>
              <a:rPr lang="en-US" altLang="he-IL" sz="2000" u="sng">
                <a:latin typeface="Verdana" panose="020B0604030504040204" pitchFamily="34" charset="0"/>
              </a:rPr>
              <a:t>Solution:</a:t>
            </a:r>
          </a:p>
          <a:p>
            <a:pPr>
              <a:lnSpc>
                <a:spcPct val="100000"/>
              </a:lnSpc>
              <a:spcBef>
                <a:spcPct val="20000"/>
              </a:spcBef>
              <a:buFontTx/>
              <a:buNone/>
            </a:pPr>
            <a:endParaRPr lang="en-US" altLang="he-IL" sz="2000" u="sng">
              <a:latin typeface="Verdana" panose="020B0604030504040204" pitchFamily="34" charset="0"/>
            </a:endParaRPr>
          </a:p>
          <a:p>
            <a:pPr lvl="1">
              <a:lnSpc>
                <a:spcPct val="100000"/>
              </a:lnSpc>
              <a:spcBef>
                <a:spcPct val="20000"/>
              </a:spcBef>
              <a:buFontTx/>
              <a:buChar char="–"/>
            </a:pPr>
            <a:r>
              <a:rPr lang="en-US" altLang="he-IL" sz="1800">
                <a:latin typeface="Verdana" panose="020B0604030504040204" pitchFamily="34" charset="0"/>
              </a:rPr>
              <a:t>After receiving no PDUs for a while, next PDU received at the receiver will reflect a big jump in timestamp, but have the correct next seq. no. Thus, receiver knows what happened. </a:t>
            </a:r>
          </a:p>
        </p:txBody>
      </p:sp>
      <p:sp>
        <p:nvSpPr>
          <p:cNvPr id="34823" name="Text Box 7"/>
          <p:cNvSpPr txBox="1">
            <a:spLocks noChangeArrowheads="1"/>
          </p:cNvSpPr>
          <p:nvPr/>
        </p:nvSpPr>
        <p:spPr bwMode="auto">
          <a:xfrm>
            <a:off x="148089" y="3317776"/>
            <a:ext cx="56388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lvl="1" algn="l">
              <a:lnSpc>
                <a:spcPct val="100000"/>
              </a:lnSpc>
              <a:buFontTx/>
              <a:buChar char="–"/>
            </a:pPr>
            <a:r>
              <a:rPr lang="en-US" altLang="he-IL" sz="1800"/>
              <a:t> Why might this cause problems?</a:t>
            </a:r>
          </a:p>
          <a:p>
            <a:pPr lvl="2" algn="l">
              <a:lnSpc>
                <a:spcPct val="100000"/>
              </a:lnSpc>
              <a:buFontTx/>
              <a:buNone/>
            </a:pPr>
            <a:endParaRPr lang="en-US" altLang="he-IL" sz="1800"/>
          </a:p>
        </p:txBody>
      </p:sp>
      <p:grpSp>
        <p:nvGrpSpPr>
          <p:cNvPr id="34842" name="Group 26"/>
          <p:cNvGrpSpPr>
            <a:grpSpLocks/>
          </p:cNvGrpSpPr>
          <p:nvPr/>
        </p:nvGrpSpPr>
        <p:grpSpPr bwMode="auto">
          <a:xfrm>
            <a:off x="5926589" y="1717576"/>
            <a:ext cx="2730500" cy="3657600"/>
            <a:chOff x="3752" y="768"/>
            <a:chExt cx="1720" cy="2304"/>
          </a:xfrm>
        </p:grpSpPr>
        <p:sp>
          <p:nvSpPr>
            <p:cNvPr id="34824" name="Rectangle 8"/>
            <p:cNvSpPr>
              <a:spLocks noChangeArrowheads="1"/>
            </p:cNvSpPr>
            <p:nvPr/>
          </p:nvSpPr>
          <p:spPr bwMode="auto">
            <a:xfrm>
              <a:off x="3752" y="768"/>
              <a:ext cx="288" cy="225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34825" name="Rectangle 9"/>
            <p:cNvSpPr>
              <a:spLocks noChangeArrowheads="1"/>
            </p:cNvSpPr>
            <p:nvPr/>
          </p:nvSpPr>
          <p:spPr bwMode="auto">
            <a:xfrm>
              <a:off x="5184" y="800"/>
              <a:ext cx="288" cy="227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34826" name="Text Box 10"/>
            <p:cNvSpPr txBox="1">
              <a:spLocks noChangeArrowheads="1"/>
            </p:cNvSpPr>
            <p:nvPr/>
          </p:nvSpPr>
          <p:spPr bwMode="auto">
            <a:xfrm rot="16190154">
              <a:off x="3571" y="1613"/>
              <a:ext cx="67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a:t>sender</a:t>
              </a:r>
            </a:p>
          </p:txBody>
        </p:sp>
        <p:sp>
          <p:nvSpPr>
            <p:cNvPr id="34827" name="Text Box 11"/>
            <p:cNvSpPr txBox="1">
              <a:spLocks noChangeArrowheads="1"/>
            </p:cNvSpPr>
            <p:nvPr/>
          </p:nvSpPr>
          <p:spPr bwMode="auto">
            <a:xfrm rot="16190154">
              <a:off x="5011" y="1661"/>
              <a:ext cx="67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a:t>receiver</a:t>
              </a:r>
            </a:p>
          </p:txBody>
        </p:sp>
      </p:grpSp>
      <p:grpSp>
        <p:nvGrpSpPr>
          <p:cNvPr id="34844" name="Group 28"/>
          <p:cNvGrpSpPr>
            <a:grpSpLocks/>
          </p:cNvGrpSpPr>
          <p:nvPr/>
        </p:nvGrpSpPr>
        <p:grpSpPr bwMode="auto">
          <a:xfrm>
            <a:off x="6383789" y="1882676"/>
            <a:ext cx="1828800" cy="3162300"/>
            <a:chOff x="4032" y="872"/>
            <a:chExt cx="1152" cy="1992"/>
          </a:xfrm>
        </p:grpSpPr>
        <p:sp>
          <p:nvSpPr>
            <p:cNvPr id="34830" name="Line 14"/>
            <p:cNvSpPr>
              <a:spLocks noChangeShapeType="1"/>
            </p:cNvSpPr>
            <p:nvPr/>
          </p:nvSpPr>
          <p:spPr bwMode="auto">
            <a:xfrm>
              <a:off x="4032" y="872"/>
              <a:ext cx="1152" cy="19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34831" name="Line 15"/>
            <p:cNvSpPr>
              <a:spLocks noChangeShapeType="1"/>
            </p:cNvSpPr>
            <p:nvPr/>
          </p:nvSpPr>
          <p:spPr bwMode="auto">
            <a:xfrm>
              <a:off x="4032" y="1080"/>
              <a:ext cx="1152" cy="19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34832" name="Line 16"/>
            <p:cNvSpPr>
              <a:spLocks noChangeShapeType="1"/>
            </p:cNvSpPr>
            <p:nvPr/>
          </p:nvSpPr>
          <p:spPr bwMode="auto">
            <a:xfrm>
              <a:off x="4032" y="1296"/>
              <a:ext cx="1152" cy="19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34834" name="Line 18"/>
            <p:cNvSpPr>
              <a:spLocks noChangeShapeType="1"/>
            </p:cNvSpPr>
            <p:nvPr/>
          </p:nvSpPr>
          <p:spPr bwMode="auto">
            <a:xfrm>
              <a:off x="4032" y="2424"/>
              <a:ext cx="1152" cy="19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sp>
          <p:nvSpPr>
            <p:cNvPr id="34835" name="Line 19"/>
            <p:cNvSpPr>
              <a:spLocks noChangeShapeType="1"/>
            </p:cNvSpPr>
            <p:nvPr/>
          </p:nvSpPr>
          <p:spPr bwMode="auto">
            <a:xfrm>
              <a:off x="4032" y="2672"/>
              <a:ext cx="1152" cy="19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he-IL"/>
            </a:p>
          </p:txBody>
        </p:sp>
      </p:grpSp>
      <p:grpSp>
        <p:nvGrpSpPr>
          <p:cNvPr id="34845" name="Group 29"/>
          <p:cNvGrpSpPr>
            <a:grpSpLocks/>
          </p:cNvGrpSpPr>
          <p:nvPr/>
        </p:nvGrpSpPr>
        <p:grpSpPr bwMode="auto">
          <a:xfrm>
            <a:off x="6459989" y="2631976"/>
            <a:ext cx="1295400" cy="1600200"/>
            <a:chOff x="4080" y="1344"/>
            <a:chExt cx="816" cy="1008"/>
          </a:xfrm>
        </p:grpSpPr>
        <p:sp>
          <p:nvSpPr>
            <p:cNvPr id="34833" name="AutoShape 17"/>
            <p:cNvSpPr>
              <a:spLocks/>
            </p:cNvSpPr>
            <p:nvPr/>
          </p:nvSpPr>
          <p:spPr bwMode="auto">
            <a:xfrm>
              <a:off x="4080" y="1344"/>
              <a:ext cx="144" cy="1008"/>
            </a:xfrm>
            <a:prstGeom prst="rightBrace">
              <a:avLst>
                <a:gd name="adj1" fmla="val 58333"/>
                <a:gd name="adj2" fmla="val 50000"/>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he-IL"/>
            </a:p>
          </p:txBody>
        </p:sp>
        <p:sp>
          <p:nvSpPr>
            <p:cNvPr id="34836" name="Text Box 20"/>
            <p:cNvSpPr txBox="1">
              <a:spLocks noChangeArrowheads="1"/>
            </p:cNvSpPr>
            <p:nvPr/>
          </p:nvSpPr>
          <p:spPr bwMode="auto">
            <a:xfrm>
              <a:off x="4224" y="1776"/>
              <a:ext cx="672" cy="1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buFontTx/>
                <a:buNone/>
              </a:pPr>
              <a:r>
                <a:rPr lang="en-US" altLang="he-IL" sz="1800">
                  <a:solidFill>
                    <a:srgbClr val="FF3300"/>
                  </a:solidFill>
                </a:rPr>
                <a:t>silence</a:t>
              </a:r>
            </a:p>
          </p:txBody>
        </p:sp>
      </p:grpSp>
      <p:grpSp>
        <p:nvGrpSpPr>
          <p:cNvPr id="34846" name="Group 30"/>
          <p:cNvGrpSpPr>
            <a:grpSpLocks/>
          </p:cNvGrpSpPr>
          <p:nvPr/>
        </p:nvGrpSpPr>
        <p:grpSpPr bwMode="auto">
          <a:xfrm>
            <a:off x="6307589" y="1895376"/>
            <a:ext cx="1968500" cy="2998788"/>
            <a:chOff x="3984" y="880"/>
            <a:chExt cx="1240" cy="1889"/>
          </a:xfrm>
        </p:grpSpPr>
        <p:sp>
          <p:nvSpPr>
            <p:cNvPr id="34837" name="Text Box 21"/>
            <p:cNvSpPr txBox="1">
              <a:spLocks noChangeArrowheads="1"/>
            </p:cNvSpPr>
            <p:nvPr/>
          </p:nvSpPr>
          <p:spPr bwMode="auto">
            <a:xfrm rot="513929">
              <a:off x="4024" y="880"/>
              <a:ext cx="1200"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Seq no.1, Tmpst 100</a:t>
              </a:r>
            </a:p>
          </p:txBody>
        </p:sp>
        <p:sp>
          <p:nvSpPr>
            <p:cNvPr id="34838" name="Text Box 22"/>
            <p:cNvSpPr txBox="1">
              <a:spLocks noChangeArrowheads="1"/>
            </p:cNvSpPr>
            <p:nvPr/>
          </p:nvSpPr>
          <p:spPr bwMode="auto">
            <a:xfrm rot="513929">
              <a:off x="4016" y="1104"/>
              <a:ext cx="1200"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Seq no.2, Tmpst 200</a:t>
              </a:r>
            </a:p>
          </p:txBody>
        </p:sp>
        <p:sp>
          <p:nvSpPr>
            <p:cNvPr id="34839" name="Text Box 23"/>
            <p:cNvSpPr txBox="1">
              <a:spLocks noChangeArrowheads="1"/>
            </p:cNvSpPr>
            <p:nvPr/>
          </p:nvSpPr>
          <p:spPr bwMode="auto">
            <a:xfrm rot="513929">
              <a:off x="3984" y="1296"/>
              <a:ext cx="1200"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Seq no.3, Tmpst 300</a:t>
              </a:r>
            </a:p>
          </p:txBody>
        </p:sp>
        <p:sp>
          <p:nvSpPr>
            <p:cNvPr id="34840" name="Text Box 24"/>
            <p:cNvSpPr txBox="1">
              <a:spLocks noChangeArrowheads="1"/>
            </p:cNvSpPr>
            <p:nvPr/>
          </p:nvSpPr>
          <p:spPr bwMode="auto">
            <a:xfrm rot="513929">
              <a:off x="3984" y="2432"/>
              <a:ext cx="1200"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Seq no.4, Tmpst 600</a:t>
              </a:r>
            </a:p>
          </p:txBody>
        </p:sp>
        <p:sp>
          <p:nvSpPr>
            <p:cNvPr id="34841" name="Text Box 25"/>
            <p:cNvSpPr txBox="1">
              <a:spLocks noChangeArrowheads="1"/>
            </p:cNvSpPr>
            <p:nvPr/>
          </p:nvSpPr>
          <p:spPr bwMode="auto">
            <a:xfrm rot="513929">
              <a:off x="4008" y="2688"/>
              <a:ext cx="1200"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FontTx/>
                <a:buNone/>
              </a:pPr>
              <a:r>
                <a:rPr lang="en-US" altLang="he-IL" sz="1200"/>
                <a:t>Seq no.5, Tmpst 700</a:t>
              </a:r>
            </a:p>
          </p:txBody>
        </p:sp>
      </p:grpSp>
      <p:sp>
        <p:nvSpPr>
          <p:cNvPr id="34847" name="Text Box 31"/>
          <p:cNvSpPr txBox="1">
            <a:spLocks noChangeArrowheads="1"/>
          </p:cNvSpPr>
          <p:nvPr/>
        </p:nvSpPr>
        <p:spPr bwMode="auto">
          <a:xfrm>
            <a:off x="173489" y="2098576"/>
            <a:ext cx="60579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00000"/>
              </a:lnSpc>
            </a:pPr>
            <a:r>
              <a:rPr lang="en-US" altLang="he-IL" sz="1800"/>
              <a:t> Consider audio data</a:t>
            </a:r>
          </a:p>
          <a:p>
            <a:pPr lvl="1" algn="l">
              <a:lnSpc>
                <a:spcPct val="100000"/>
              </a:lnSpc>
              <a:buFontTx/>
              <a:buChar char="–"/>
            </a:pPr>
            <a:r>
              <a:rPr lang="en-US" altLang="he-IL" sz="1800"/>
              <a:t> What should the sender do during silence?</a:t>
            </a:r>
            <a:endParaRPr lang="en-US" altLang="he-IL"/>
          </a:p>
        </p:txBody>
      </p:sp>
      <p:sp>
        <p:nvSpPr>
          <p:cNvPr id="34848" name="Text Box 32"/>
          <p:cNvSpPr txBox="1">
            <a:spLocks noChangeArrowheads="1"/>
          </p:cNvSpPr>
          <p:nvPr/>
        </p:nvSpPr>
        <p:spPr bwMode="auto">
          <a:xfrm>
            <a:off x="897389" y="2784376"/>
            <a:ext cx="48006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ltLang="he-IL"/>
              <a:t> </a:t>
            </a:r>
            <a:r>
              <a:rPr lang="en-US" altLang="he-IL" sz="1800"/>
              <a:t>Not send anything</a:t>
            </a:r>
          </a:p>
        </p:txBody>
      </p:sp>
      <p:sp>
        <p:nvSpPr>
          <p:cNvPr id="34849" name="Text Box 33"/>
          <p:cNvSpPr txBox="1">
            <a:spLocks noChangeArrowheads="1"/>
          </p:cNvSpPr>
          <p:nvPr/>
        </p:nvSpPr>
        <p:spPr bwMode="auto">
          <a:xfrm>
            <a:off x="363989" y="3647976"/>
            <a:ext cx="5410200" cy="9445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lvl="1" algn="l">
              <a:lnSpc>
                <a:spcPct val="100000"/>
              </a:lnSpc>
            </a:pPr>
            <a:r>
              <a:rPr lang="en-US" altLang="he-IL" dirty="0"/>
              <a:t> </a:t>
            </a:r>
            <a:r>
              <a:rPr lang="en-US" altLang="he-IL" sz="1800" dirty="0"/>
              <a:t>Receiver cannot distinguish between loss and silence</a:t>
            </a:r>
          </a:p>
          <a:p>
            <a:pPr algn="l">
              <a:spcBef>
                <a:spcPct val="50000"/>
              </a:spcBef>
              <a:buFontTx/>
              <a:buNone/>
            </a:pPr>
            <a:endParaRPr lang="en-US" altLang="he-IL" dirty="0"/>
          </a:p>
        </p:txBody>
      </p:sp>
    </p:spTree>
    <p:extLst>
      <p:ext uri="{BB962C8B-B14F-4D97-AF65-F5344CB8AC3E}">
        <p14:creationId xmlns:p14="http://schemas.microsoft.com/office/powerpoint/2010/main" val="904080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47"/>
                                        </p:tgtEl>
                                        <p:attrNameLst>
                                          <p:attrName>style.visibility</p:attrName>
                                        </p:attrNameLst>
                                      </p:cBhvr>
                                      <p:to>
                                        <p:strVal val="visible"/>
                                      </p:to>
                                    </p:set>
                                    <p:anim calcmode="lin" valueType="num">
                                      <p:cBhvr additive="base">
                                        <p:cTn id="7" dur="500" fill="hold"/>
                                        <p:tgtEl>
                                          <p:spTgt spid="34847"/>
                                        </p:tgtEl>
                                        <p:attrNameLst>
                                          <p:attrName>ppt_x</p:attrName>
                                        </p:attrNameLst>
                                      </p:cBhvr>
                                      <p:tavLst>
                                        <p:tav tm="0">
                                          <p:val>
                                            <p:strVal val="0-#ppt_w/2"/>
                                          </p:val>
                                        </p:tav>
                                        <p:tav tm="100000">
                                          <p:val>
                                            <p:strVal val="#ppt_x"/>
                                          </p:val>
                                        </p:tav>
                                      </p:tavLst>
                                    </p:anim>
                                    <p:anim calcmode="lin" valueType="num">
                                      <p:cBhvr additive="base">
                                        <p:cTn id="8" dur="500" fill="hold"/>
                                        <p:tgtEl>
                                          <p:spTgt spid="348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48"/>
                                        </p:tgtEl>
                                        <p:attrNameLst>
                                          <p:attrName>style.visibility</p:attrName>
                                        </p:attrNameLst>
                                      </p:cBhvr>
                                      <p:to>
                                        <p:strVal val="visible"/>
                                      </p:to>
                                    </p:set>
                                    <p:anim calcmode="lin" valueType="num">
                                      <p:cBhvr additive="base">
                                        <p:cTn id="13" dur="500" fill="hold"/>
                                        <p:tgtEl>
                                          <p:spTgt spid="34848"/>
                                        </p:tgtEl>
                                        <p:attrNameLst>
                                          <p:attrName>ppt_x</p:attrName>
                                        </p:attrNameLst>
                                      </p:cBhvr>
                                      <p:tavLst>
                                        <p:tav tm="0">
                                          <p:val>
                                            <p:strVal val="0-#ppt_w/2"/>
                                          </p:val>
                                        </p:tav>
                                        <p:tav tm="100000">
                                          <p:val>
                                            <p:strVal val="#ppt_x"/>
                                          </p:val>
                                        </p:tav>
                                      </p:tavLst>
                                    </p:anim>
                                    <p:anim calcmode="lin" valueType="num">
                                      <p:cBhvr additive="base">
                                        <p:cTn id="14" dur="500" fill="hold"/>
                                        <p:tgtEl>
                                          <p:spTgt spid="348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4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4844"/>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3484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4823"/>
                                        </p:tgtEl>
                                        <p:attrNameLst>
                                          <p:attrName>style.visibility</p:attrName>
                                        </p:attrNameLst>
                                      </p:cBhvr>
                                      <p:to>
                                        <p:strVal val="visible"/>
                                      </p:to>
                                    </p:set>
                                    <p:anim calcmode="lin" valueType="num">
                                      <p:cBhvr additive="base">
                                        <p:cTn id="30" dur="500" fill="hold"/>
                                        <p:tgtEl>
                                          <p:spTgt spid="34823"/>
                                        </p:tgtEl>
                                        <p:attrNameLst>
                                          <p:attrName>ppt_x</p:attrName>
                                        </p:attrNameLst>
                                      </p:cBhvr>
                                      <p:tavLst>
                                        <p:tav tm="0">
                                          <p:val>
                                            <p:strVal val="0-#ppt_w/2"/>
                                          </p:val>
                                        </p:tav>
                                        <p:tav tm="100000">
                                          <p:val>
                                            <p:strVal val="#ppt_x"/>
                                          </p:val>
                                        </p:tav>
                                      </p:tavLst>
                                    </p:anim>
                                    <p:anim calcmode="lin" valueType="num">
                                      <p:cBhvr additive="base">
                                        <p:cTn id="31" dur="500" fill="hold"/>
                                        <p:tgtEl>
                                          <p:spTgt spid="3482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4849"/>
                                        </p:tgtEl>
                                        <p:attrNameLst>
                                          <p:attrName>style.visibility</p:attrName>
                                        </p:attrNameLst>
                                      </p:cBhvr>
                                      <p:to>
                                        <p:strVal val="visible"/>
                                      </p:to>
                                    </p:set>
                                    <p:anim calcmode="lin" valueType="num">
                                      <p:cBhvr additive="base">
                                        <p:cTn id="36" dur="500" fill="hold"/>
                                        <p:tgtEl>
                                          <p:spTgt spid="34849"/>
                                        </p:tgtEl>
                                        <p:attrNameLst>
                                          <p:attrName>ppt_x</p:attrName>
                                        </p:attrNameLst>
                                      </p:cBhvr>
                                      <p:tavLst>
                                        <p:tav tm="0">
                                          <p:val>
                                            <p:strVal val="0-#ppt_w/2"/>
                                          </p:val>
                                        </p:tav>
                                        <p:tav tm="100000">
                                          <p:val>
                                            <p:strVal val="#ppt_x"/>
                                          </p:val>
                                        </p:tav>
                                      </p:tavLst>
                                    </p:anim>
                                    <p:anim calcmode="lin" valueType="num">
                                      <p:cBhvr additive="base">
                                        <p:cTn id="37" dur="500" fill="hold"/>
                                        <p:tgtEl>
                                          <p:spTgt spid="34849"/>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nodeType="clickEffect">
                                  <p:stCondLst>
                                    <p:cond delay="0"/>
                                  </p:stCondLst>
                                  <p:childTnLst>
                                    <p:set>
                                      <p:cBhvr>
                                        <p:cTn id="41" dur="1" fill="hold">
                                          <p:stCondLst>
                                            <p:cond delay="0"/>
                                          </p:stCondLst>
                                        </p:cTn>
                                        <p:tgtEl>
                                          <p:spTgt spid="34846"/>
                                        </p:tgtEl>
                                        <p:attrNameLst>
                                          <p:attrName>style.visibility</p:attrName>
                                        </p:attrNameLst>
                                      </p:cBhvr>
                                      <p:to>
                                        <p:strVal val="visible"/>
                                      </p:to>
                                    </p:set>
                                    <p:animEffect transition="in" filter="barn(inHorizontal)">
                                      <p:cBhvr>
                                        <p:cTn id="42" dur="500"/>
                                        <p:tgtEl>
                                          <p:spTgt spid="3484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4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utoUpdateAnimBg="0"/>
      <p:bldP spid="34823" grpId="0" autoUpdateAnimBg="0"/>
      <p:bldP spid="34847" grpId="0" autoUpdateAnimBg="0"/>
      <p:bldP spid="34848" grpId="0" autoUpdateAnimBg="0"/>
      <p:bldP spid="34849" grpId="0"/>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91" name="Text Box 31"/>
          <p:cNvSpPr txBox="1">
            <a:spLocks noChangeArrowheads="1"/>
          </p:cNvSpPr>
          <p:nvPr/>
        </p:nvSpPr>
        <p:spPr bwMode="auto">
          <a:xfrm>
            <a:off x="34660" y="1700808"/>
            <a:ext cx="4724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lvl="1" algn="l">
              <a:lnSpc>
                <a:spcPct val="100000"/>
              </a:lnSpc>
              <a:buClr>
                <a:srgbClr val="FF3300"/>
              </a:buClr>
              <a:buFont typeface="Wingdings" panose="05000000000000000000" pitchFamily="2" charset="2"/>
              <a:buChar char="Ø"/>
            </a:pPr>
            <a:r>
              <a:rPr lang="en-US" altLang="zh-CN" sz="1800"/>
              <a:t> TCP is not used because:</a:t>
            </a:r>
          </a:p>
        </p:txBody>
      </p:sp>
      <p:sp>
        <p:nvSpPr>
          <p:cNvPr id="15392" name="Text Box 32"/>
          <p:cNvSpPr txBox="1">
            <a:spLocks noChangeArrowheads="1"/>
          </p:cNvSpPr>
          <p:nvPr/>
        </p:nvSpPr>
        <p:spPr bwMode="auto">
          <a:xfrm>
            <a:off x="796660" y="2081808"/>
            <a:ext cx="86106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00000"/>
              </a:lnSpc>
            </a:pPr>
            <a:r>
              <a:rPr lang="en-US" altLang="zh-CN" sz="2400"/>
              <a:t> TCP does retransmissions </a:t>
            </a:r>
            <a:r>
              <a:rPr lang="en-US" altLang="zh-CN" sz="2400">
                <a:sym typeface="Wingdings" panose="05000000000000000000" pitchFamily="2" charset="2"/>
              </a:rPr>
              <a:t> unbounded delays</a:t>
            </a:r>
            <a:endParaRPr lang="en-US" altLang="zh-CN" sz="2400"/>
          </a:p>
          <a:p>
            <a:pPr algn="l">
              <a:lnSpc>
                <a:spcPct val="100000"/>
              </a:lnSpc>
            </a:pPr>
            <a:r>
              <a:rPr lang="en-US" altLang="zh-CN" sz="2400"/>
              <a:t> No provision for time stamping</a:t>
            </a:r>
          </a:p>
          <a:p>
            <a:pPr algn="l">
              <a:lnSpc>
                <a:spcPct val="100000"/>
              </a:lnSpc>
            </a:pPr>
            <a:r>
              <a:rPr lang="en-US" altLang="zh-CN" sz="2400"/>
              <a:t> TCP does not support multicast</a:t>
            </a:r>
          </a:p>
          <a:p>
            <a:pPr algn="l">
              <a:lnSpc>
                <a:spcPct val="100000"/>
              </a:lnSpc>
            </a:pPr>
            <a:r>
              <a:rPr lang="en-US" altLang="zh-CN" sz="2400"/>
              <a:t> TCP congestion control (slow-start) unsuitable for real-time transport</a:t>
            </a:r>
          </a:p>
          <a:p>
            <a:pPr algn="l">
              <a:lnSpc>
                <a:spcPct val="100000"/>
              </a:lnSpc>
            </a:pPr>
            <a:endParaRPr lang="en-US" altLang="he-IL" sz="2400"/>
          </a:p>
        </p:txBody>
      </p:sp>
      <p:sp>
        <p:nvSpPr>
          <p:cNvPr id="15393" name="Text Box 33"/>
          <p:cNvSpPr txBox="1">
            <a:spLocks noChangeArrowheads="1"/>
          </p:cNvSpPr>
          <p:nvPr/>
        </p:nvSpPr>
        <p:spPr bwMode="auto">
          <a:xfrm>
            <a:off x="1558660" y="4444008"/>
            <a:ext cx="6477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00000"/>
              </a:lnSpc>
              <a:spcBef>
                <a:spcPct val="0"/>
              </a:spcBef>
              <a:buFontTx/>
              <a:buNone/>
            </a:pPr>
            <a:r>
              <a:rPr lang="en-US" altLang="zh-CN" sz="1800">
                <a:solidFill>
                  <a:srgbClr val="9900CC"/>
                </a:solidFill>
              </a:rPr>
              <a:t>RTP + UDP  usually used for multimedia services</a:t>
            </a:r>
          </a:p>
          <a:p>
            <a:pPr algn="l">
              <a:spcBef>
                <a:spcPct val="50000"/>
              </a:spcBef>
            </a:pPr>
            <a:endParaRPr lang="en-US" altLang="he-IL" sz="2400">
              <a:solidFill>
                <a:srgbClr val="FF99FF"/>
              </a:solidFill>
            </a:endParaRPr>
          </a:p>
        </p:txBody>
      </p:sp>
      <p:sp>
        <p:nvSpPr>
          <p:cNvPr id="15399" name="Rectangle 39"/>
          <p:cNvSpPr>
            <a:spLocks noChangeArrowheads="1"/>
          </p:cNvSpPr>
          <p:nvPr/>
        </p:nvSpPr>
        <p:spPr bwMode="auto">
          <a:xfrm>
            <a:off x="-7822" y="476672"/>
            <a:ext cx="9144000" cy="838200"/>
          </a:xfrm>
          <a:prstGeom prst="rect">
            <a:avLst/>
          </a:prstGeom>
          <a:noFill/>
          <a:ln>
            <a:noFill/>
          </a:ln>
        </p:spPr>
        <p:txBody>
          <a:bodyPr lIns="91425" tIns="91425" rIns="91425" bIns="91425" anchor="ctr" anchorCtr="0"/>
          <a:lstStyle/>
          <a:p>
            <a:pPr>
              <a:buClr>
                <a:schemeClr val="lt1"/>
              </a:buClr>
              <a:buSzPct val="100000"/>
              <a:buFont typeface="Georgia"/>
            </a:pPr>
            <a:r>
              <a:rPr lang="en-US" altLang="zh-CN" sz="4800" dirty="0">
                <a:solidFill>
                  <a:schemeClr val="lt1"/>
                </a:solidFill>
                <a:latin typeface="Georgia"/>
                <a:ea typeface="Georgia"/>
                <a:cs typeface="Georgia"/>
              </a:rPr>
              <a:t>Support from transport layers</a:t>
            </a:r>
          </a:p>
        </p:txBody>
      </p:sp>
    </p:spTree>
    <p:extLst>
      <p:ext uri="{BB962C8B-B14F-4D97-AF65-F5344CB8AC3E}">
        <p14:creationId xmlns:p14="http://schemas.microsoft.com/office/powerpoint/2010/main" val="4076666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93"/>
                                        </p:tgtEl>
                                        <p:attrNameLst>
                                          <p:attrName>style.visibility</p:attrName>
                                        </p:attrNameLst>
                                      </p:cBhvr>
                                      <p:to>
                                        <p:strVal val="visible"/>
                                      </p:to>
                                    </p:set>
                                    <p:animEffect transition="in" filter="checkerboard(across)">
                                      <p:cBhvr>
                                        <p:cTn id="7" dur="500"/>
                                        <p:tgtEl>
                                          <p:spTgt spid="15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3"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RTP - </a:t>
            </a:r>
            <a:r>
              <a:rPr lang="en-US" altLang="he-IL" dirty="0"/>
              <a:t>Real Time Transport Protocol</a:t>
            </a:r>
            <a:endParaRPr lang="fr-FR" dirty="0"/>
          </a:p>
        </p:txBody>
      </p:sp>
      <p:sp>
        <p:nvSpPr>
          <p:cNvPr id="4" name="מציין מיקום טקסט 3"/>
          <p:cNvSpPr>
            <a:spLocks noGrp="1"/>
          </p:cNvSpPr>
          <p:nvPr>
            <p:ph type="body" idx="1"/>
          </p:nvPr>
        </p:nvSpPr>
        <p:spPr/>
        <p:txBody>
          <a:bodyPr/>
          <a:lstStyle/>
          <a:p>
            <a:pPr marL="342900" indent="-342900">
              <a:lnSpc>
                <a:spcPct val="90000"/>
              </a:lnSpc>
              <a:buFont typeface="Wingdings" panose="05000000000000000000" pitchFamily="2" charset="2"/>
              <a:buChar char="q"/>
            </a:pPr>
            <a:r>
              <a:rPr lang="en-US" altLang="he-IL" sz="2400" dirty="0"/>
              <a:t>TCP/IP</a:t>
            </a:r>
          </a:p>
          <a:p>
            <a:pPr marL="342900" lvl="2" indent="-342900">
              <a:lnSpc>
                <a:spcPct val="90000"/>
              </a:lnSpc>
              <a:buFont typeface="Wingdings" panose="05000000000000000000" pitchFamily="2" charset="2"/>
              <a:buChar char="q"/>
            </a:pPr>
            <a:r>
              <a:rPr lang="en-US" altLang="he-IL" sz="2000" dirty="0"/>
              <a:t>Not suitable for real-time</a:t>
            </a:r>
          </a:p>
          <a:p>
            <a:pPr marL="285750" lvl="2" indent="-285750">
              <a:lnSpc>
                <a:spcPct val="90000"/>
              </a:lnSpc>
              <a:buFont typeface="Wingdings" panose="05000000000000000000" pitchFamily="2" charset="2"/>
              <a:buChar char="q"/>
            </a:pPr>
            <a:r>
              <a:rPr lang="en-US" altLang="he-IL" sz="1800" dirty="0"/>
              <a:t>Retransmissions can lead to high delay and cause delay jitter</a:t>
            </a:r>
          </a:p>
          <a:p>
            <a:pPr marL="342900" lvl="1" indent="-342900">
              <a:lnSpc>
                <a:spcPct val="90000"/>
              </a:lnSpc>
              <a:buFont typeface="Wingdings" panose="05000000000000000000" pitchFamily="2" charset="2"/>
              <a:buChar char="q"/>
            </a:pPr>
            <a:r>
              <a:rPr lang="en-US" altLang="he-IL" sz="2000" dirty="0"/>
              <a:t>Does not support multicast</a:t>
            </a:r>
          </a:p>
          <a:p>
            <a:pPr marL="342900" lvl="1" indent="-342900">
              <a:lnSpc>
                <a:spcPct val="90000"/>
              </a:lnSpc>
              <a:buFont typeface="Wingdings" panose="05000000000000000000" pitchFamily="2" charset="2"/>
              <a:buChar char="q"/>
            </a:pPr>
            <a:r>
              <a:rPr lang="en-US" altLang="he-IL" sz="2000" dirty="0"/>
              <a:t>Congestion control mechanism (slow start) not suitable for AV media</a:t>
            </a:r>
          </a:p>
          <a:p>
            <a:pPr marL="342900" indent="-342900">
              <a:lnSpc>
                <a:spcPct val="90000"/>
              </a:lnSpc>
              <a:buFont typeface="Wingdings" panose="05000000000000000000" pitchFamily="2" charset="2"/>
              <a:buChar char="q"/>
            </a:pPr>
            <a:endParaRPr lang="en-US" altLang="he-IL" sz="2400" dirty="0" smtClean="0"/>
          </a:p>
          <a:p>
            <a:pPr marL="342900" indent="-342900">
              <a:lnSpc>
                <a:spcPct val="90000"/>
              </a:lnSpc>
              <a:buFont typeface="Wingdings" panose="05000000000000000000" pitchFamily="2" charset="2"/>
              <a:buChar char="q"/>
            </a:pPr>
            <a:endParaRPr lang="en-US" altLang="he-IL" sz="2400" dirty="0"/>
          </a:p>
          <a:p>
            <a:pPr marL="342900" indent="-342900">
              <a:lnSpc>
                <a:spcPct val="90000"/>
              </a:lnSpc>
              <a:buFont typeface="Wingdings" panose="05000000000000000000" pitchFamily="2" charset="2"/>
              <a:buChar char="q"/>
            </a:pPr>
            <a:endParaRPr lang="en-US" altLang="he-IL" sz="2400" dirty="0" smtClean="0"/>
          </a:p>
          <a:p>
            <a:pPr marL="342900" indent="-342900">
              <a:lnSpc>
                <a:spcPct val="90000"/>
              </a:lnSpc>
              <a:buFont typeface="Wingdings" panose="05000000000000000000" pitchFamily="2" charset="2"/>
              <a:buChar char="q"/>
            </a:pPr>
            <a:r>
              <a:rPr lang="en-US" altLang="he-IL" sz="2400" dirty="0" smtClean="0"/>
              <a:t>UDP/IP</a:t>
            </a:r>
            <a:endParaRPr lang="en-US" altLang="he-IL" sz="2400" dirty="0"/>
          </a:p>
          <a:p>
            <a:pPr marL="342900" lvl="1" indent="-342900">
              <a:lnSpc>
                <a:spcPct val="90000"/>
              </a:lnSpc>
              <a:buFont typeface="Wingdings" panose="05000000000000000000" pitchFamily="2" charset="2"/>
              <a:buChar char="q"/>
            </a:pPr>
            <a:r>
              <a:rPr lang="en-US" altLang="he-IL" sz="2000" dirty="0"/>
              <a:t>No defined technique for synchronizing</a:t>
            </a:r>
          </a:p>
          <a:p>
            <a:pPr marL="342900" lvl="1" indent="-342900">
              <a:lnSpc>
                <a:spcPct val="90000"/>
              </a:lnSpc>
              <a:buFont typeface="Wingdings" panose="05000000000000000000" pitchFamily="2" charset="2"/>
              <a:buChar char="q"/>
            </a:pPr>
            <a:r>
              <a:rPr lang="en-US" altLang="he-IL" sz="2000" dirty="0"/>
              <a:t>Streams from different servers may collide</a:t>
            </a:r>
          </a:p>
          <a:p>
            <a:pPr marL="342900" lvl="1" indent="-342900">
              <a:lnSpc>
                <a:spcPct val="90000"/>
              </a:lnSpc>
              <a:buFont typeface="Wingdings" panose="05000000000000000000" pitchFamily="2" charset="2"/>
              <a:buChar char="q"/>
            </a:pPr>
            <a:r>
              <a:rPr lang="en-US" altLang="he-IL" sz="2000" dirty="0"/>
              <a:t>A feedback channel must be defined for quality control</a:t>
            </a:r>
          </a:p>
          <a:p>
            <a:pPr marL="457200" indent="-457200">
              <a:buFont typeface="Wingdings" panose="05000000000000000000" pitchFamily="2" charset="2"/>
              <a:buChar char="q"/>
            </a:pPr>
            <a:endParaRPr lang="he-IL" dirty="0"/>
          </a:p>
        </p:txBody>
      </p:sp>
    </p:spTree>
    <p:extLst>
      <p:ext uri="{BB962C8B-B14F-4D97-AF65-F5344CB8AC3E}">
        <p14:creationId xmlns:p14="http://schemas.microsoft.com/office/powerpoint/2010/main" val="157473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he-IL" dirty="0"/>
              <a:t>RTP Features</a:t>
            </a:r>
          </a:p>
        </p:txBody>
      </p:sp>
      <p:sp>
        <p:nvSpPr>
          <p:cNvPr id="4" name="מציין מיקום טקסט 3"/>
          <p:cNvSpPr>
            <a:spLocks noGrp="1"/>
          </p:cNvSpPr>
          <p:nvPr>
            <p:ph type="body" idx="1"/>
          </p:nvPr>
        </p:nvSpPr>
        <p:spPr/>
        <p:txBody>
          <a:bodyPr/>
          <a:lstStyle/>
          <a:p>
            <a:pPr marL="342900" lvl="1" indent="-342900">
              <a:buFont typeface="Wingdings" panose="05000000000000000000" pitchFamily="2" charset="2"/>
              <a:buChar char="q"/>
            </a:pPr>
            <a:r>
              <a:rPr lang="en-US" altLang="he-IL" sz="4000" dirty="0"/>
              <a:t>Multicasting</a:t>
            </a:r>
          </a:p>
          <a:p>
            <a:pPr marL="342900" lvl="1" indent="-342900">
              <a:buFont typeface="Wingdings" panose="05000000000000000000" pitchFamily="2" charset="2"/>
              <a:buChar char="q"/>
            </a:pPr>
            <a:r>
              <a:rPr lang="en-US" altLang="he-IL" sz="4000" dirty="0"/>
              <a:t>Payload type identification</a:t>
            </a:r>
          </a:p>
          <a:p>
            <a:pPr marL="342900" lvl="1" indent="-342900">
              <a:buFont typeface="Wingdings" panose="05000000000000000000" pitchFamily="2" charset="2"/>
              <a:buChar char="q"/>
            </a:pPr>
            <a:r>
              <a:rPr lang="en-US" altLang="he-IL" sz="4000" dirty="0"/>
              <a:t>Time shaping</a:t>
            </a:r>
          </a:p>
          <a:p>
            <a:pPr marL="342900" lvl="1" indent="-342900">
              <a:buFont typeface="Wingdings" panose="05000000000000000000" pitchFamily="2" charset="2"/>
              <a:buChar char="q"/>
            </a:pPr>
            <a:r>
              <a:rPr lang="en-US" altLang="he-IL" sz="4000" dirty="0"/>
              <a:t>Sequencing</a:t>
            </a:r>
          </a:p>
          <a:p>
            <a:pPr marL="342900" lvl="1" indent="-342900">
              <a:buFont typeface="Wingdings" panose="05000000000000000000" pitchFamily="2" charset="2"/>
              <a:buChar char="q"/>
            </a:pPr>
            <a:r>
              <a:rPr lang="en-US" altLang="he-IL" sz="4000" dirty="0"/>
              <a:t>Delivery monitoring</a:t>
            </a:r>
          </a:p>
        </p:txBody>
      </p:sp>
    </p:spTree>
    <p:extLst>
      <p:ext uri="{BB962C8B-B14F-4D97-AF65-F5344CB8AC3E}">
        <p14:creationId xmlns:p14="http://schemas.microsoft.com/office/powerpoint/2010/main" val="3458925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 the future</a:t>
            </a:r>
            <a:endParaRPr lang="en-US"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716513"/>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3356992"/>
            <a:ext cx="8229600" cy="1143000"/>
          </a:xfrm>
          <a:solidFill>
            <a:schemeClr val="bg2"/>
          </a:solidFill>
        </p:spPr>
        <p:txBody>
          <a:bodyPr/>
          <a:lstStyle/>
          <a:p>
            <a:pPr algn="ctr"/>
            <a:r>
              <a:rPr lang="fr-FR" dirty="0" smtClean="0"/>
              <a:t>Multi-</a:t>
            </a:r>
            <a:r>
              <a:rPr lang="fr-FR" dirty="0" err="1" smtClean="0"/>
              <a:t>path</a:t>
            </a:r>
            <a:r>
              <a:rPr lang="fr-FR" dirty="0" smtClean="0"/>
              <a:t> TCP</a:t>
            </a:r>
            <a:endParaRPr lang="fr-FR" dirty="0"/>
          </a:p>
        </p:txBody>
      </p:sp>
    </p:spTree>
    <p:extLst>
      <p:ext uri="{BB962C8B-B14F-4D97-AF65-F5344CB8AC3E}">
        <p14:creationId xmlns:p14="http://schemas.microsoft.com/office/powerpoint/2010/main" val="29373253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Endhosts</a:t>
            </a:r>
            <a:r>
              <a:rPr lang="fr-FR" dirty="0" smtClean="0"/>
              <a:t> have </a:t>
            </a:r>
            <a:r>
              <a:rPr lang="fr-FR" dirty="0" err="1" smtClean="0"/>
              <a:t>evolved</a:t>
            </a:r>
            <a:endParaRPr lang="fr-FR" dirty="0"/>
          </a:p>
        </p:txBody>
      </p:sp>
      <p:sp>
        <p:nvSpPr>
          <p:cNvPr id="3" name="מציין מיקום טקסט 2"/>
          <p:cNvSpPr>
            <a:spLocks noGrp="1"/>
          </p:cNvSpPr>
          <p:nvPr>
            <p:ph type="body" idx="1"/>
          </p:nvPr>
        </p:nvSpPr>
        <p:spPr/>
        <p:txBody>
          <a:bodyPr/>
          <a:lstStyle/>
          <a:p>
            <a:endParaRPr lang="he-IL"/>
          </a:p>
        </p:txBody>
      </p:sp>
      <p:pic>
        <p:nvPicPr>
          <p:cNvPr id="9" name="Espace réservé du contenu 8"/>
          <p:cNvPicPr>
            <a:picLocks noGrp="1" noChangeAspect="1"/>
          </p:cNvPicPr>
          <p:nvPr>
            <p:ph idx="4294967295"/>
          </p:nvPr>
        </p:nvPicPr>
        <p:blipFill>
          <a:blip r:embed="rId2"/>
          <a:srcRect l="-37342" r="-37342"/>
          <a:stretch>
            <a:fillRect/>
          </a:stretch>
        </p:blipFill>
        <p:spPr>
          <a:xfrm>
            <a:off x="5038725" y="1628775"/>
            <a:ext cx="4105275" cy="2257425"/>
          </a:xfrm>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280" y="3956553"/>
            <a:ext cx="1392885" cy="15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009" y="3956552"/>
            <a:ext cx="1511706" cy="17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554" y="4273934"/>
            <a:ext cx="1300170" cy="87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 name="Image 9"/>
          <p:cNvPicPr>
            <a:picLocks noChangeAspect="1"/>
          </p:cNvPicPr>
          <p:nvPr/>
        </p:nvPicPr>
        <p:blipFill>
          <a:blip r:embed="rId6"/>
          <a:stretch>
            <a:fillRect/>
          </a:stretch>
        </p:blipFill>
        <p:spPr>
          <a:xfrm>
            <a:off x="698500" y="1690682"/>
            <a:ext cx="2017775" cy="1630362"/>
          </a:xfrm>
          <a:prstGeom prst="rect">
            <a:avLst/>
          </a:prstGeom>
        </p:spPr>
      </p:pic>
      <p:pic>
        <p:nvPicPr>
          <p:cNvPr id="11" name="Image 10"/>
          <p:cNvPicPr>
            <a:picLocks noChangeAspect="1"/>
          </p:cNvPicPr>
          <p:nvPr/>
        </p:nvPicPr>
        <p:blipFill>
          <a:blip r:embed="rId7"/>
          <a:stretch>
            <a:fillRect/>
          </a:stretch>
        </p:blipFill>
        <p:spPr>
          <a:xfrm>
            <a:off x="698500" y="3956552"/>
            <a:ext cx="1157544" cy="1531520"/>
          </a:xfrm>
          <a:prstGeom prst="rect">
            <a:avLst/>
          </a:prstGeom>
        </p:spPr>
      </p:pic>
      <p:pic>
        <p:nvPicPr>
          <p:cNvPr id="12" name="Image 11"/>
          <p:cNvPicPr>
            <a:picLocks noChangeAspect="1"/>
          </p:cNvPicPr>
          <p:nvPr/>
        </p:nvPicPr>
        <p:blipFill>
          <a:blip r:embed="rId8"/>
          <a:stretch>
            <a:fillRect/>
          </a:stretch>
        </p:blipFill>
        <p:spPr>
          <a:xfrm>
            <a:off x="2356322" y="3774468"/>
            <a:ext cx="1757620" cy="1364740"/>
          </a:xfrm>
          <a:prstGeom prst="rect">
            <a:avLst/>
          </a:prstGeom>
        </p:spPr>
      </p:pic>
      <p:pic>
        <p:nvPicPr>
          <p:cNvPr id="13" name="Image 12"/>
          <p:cNvPicPr>
            <a:picLocks noChangeAspect="1"/>
          </p:cNvPicPr>
          <p:nvPr/>
        </p:nvPicPr>
        <p:blipFill>
          <a:blip r:embed="rId9"/>
          <a:stretch>
            <a:fillRect/>
          </a:stretch>
        </p:blipFill>
        <p:spPr>
          <a:xfrm>
            <a:off x="2716275" y="1892300"/>
            <a:ext cx="2121758" cy="1548964"/>
          </a:xfrm>
          <a:prstGeom prst="rect">
            <a:avLst/>
          </a:prstGeom>
        </p:spPr>
      </p:pic>
      <p:sp>
        <p:nvSpPr>
          <p:cNvPr id="14" name="Rectangle 13"/>
          <p:cNvSpPr/>
          <p:nvPr/>
        </p:nvSpPr>
        <p:spPr>
          <a:xfrm>
            <a:off x="457200" y="5747889"/>
            <a:ext cx="8143875" cy="461665"/>
          </a:xfrm>
          <a:prstGeom prst="rect">
            <a:avLst/>
          </a:prstGeom>
        </p:spPr>
        <p:txBody>
          <a:bodyPr wrap="square">
            <a:spAutoFit/>
          </a:bodyPr>
          <a:lstStyle/>
          <a:p>
            <a:pPr marL="311045" indent="-311045" algn="ctr">
              <a:spcBef>
                <a:spcPts val="760"/>
              </a:spcBef>
            </a:pPr>
            <a:r>
              <a:rPr lang="en-US" sz="2400" b="1" dirty="0" smtClean="0">
                <a:solidFill>
                  <a:srgbClr val="262626"/>
                </a:solidFill>
                <a:ea typeface="ＭＳ Ｐゴシック" charset="0"/>
                <a:cs typeface="Gill Sans" charset="0"/>
                <a:sym typeface="Gill Sans" charset="0"/>
              </a:rPr>
              <a:t>Mobile devices have multiple wireless interfaces</a:t>
            </a:r>
            <a:endParaRPr lang="en-US" sz="2400" b="1" dirty="0">
              <a:solidFill>
                <a:srgbClr val="262626"/>
              </a:solidFill>
              <a:ea typeface="ＭＳ Ｐゴシック" charset="0"/>
              <a:cs typeface="Gill Sans" charset="0"/>
              <a:sym typeface="Gill Sans" charset="0"/>
            </a:endParaRPr>
          </a:p>
        </p:txBody>
      </p:sp>
    </p:spTree>
    <p:extLst>
      <p:ext uri="{BB962C8B-B14F-4D97-AF65-F5344CB8AC3E}">
        <p14:creationId xmlns:p14="http://schemas.microsoft.com/office/powerpoint/2010/main" val="15622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Socket address</a:t>
            </a:r>
            <a:endParaRPr lang="en-US" dirty="0"/>
          </a:p>
        </p:txBody>
      </p:sp>
      <p:sp>
        <p:nvSpPr>
          <p:cNvPr id="3" name="Content Placeholder 2"/>
          <p:cNvSpPr>
            <a:spLocks noGrp="1"/>
          </p:cNvSpPr>
          <p:nvPr>
            <p:ph type="body" idx="1"/>
          </p:nvPr>
        </p:nvSpPr>
        <p:spPr/>
        <p:txBody>
          <a:bodyPr/>
          <a:lstStyle/>
          <a:p>
            <a:r>
              <a:rPr lang="en-US" dirty="0" smtClean="0"/>
              <a:t>To use UDP we need a pair of socket addresses : client socket </a:t>
            </a:r>
            <a:r>
              <a:rPr lang="en-US" dirty="0" err="1" smtClean="0"/>
              <a:t>addr</a:t>
            </a:r>
            <a:r>
              <a:rPr lang="en-US" dirty="0" smtClean="0"/>
              <a:t>. + server socket </a:t>
            </a:r>
            <a:r>
              <a:rPr lang="en-US" dirty="0" err="1" smtClean="0"/>
              <a:t>addr</a:t>
            </a:r>
            <a:r>
              <a:rPr lang="en-US" dirty="0" smtClean="0"/>
              <a:t>.</a:t>
            </a:r>
          </a:p>
          <a:p>
            <a:r>
              <a:rPr lang="en-US" dirty="0" smtClean="0"/>
              <a:t>Part of the: IP header and UDP header</a:t>
            </a:r>
            <a:endParaRPr lang="en-US" dirty="0"/>
          </a:p>
        </p:txBody>
      </p:sp>
      <p:sp>
        <p:nvSpPr>
          <p:cNvPr id="5" name="Footer Placeholder 4"/>
          <p:cNvSpPr>
            <a:spLocks noGrp="1"/>
          </p:cNvSpPr>
          <p:nvPr>
            <p:ph type="ftr" sz="quarter" idx="4294967295"/>
          </p:nvPr>
        </p:nvSpPr>
        <p:spPr/>
        <p:txBody>
          <a:bodyPr/>
          <a:lstStyle/>
          <a:p>
            <a:pPr algn="r" rtl="0" eaLnBrk="0" fontAlgn="base" hangingPunct="0">
              <a:spcBef>
                <a:spcPct val="0"/>
              </a:spcBef>
              <a:spcAft>
                <a:spcPct val="0"/>
              </a:spcAft>
              <a:defRPr/>
            </a:pPr>
            <a:r>
              <a:rPr lang="sv-SE" sz="1400" kern="1200" smtClean="0">
                <a:solidFill>
                  <a:srgbClr val="000000"/>
                </a:solidFill>
                <a:latin typeface="Comic Sans MS" pitchFamily="66" charset="0"/>
                <a:ea typeface="+mn-ea"/>
                <a:cs typeface="+mn-cs"/>
              </a:rPr>
              <a:t>Transport Layer</a:t>
            </a:r>
            <a:endParaRPr lang="en-US" sz="1400" kern="1200">
              <a:solidFill>
                <a:srgbClr val="000000"/>
              </a:solidFill>
              <a:latin typeface="Times New Roman" pitchFamily="18" charset="0"/>
              <a:ea typeface="+mn-ea"/>
              <a:cs typeface="+mn-cs"/>
            </a:endParaRPr>
          </a:p>
        </p:txBody>
      </p:sp>
      <p:sp>
        <p:nvSpPr>
          <p:cNvPr id="4" name="Slide Number Placeholder 3"/>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17</a:t>
            </a:fld>
            <a:endParaRPr lang="en-US">
              <a:solidFill>
                <a:srgbClr val="000000"/>
              </a:solidFill>
            </a:endParaRPr>
          </a:p>
        </p:txBody>
      </p:sp>
      <p:pic>
        <p:nvPicPr>
          <p:cNvPr id="7" name="Picture 10"/>
          <p:cNvPicPr>
            <a:picLocks noChangeAspect="1" noChangeArrowheads="1"/>
          </p:cNvPicPr>
          <p:nvPr/>
        </p:nvPicPr>
        <p:blipFill>
          <a:blip r:embed="rId3" cstate="print"/>
          <a:srcRect/>
          <a:stretch>
            <a:fillRect/>
          </a:stretch>
        </p:blipFill>
        <p:spPr bwMode="auto">
          <a:xfrm>
            <a:off x="1835696" y="3501008"/>
            <a:ext cx="4497387" cy="2605087"/>
          </a:xfrm>
          <a:prstGeom prst="rect">
            <a:avLst/>
          </a:prstGeom>
          <a:noFill/>
          <a:ln w="9525">
            <a:noFill/>
            <a:miter lim="800000"/>
            <a:headEnd/>
            <a:tailEnd/>
          </a:ln>
          <a:effectLst/>
        </p:spPr>
      </p:pic>
    </p:spTree>
    <p:extLst>
      <p:ext uri="{BB962C8B-B14F-4D97-AF65-F5344CB8AC3E}">
        <p14:creationId xmlns:p14="http://schemas.microsoft.com/office/powerpoint/2010/main" val="172309600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Multi-</a:t>
            </a:r>
            <a:r>
              <a:rPr lang="fr-FR" dirty="0" err="1" smtClean="0"/>
              <a:t>path</a:t>
            </a:r>
            <a:r>
              <a:rPr lang="fr-FR" dirty="0" smtClean="0"/>
              <a:t> TCP</a:t>
            </a:r>
            <a:endParaRPr lang="fr-FR" dirty="0"/>
          </a:p>
        </p:txBody>
      </p:sp>
      <p:sp>
        <p:nvSpPr>
          <p:cNvPr id="4" name="מציין מיקום טקסט 3"/>
          <p:cNvSpPr>
            <a:spLocks noGrp="1"/>
          </p:cNvSpPr>
          <p:nvPr>
            <p:ph type="body" idx="1"/>
          </p:nvPr>
        </p:nvSpPr>
        <p:spPr/>
        <p:txBody>
          <a:bodyPr/>
          <a:lstStyle/>
          <a:p>
            <a:endParaRPr lang="he-IL"/>
          </a:p>
        </p:txBody>
      </p:sp>
      <p:pic>
        <p:nvPicPr>
          <p:cNvPr id="5"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10" y="3174341"/>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447" y="3175928"/>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 name="AutoShape 17"/>
          <p:cNvSpPr>
            <a:spLocks/>
          </p:cNvSpPr>
          <p:nvPr/>
        </p:nvSpPr>
        <p:spPr bwMode="auto">
          <a:xfrm rot="10800000" flipH="1">
            <a:off x="1233860" y="3174340"/>
            <a:ext cx="3571820"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8"/>
          <p:cNvSpPr>
            <a:spLocks/>
          </p:cNvSpPr>
          <p:nvPr/>
        </p:nvSpPr>
        <p:spPr bwMode="auto">
          <a:xfrm>
            <a:off x="1233860" y="3633128"/>
            <a:ext cx="335846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19"/>
          <p:cNvSpPr>
            <a:spLocks/>
          </p:cNvSpPr>
          <p:nvPr/>
        </p:nvSpPr>
        <p:spPr bwMode="auto">
          <a:xfrm flipH="1">
            <a:off x="4592320" y="3633128"/>
            <a:ext cx="312012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4" name="AutoShape 20"/>
          <p:cNvSpPr>
            <a:spLocks/>
          </p:cNvSpPr>
          <p:nvPr/>
        </p:nvSpPr>
        <p:spPr bwMode="auto">
          <a:xfrm rot="10800000">
            <a:off x="4805680" y="3175928"/>
            <a:ext cx="2906767"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5" name="Group 12"/>
          <p:cNvGrpSpPr>
            <a:grpSpLocks/>
          </p:cNvGrpSpPr>
          <p:nvPr/>
        </p:nvGrpSpPr>
        <p:grpSpPr bwMode="auto">
          <a:xfrm rot="5400000">
            <a:off x="3377480" y="2353357"/>
            <a:ext cx="2103779" cy="2559545"/>
            <a:chOff x="0" y="0"/>
            <a:chExt cx="368" cy="1538"/>
          </a:xfrm>
        </p:grpSpPr>
        <p:sp>
          <p:nvSpPr>
            <p:cNvPr id="16"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8"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Tree>
    <p:extLst>
      <p:ext uri="{BB962C8B-B14F-4D97-AF65-F5344CB8AC3E}">
        <p14:creationId xmlns:p14="http://schemas.microsoft.com/office/powerpoint/2010/main" val="39436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6"/>
          <p:cNvSpPr>
            <a:spLocks noGrp="1" noChangeArrowheads="1"/>
          </p:cNvSpPr>
          <p:nvPr>
            <p:ph type="title"/>
          </p:nvPr>
        </p:nvSpPr>
        <p:spPr>
          <a:ln/>
        </p:spPr>
        <p:txBody>
          <a:bodyPr lIns="34561" tIns="34561" rIns="75197" bIns="34561"/>
          <a:lstStyle/>
          <a:p>
            <a:pPr marL="5760"/>
            <a:r>
              <a:rPr lang="fr-FR" dirty="0" smtClean="0"/>
              <a:t>Multi-</a:t>
            </a:r>
            <a:r>
              <a:rPr lang="fr-FR" dirty="0" err="1" smtClean="0"/>
              <a:t>path</a:t>
            </a:r>
            <a:r>
              <a:rPr lang="fr-FR" dirty="0" smtClean="0"/>
              <a:t> </a:t>
            </a:r>
            <a:r>
              <a:rPr lang="fr-FR" dirty="0"/>
              <a:t>TCP</a:t>
            </a:r>
            <a:endParaRPr lang="en-US" dirty="0"/>
          </a:p>
        </p:txBody>
      </p:sp>
      <p:sp>
        <p:nvSpPr>
          <p:cNvPr id="2" name="מציין מיקום טקסט 1"/>
          <p:cNvSpPr>
            <a:spLocks noGrp="1"/>
          </p:cNvSpPr>
          <p:nvPr>
            <p:ph type="body" idx="1"/>
          </p:nvPr>
        </p:nvSpPr>
        <p:spPr/>
        <p:txBody>
          <a:bodyPr/>
          <a:lstStyle/>
          <a:p>
            <a:endParaRPr lang="he-IL"/>
          </a:p>
        </p:txBody>
      </p:sp>
      <p:sp>
        <p:nvSpPr>
          <p:cNvPr id="29703" name="Line 7"/>
          <p:cNvSpPr>
            <a:spLocks noChangeShapeType="1"/>
          </p:cNvSpPr>
          <p:nvPr/>
        </p:nvSpPr>
        <p:spPr bwMode="auto">
          <a:xfrm>
            <a:off x="5483520" y="1849154"/>
            <a:ext cx="0" cy="29955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4" name="Line 8"/>
          <p:cNvSpPr>
            <a:spLocks noChangeShapeType="1"/>
          </p:cNvSpPr>
          <p:nvPr/>
        </p:nvSpPr>
        <p:spPr bwMode="auto">
          <a:xfrm flipH="1">
            <a:off x="52531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5" name="Line 9"/>
          <p:cNvSpPr>
            <a:spLocks noChangeShapeType="1"/>
          </p:cNvSpPr>
          <p:nvPr/>
        </p:nvSpPr>
        <p:spPr bwMode="auto">
          <a:xfrm>
            <a:off x="54835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6" name="Line 10"/>
          <p:cNvSpPr>
            <a:spLocks noChangeShapeType="1"/>
          </p:cNvSpPr>
          <p:nvPr/>
        </p:nvSpPr>
        <p:spPr bwMode="auto">
          <a:xfrm>
            <a:off x="5333760" y="2839978"/>
            <a:ext cx="29952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7" name="Line 11"/>
          <p:cNvSpPr>
            <a:spLocks noChangeShapeType="1"/>
          </p:cNvSpPr>
          <p:nvPr/>
        </p:nvSpPr>
        <p:spPr bwMode="auto">
          <a:xfrm>
            <a:off x="5414400" y="2536107"/>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8" name="Line 12"/>
          <p:cNvSpPr>
            <a:spLocks noChangeShapeType="1"/>
          </p:cNvSpPr>
          <p:nvPr/>
        </p:nvSpPr>
        <p:spPr bwMode="auto">
          <a:xfrm>
            <a:off x="541440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09" name="Line 13"/>
          <p:cNvSpPr>
            <a:spLocks noChangeShapeType="1"/>
          </p:cNvSpPr>
          <p:nvPr/>
        </p:nvSpPr>
        <p:spPr bwMode="auto">
          <a:xfrm flipH="1">
            <a:off x="533376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10" name="Line 14"/>
          <p:cNvSpPr>
            <a:spLocks noChangeShapeType="1"/>
          </p:cNvSpPr>
          <p:nvPr/>
        </p:nvSpPr>
        <p:spPr bwMode="auto">
          <a:xfrm>
            <a:off x="533376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11" name="Line 15"/>
          <p:cNvSpPr>
            <a:spLocks noChangeShapeType="1"/>
          </p:cNvSpPr>
          <p:nvPr/>
        </p:nvSpPr>
        <p:spPr bwMode="auto">
          <a:xfrm flipH="1">
            <a:off x="525312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12" name="Line 16"/>
          <p:cNvSpPr>
            <a:spLocks noChangeShapeType="1"/>
          </p:cNvSpPr>
          <p:nvPr/>
        </p:nvSpPr>
        <p:spPr bwMode="auto">
          <a:xfrm>
            <a:off x="5414400" y="2307122"/>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29713" name="Group 17"/>
          <p:cNvGrpSpPr>
            <a:grpSpLocks/>
          </p:cNvGrpSpPr>
          <p:nvPr/>
        </p:nvGrpSpPr>
        <p:grpSpPr bwMode="auto">
          <a:xfrm>
            <a:off x="2580480" y="2435296"/>
            <a:ext cx="2524320" cy="524215"/>
            <a:chOff x="0" y="0"/>
            <a:chExt cx="1752" cy="364"/>
          </a:xfrm>
        </p:grpSpPr>
        <p:sp>
          <p:nvSpPr>
            <p:cNvPr id="29714" name="Line 18"/>
            <p:cNvSpPr>
              <a:spLocks noChangeShapeType="1"/>
            </p:cNvSpPr>
            <p:nvPr/>
          </p:nvSpPr>
          <p:spPr bwMode="auto">
            <a:xfrm flipH="1">
              <a:off x="762" y="0"/>
              <a:ext cx="990" cy="173"/>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29715" name="Line 19"/>
            <p:cNvSpPr>
              <a:spLocks noChangeShapeType="1"/>
            </p:cNvSpPr>
            <p:nvPr/>
          </p:nvSpPr>
          <p:spPr bwMode="auto">
            <a:xfrm>
              <a:off x="762" y="173"/>
              <a:ext cx="152" cy="17"/>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29716" name="Line 20"/>
            <p:cNvSpPr>
              <a:spLocks noChangeShapeType="1"/>
            </p:cNvSpPr>
            <p:nvPr/>
          </p:nvSpPr>
          <p:spPr bwMode="auto">
            <a:xfrm flipH="1">
              <a:off x="0" y="190"/>
              <a:ext cx="914" cy="174"/>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29717" name="Oval 21"/>
          <p:cNvSpPr>
            <a:spLocks/>
          </p:cNvSpPr>
          <p:nvPr/>
        </p:nvSpPr>
        <p:spPr bwMode="auto">
          <a:xfrm>
            <a:off x="5944320" y="4059787"/>
            <a:ext cx="460800" cy="460848"/>
          </a:xfrm>
          <a:prstGeom prst="ellipse">
            <a:avLst/>
          </a:prstGeom>
          <a:solidFill>
            <a:srgbClr val="4F81BD"/>
          </a:solidFill>
          <a:ln w="9525">
            <a:solidFill>
              <a:schemeClr val="tx1"/>
            </a:solidFill>
            <a:prstDash val="solid"/>
            <a:round/>
            <a:headEnd type="none" w="med" len="med"/>
            <a:tailEnd type="none" w="med" len="med"/>
          </a:ln>
        </p:spPr>
        <p:txBody>
          <a:bodyPr lIns="0" tIns="0" rIns="0" bIns="0"/>
          <a:lstStyle/>
          <a:p>
            <a:endParaRPr lang="fr-FR"/>
          </a:p>
        </p:txBody>
      </p:sp>
      <p:sp>
        <p:nvSpPr>
          <p:cNvPr id="29718" name="Line 22"/>
          <p:cNvSpPr>
            <a:spLocks noChangeShapeType="1"/>
          </p:cNvSpPr>
          <p:nvPr/>
        </p:nvSpPr>
        <p:spPr bwMode="auto">
          <a:xfrm>
            <a:off x="6405120" y="4288770"/>
            <a:ext cx="840960" cy="0"/>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19" name="Line 23"/>
          <p:cNvSpPr>
            <a:spLocks noChangeShapeType="1"/>
          </p:cNvSpPr>
          <p:nvPr/>
        </p:nvSpPr>
        <p:spPr bwMode="auto">
          <a:xfrm>
            <a:off x="5713920" y="3083364"/>
            <a:ext cx="456480" cy="976423"/>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29720" name="Line 24"/>
          <p:cNvSpPr>
            <a:spLocks noChangeShapeType="1"/>
          </p:cNvSpPr>
          <p:nvPr/>
        </p:nvSpPr>
        <p:spPr bwMode="auto">
          <a:xfrm flipH="1">
            <a:off x="4122720" y="4553759"/>
            <a:ext cx="1768320" cy="152656"/>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29721" name="Group 25"/>
          <p:cNvGrpSpPr>
            <a:grpSpLocks/>
          </p:cNvGrpSpPr>
          <p:nvPr/>
        </p:nvGrpSpPr>
        <p:grpSpPr bwMode="auto">
          <a:xfrm>
            <a:off x="5559840" y="2619635"/>
            <a:ext cx="1607040" cy="2458338"/>
            <a:chOff x="0" y="0"/>
            <a:chExt cx="1115" cy="1707"/>
          </a:xfrm>
        </p:grpSpPr>
        <p:sp>
          <p:nvSpPr>
            <p:cNvPr id="29722" name="AutoShape 26"/>
            <p:cNvSpPr>
              <a:spLocks/>
            </p:cNvSpPr>
            <p:nvPr/>
          </p:nvSpPr>
          <p:spPr bwMode="auto">
            <a:xfrm>
              <a:off x="0" y="0"/>
              <a:ext cx="1115" cy="1707"/>
            </a:xfrm>
            <a:custGeom>
              <a:avLst/>
              <a:gdLst/>
              <a:ahLst/>
              <a:cxnLst/>
              <a:rect l="0" t="0" r="r" b="b"/>
              <a:pathLst>
                <a:path w="20879" h="20683">
                  <a:moveTo>
                    <a:pt x="1901" y="6809"/>
                  </a:moveTo>
                  <a:cubicBezTo>
                    <a:pt x="1658" y="4403"/>
                    <a:pt x="2907" y="2186"/>
                    <a:pt x="4691" y="1859"/>
                  </a:cubicBezTo>
                  <a:cubicBezTo>
                    <a:pt x="5414" y="1726"/>
                    <a:pt x="6149" y="1925"/>
                    <a:pt x="6778" y="2422"/>
                  </a:cubicBezTo>
                  <a:cubicBezTo>
                    <a:pt x="7445" y="726"/>
                    <a:pt x="9003" y="81"/>
                    <a:pt x="10259" y="982"/>
                  </a:cubicBezTo>
                  <a:cubicBezTo>
                    <a:pt x="10478" y="1140"/>
                    <a:pt x="10680" y="1340"/>
                    <a:pt x="10857" y="1575"/>
                  </a:cubicBezTo>
                  <a:cubicBezTo>
                    <a:pt x="11377" y="169"/>
                    <a:pt x="12642" y="-402"/>
                    <a:pt x="13683" y="299"/>
                  </a:cubicBezTo>
                  <a:cubicBezTo>
                    <a:pt x="13971" y="493"/>
                    <a:pt x="14222" y="774"/>
                    <a:pt x="14418" y="1120"/>
                  </a:cubicBezTo>
                  <a:cubicBezTo>
                    <a:pt x="15255" y="-210"/>
                    <a:pt x="16734" y="-374"/>
                    <a:pt x="17722" y="753"/>
                  </a:cubicBezTo>
                  <a:cubicBezTo>
                    <a:pt x="18137" y="1227"/>
                    <a:pt x="18417" y="1880"/>
                    <a:pt x="18513" y="2601"/>
                  </a:cubicBezTo>
                  <a:cubicBezTo>
                    <a:pt x="19885" y="3106"/>
                    <a:pt x="20694" y="5019"/>
                    <a:pt x="20321" y="6874"/>
                  </a:cubicBezTo>
                  <a:cubicBezTo>
                    <a:pt x="20289" y="7030"/>
                    <a:pt x="20250" y="7182"/>
                    <a:pt x="20203" y="7331"/>
                  </a:cubicBezTo>
                  <a:cubicBezTo>
                    <a:pt x="21303" y="9264"/>
                    <a:pt x="21034" y="12033"/>
                    <a:pt x="19601" y="13518"/>
                  </a:cubicBezTo>
                  <a:cubicBezTo>
                    <a:pt x="19155" y="13980"/>
                    <a:pt x="18629" y="14279"/>
                    <a:pt x="18072" y="14386"/>
                  </a:cubicBezTo>
                  <a:cubicBezTo>
                    <a:pt x="18060" y="16465"/>
                    <a:pt x="16800" y="18137"/>
                    <a:pt x="15258" y="18121"/>
                  </a:cubicBezTo>
                  <a:cubicBezTo>
                    <a:pt x="14743" y="18115"/>
                    <a:pt x="14238" y="17917"/>
                    <a:pt x="13801" y="17550"/>
                  </a:cubicBezTo>
                  <a:cubicBezTo>
                    <a:pt x="13280" y="19881"/>
                    <a:pt x="11460" y="21198"/>
                    <a:pt x="9738" y="20492"/>
                  </a:cubicBezTo>
                  <a:cubicBezTo>
                    <a:pt x="9016" y="20196"/>
                    <a:pt x="8392" y="19571"/>
                    <a:pt x="7973" y="18722"/>
                  </a:cubicBezTo>
                  <a:cubicBezTo>
                    <a:pt x="6209" y="20158"/>
                    <a:pt x="3920" y="19386"/>
                    <a:pt x="2859" y="16998"/>
                  </a:cubicBezTo>
                  <a:cubicBezTo>
                    <a:pt x="2846" y="16968"/>
                    <a:pt x="2833" y="16937"/>
                    <a:pt x="2820" y="16907"/>
                  </a:cubicBezTo>
                  <a:cubicBezTo>
                    <a:pt x="1666" y="17089"/>
                    <a:pt x="620" y="15978"/>
                    <a:pt x="485" y="14424"/>
                  </a:cubicBezTo>
                  <a:cubicBezTo>
                    <a:pt x="412" y="13596"/>
                    <a:pt x="615" y="12767"/>
                    <a:pt x="1038" y="12159"/>
                  </a:cubicBezTo>
                  <a:cubicBezTo>
                    <a:pt x="39" y="11365"/>
                    <a:pt x="-297" y="9622"/>
                    <a:pt x="288" y="8266"/>
                  </a:cubicBezTo>
                  <a:cubicBezTo>
                    <a:pt x="626" y="7484"/>
                    <a:pt x="1218" y="6967"/>
                    <a:pt x="1883" y="6874"/>
                  </a:cubicBezTo>
                  <a:close/>
                  <a:moveTo>
                    <a:pt x="1901" y="6809"/>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29723" name="AutoShape 27"/>
            <p:cNvSpPr>
              <a:spLocks/>
            </p:cNvSpPr>
            <p:nvPr/>
          </p:nvSpPr>
          <p:spPr bwMode="auto">
            <a:xfrm>
              <a:off x="891" y="323"/>
              <a:ext cx="185" cy="186"/>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29724" name="AutoShape 28"/>
            <p:cNvSpPr>
              <a:spLocks/>
            </p:cNvSpPr>
            <p:nvPr/>
          </p:nvSpPr>
          <p:spPr bwMode="auto">
            <a:xfrm>
              <a:off x="839" y="437"/>
              <a:ext cx="124" cy="124"/>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29725" name="AutoShape 29"/>
            <p:cNvSpPr>
              <a:spLocks/>
            </p:cNvSpPr>
            <p:nvPr/>
          </p:nvSpPr>
          <p:spPr bwMode="auto">
            <a:xfrm>
              <a:off x="831" y="508"/>
              <a:ext cx="62" cy="61"/>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29726" name="AutoShape 30"/>
            <p:cNvSpPr>
              <a:spLocks/>
            </p:cNvSpPr>
            <p:nvPr/>
          </p:nvSpPr>
          <p:spPr bwMode="auto">
            <a:xfrm>
              <a:off x="56" y="86"/>
              <a:ext cx="1023" cy="1452"/>
            </a:xfrm>
            <a:custGeom>
              <a:avLst/>
              <a:gdLst/>
              <a:ahLst/>
              <a:cxnLst/>
              <a:rect l="0" t="0" r="r" b="b"/>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B8B8B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29727" name="Rectangle 31"/>
          <p:cNvSpPr>
            <a:spLocks/>
          </p:cNvSpPr>
          <p:nvPr/>
        </p:nvSpPr>
        <p:spPr bwMode="auto">
          <a:xfrm>
            <a:off x="5621760" y="1745463"/>
            <a:ext cx="1752305" cy="4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400" dirty="0">
                <a:latin typeface="Gill Sans" charset="0"/>
                <a:ea typeface="ＭＳ Ｐゴシック" charset="0"/>
                <a:cs typeface="Gill Sans" charset="0"/>
                <a:sym typeface="Gill Sans" charset="0"/>
              </a:rPr>
              <a:t>3G </a:t>
            </a:r>
            <a:r>
              <a:rPr lang="en-US" sz="2400" dirty="0" err="1">
                <a:latin typeface="Gill Sans" charset="0"/>
                <a:ea typeface="ＭＳ Ｐゴシック" charset="0"/>
                <a:cs typeface="Gill Sans" charset="0"/>
                <a:sym typeface="Gill Sans" charset="0"/>
              </a:rPr>
              <a:t>celltower</a:t>
            </a:r>
            <a:endParaRPr lang="en-US" sz="2400" dirty="0">
              <a:latin typeface="Gill Sans" charset="0"/>
              <a:ea typeface="ＭＳ Ｐゴシック" charset="0"/>
              <a:cs typeface="Gill Sans" charset="0"/>
              <a:sym typeface="Gill Sans" charset="0"/>
            </a:endParaRPr>
          </a:p>
        </p:txBody>
      </p:sp>
      <p:sp>
        <p:nvSpPr>
          <p:cNvPr id="29728" name="AutoShape 32"/>
          <p:cNvSpPr>
            <a:spLocks/>
          </p:cNvSpPr>
          <p:nvPr/>
        </p:nvSpPr>
        <p:spPr bwMode="auto">
          <a:xfrm rot="5400000" flipH="1">
            <a:off x="5546071" y="2369865"/>
            <a:ext cx="1692178" cy="1820160"/>
          </a:xfrm>
          <a:custGeom>
            <a:avLst/>
            <a:gdLst/>
            <a:ahLst/>
            <a:cxnLst/>
            <a:rect l="0" t="0" r="r" b="b"/>
            <a:pathLst>
              <a:path w="21600" h="21600">
                <a:moveTo>
                  <a:pt x="0" y="0"/>
                </a:moveTo>
                <a:cubicBezTo>
                  <a:pt x="10800" y="0"/>
                  <a:pt x="21600" y="10800"/>
                  <a:pt x="21600" y="21600"/>
                </a:cubicBezTo>
              </a:path>
            </a:pathLst>
          </a:custGeom>
          <a:noFill/>
          <a:ln w="50800">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29729" name="Line 33"/>
          <p:cNvSpPr>
            <a:spLocks noChangeShapeType="1"/>
          </p:cNvSpPr>
          <p:nvPr/>
        </p:nvSpPr>
        <p:spPr bwMode="auto">
          <a:xfrm flipH="1">
            <a:off x="2580480" y="2435296"/>
            <a:ext cx="2905920" cy="633667"/>
          </a:xfrm>
          <a:prstGeom prst="line">
            <a:avLst/>
          </a:prstGeom>
          <a:noFill/>
          <a:ln w="50800">
            <a:solidFill>
              <a:srgbClr val="FF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pic>
        <p:nvPicPr>
          <p:cNvPr id="2973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440" y="2536107"/>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3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560" y="3958976"/>
            <a:ext cx="754560" cy="75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32"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840" y="4386701"/>
            <a:ext cx="707040" cy="63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3" name="Rectangle 31"/>
          <p:cNvSpPr>
            <a:spLocks/>
          </p:cNvSpPr>
          <p:nvPr/>
        </p:nvSpPr>
        <p:spPr bwMode="auto">
          <a:xfrm>
            <a:off x="1608560" y="3682213"/>
            <a:ext cx="1059808"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FF0000"/>
                </a:solidFill>
                <a:latin typeface="Gill Sans" charset="0"/>
                <a:ea typeface="ＭＳ Ｐゴシック" charset="0"/>
                <a:cs typeface="Gill Sans" charset="0"/>
                <a:sym typeface="Gill Sans" charset="0"/>
              </a:rPr>
              <a:t>IP 1.2.3.4</a:t>
            </a:r>
            <a:endParaRPr lang="en-US" sz="2000" dirty="0">
              <a:solidFill>
                <a:srgbClr val="FF0000"/>
              </a:solidFill>
              <a:latin typeface="Gill Sans" charset="0"/>
              <a:ea typeface="ＭＳ Ｐゴシック" charset="0"/>
              <a:cs typeface="Gill Sans" charset="0"/>
              <a:sym typeface="Gill Sans" charset="0"/>
            </a:endParaRPr>
          </a:p>
        </p:txBody>
      </p:sp>
    </p:spTree>
    <p:extLst>
      <p:ext uri="{BB962C8B-B14F-4D97-AF65-F5344CB8AC3E}">
        <p14:creationId xmlns:p14="http://schemas.microsoft.com/office/powerpoint/2010/main" val="2076661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0" y="3544213"/>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1751" name="Rectangle 7"/>
          <p:cNvSpPr>
            <a:spLocks noGrp="1" noChangeArrowheads="1"/>
          </p:cNvSpPr>
          <p:nvPr>
            <p:ph type="title"/>
          </p:nvPr>
        </p:nvSpPr>
        <p:spPr>
          <a:ln/>
        </p:spPr>
        <p:txBody>
          <a:bodyPr lIns="34561" tIns="34561" rIns="75197" bIns="34561"/>
          <a:lstStyle/>
          <a:p>
            <a:pPr marL="5760"/>
            <a:r>
              <a:rPr lang="fr-FR" dirty="0" smtClean="0"/>
              <a:t>Multi-</a:t>
            </a:r>
            <a:r>
              <a:rPr lang="fr-FR" dirty="0" err="1" smtClean="0"/>
              <a:t>path</a:t>
            </a:r>
            <a:r>
              <a:rPr lang="fr-FR" dirty="0" smtClean="0"/>
              <a:t> </a:t>
            </a:r>
            <a:r>
              <a:rPr lang="fr-FR" dirty="0"/>
              <a:t>TCP</a:t>
            </a:r>
            <a:endParaRPr lang="en-US" dirty="0"/>
          </a:p>
        </p:txBody>
      </p:sp>
      <p:sp>
        <p:nvSpPr>
          <p:cNvPr id="2" name="מציין מיקום טקסט 1"/>
          <p:cNvSpPr>
            <a:spLocks noGrp="1"/>
          </p:cNvSpPr>
          <p:nvPr>
            <p:ph type="body" idx="1"/>
          </p:nvPr>
        </p:nvSpPr>
        <p:spPr/>
        <p:txBody>
          <a:bodyPr/>
          <a:lstStyle/>
          <a:p>
            <a:endParaRPr lang="he-IL"/>
          </a:p>
        </p:txBody>
      </p:sp>
      <p:sp>
        <p:nvSpPr>
          <p:cNvPr id="31752" name="Line 8"/>
          <p:cNvSpPr>
            <a:spLocks noChangeShapeType="1"/>
          </p:cNvSpPr>
          <p:nvPr/>
        </p:nvSpPr>
        <p:spPr bwMode="auto">
          <a:xfrm>
            <a:off x="5483520" y="1849154"/>
            <a:ext cx="0" cy="29955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3" name="Line 9"/>
          <p:cNvSpPr>
            <a:spLocks noChangeShapeType="1"/>
          </p:cNvSpPr>
          <p:nvPr/>
        </p:nvSpPr>
        <p:spPr bwMode="auto">
          <a:xfrm flipH="1">
            <a:off x="52531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4" name="Line 10"/>
          <p:cNvSpPr>
            <a:spLocks noChangeShapeType="1"/>
          </p:cNvSpPr>
          <p:nvPr/>
        </p:nvSpPr>
        <p:spPr bwMode="auto">
          <a:xfrm>
            <a:off x="54835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5" name="Line 11"/>
          <p:cNvSpPr>
            <a:spLocks noChangeShapeType="1"/>
          </p:cNvSpPr>
          <p:nvPr/>
        </p:nvSpPr>
        <p:spPr bwMode="auto">
          <a:xfrm>
            <a:off x="5333760" y="2839978"/>
            <a:ext cx="29952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6" name="Line 12"/>
          <p:cNvSpPr>
            <a:spLocks noChangeShapeType="1"/>
          </p:cNvSpPr>
          <p:nvPr/>
        </p:nvSpPr>
        <p:spPr bwMode="auto">
          <a:xfrm>
            <a:off x="5414400" y="2536107"/>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7" name="Line 13"/>
          <p:cNvSpPr>
            <a:spLocks noChangeShapeType="1"/>
          </p:cNvSpPr>
          <p:nvPr/>
        </p:nvSpPr>
        <p:spPr bwMode="auto">
          <a:xfrm>
            <a:off x="541440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8" name="Line 14"/>
          <p:cNvSpPr>
            <a:spLocks noChangeShapeType="1"/>
          </p:cNvSpPr>
          <p:nvPr/>
        </p:nvSpPr>
        <p:spPr bwMode="auto">
          <a:xfrm flipH="1">
            <a:off x="533376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59" name="Line 15"/>
          <p:cNvSpPr>
            <a:spLocks noChangeShapeType="1"/>
          </p:cNvSpPr>
          <p:nvPr/>
        </p:nvSpPr>
        <p:spPr bwMode="auto">
          <a:xfrm>
            <a:off x="533376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60" name="Line 16"/>
          <p:cNvSpPr>
            <a:spLocks noChangeShapeType="1"/>
          </p:cNvSpPr>
          <p:nvPr/>
        </p:nvSpPr>
        <p:spPr bwMode="auto">
          <a:xfrm flipH="1">
            <a:off x="525312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61" name="Line 17"/>
          <p:cNvSpPr>
            <a:spLocks noChangeShapeType="1"/>
          </p:cNvSpPr>
          <p:nvPr/>
        </p:nvSpPr>
        <p:spPr bwMode="auto">
          <a:xfrm>
            <a:off x="5414400" y="2307122"/>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1762" name="Group 18"/>
          <p:cNvGrpSpPr>
            <a:grpSpLocks/>
          </p:cNvGrpSpPr>
          <p:nvPr/>
        </p:nvGrpSpPr>
        <p:grpSpPr bwMode="auto">
          <a:xfrm>
            <a:off x="2687040" y="2435296"/>
            <a:ext cx="2568960" cy="1690738"/>
            <a:chOff x="0" y="0"/>
            <a:chExt cx="1784" cy="1174"/>
          </a:xfrm>
        </p:grpSpPr>
        <p:sp>
          <p:nvSpPr>
            <p:cNvPr id="31763" name="Line 19"/>
            <p:cNvSpPr>
              <a:spLocks noChangeShapeType="1"/>
            </p:cNvSpPr>
            <p:nvPr/>
          </p:nvSpPr>
          <p:spPr bwMode="auto">
            <a:xfrm flipH="1">
              <a:off x="775" y="0"/>
              <a:ext cx="1009"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1764" name="Line 20"/>
            <p:cNvSpPr>
              <a:spLocks noChangeShapeType="1"/>
            </p:cNvSpPr>
            <p:nvPr/>
          </p:nvSpPr>
          <p:spPr bwMode="auto">
            <a:xfrm>
              <a:off x="775" y="559"/>
              <a:ext cx="155" cy="56"/>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1765" name="Line 21"/>
            <p:cNvSpPr>
              <a:spLocks noChangeShapeType="1"/>
            </p:cNvSpPr>
            <p:nvPr/>
          </p:nvSpPr>
          <p:spPr bwMode="auto">
            <a:xfrm flipH="1">
              <a:off x="0" y="615"/>
              <a:ext cx="930"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31766" name="Oval 22"/>
          <p:cNvSpPr>
            <a:spLocks/>
          </p:cNvSpPr>
          <p:nvPr/>
        </p:nvSpPr>
        <p:spPr bwMode="auto">
          <a:xfrm>
            <a:off x="5944320" y="4059787"/>
            <a:ext cx="460800" cy="460848"/>
          </a:xfrm>
          <a:prstGeom prst="ellipse">
            <a:avLst/>
          </a:prstGeom>
          <a:solidFill>
            <a:srgbClr val="4F81BD"/>
          </a:solidFill>
          <a:ln w="9525">
            <a:solidFill>
              <a:schemeClr val="tx1"/>
            </a:solidFill>
            <a:prstDash val="solid"/>
            <a:round/>
            <a:headEnd type="none" w="med" len="med"/>
            <a:tailEnd type="none" w="med" len="med"/>
          </a:ln>
        </p:spPr>
        <p:txBody>
          <a:bodyPr lIns="0" tIns="0" rIns="0" bIns="0"/>
          <a:lstStyle/>
          <a:p>
            <a:endParaRPr lang="fr-FR"/>
          </a:p>
        </p:txBody>
      </p:sp>
      <p:sp>
        <p:nvSpPr>
          <p:cNvPr id="31767" name="Line 23"/>
          <p:cNvSpPr>
            <a:spLocks noChangeShapeType="1"/>
          </p:cNvSpPr>
          <p:nvPr/>
        </p:nvSpPr>
        <p:spPr bwMode="auto">
          <a:xfrm>
            <a:off x="6405120" y="4288770"/>
            <a:ext cx="840960" cy="0"/>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68" name="Line 24"/>
          <p:cNvSpPr>
            <a:spLocks noChangeShapeType="1"/>
          </p:cNvSpPr>
          <p:nvPr/>
        </p:nvSpPr>
        <p:spPr bwMode="auto">
          <a:xfrm>
            <a:off x="5713920" y="3083364"/>
            <a:ext cx="456480" cy="976423"/>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1769" name="Line 25"/>
          <p:cNvSpPr>
            <a:spLocks noChangeShapeType="1"/>
          </p:cNvSpPr>
          <p:nvPr/>
        </p:nvSpPr>
        <p:spPr bwMode="auto">
          <a:xfrm flipH="1">
            <a:off x="4122720" y="4553759"/>
            <a:ext cx="1768320" cy="152656"/>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1770" name="Group 26"/>
          <p:cNvGrpSpPr>
            <a:grpSpLocks/>
          </p:cNvGrpSpPr>
          <p:nvPr/>
        </p:nvGrpSpPr>
        <p:grpSpPr bwMode="auto">
          <a:xfrm>
            <a:off x="5559840" y="2619635"/>
            <a:ext cx="1607040" cy="2458338"/>
            <a:chOff x="0" y="0"/>
            <a:chExt cx="1115" cy="1707"/>
          </a:xfrm>
        </p:grpSpPr>
        <p:sp>
          <p:nvSpPr>
            <p:cNvPr id="31771" name="AutoShape 27"/>
            <p:cNvSpPr>
              <a:spLocks/>
            </p:cNvSpPr>
            <p:nvPr/>
          </p:nvSpPr>
          <p:spPr bwMode="auto">
            <a:xfrm>
              <a:off x="0" y="0"/>
              <a:ext cx="1115" cy="1707"/>
            </a:xfrm>
            <a:custGeom>
              <a:avLst/>
              <a:gdLst/>
              <a:ahLst/>
              <a:cxnLst/>
              <a:rect l="0" t="0" r="r" b="b"/>
              <a:pathLst>
                <a:path w="20879" h="20683">
                  <a:moveTo>
                    <a:pt x="1901" y="6809"/>
                  </a:moveTo>
                  <a:cubicBezTo>
                    <a:pt x="1658" y="4403"/>
                    <a:pt x="2907" y="2186"/>
                    <a:pt x="4691" y="1859"/>
                  </a:cubicBezTo>
                  <a:cubicBezTo>
                    <a:pt x="5414" y="1726"/>
                    <a:pt x="6149" y="1925"/>
                    <a:pt x="6778" y="2422"/>
                  </a:cubicBezTo>
                  <a:cubicBezTo>
                    <a:pt x="7445" y="726"/>
                    <a:pt x="9003" y="81"/>
                    <a:pt x="10259" y="982"/>
                  </a:cubicBezTo>
                  <a:cubicBezTo>
                    <a:pt x="10478" y="1140"/>
                    <a:pt x="10680" y="1340"/>
                    <a:pt x="10857" y="1575"/>
                  </a:cubicBezTo>
                  <a:cubicBezTo>
                    <a:pt x="11377" y="169"/>
                    <a:pt x="12642" y="-402"/>
                    <a:pt x="13683" y="299"/>
                  </a:cubicBezTo>
                  <a:cubicBezTo>
                    <a:pt x="13971" y="493"/>
                    <a:pt x="14222" y="774"/>
                    <a:pt x="14418" y="1120"/>
                  </a:cubicBezTo>
                  <a:cubicBezTo>
                    <a:pt x="15255" y="-210"/>
                    <a:pt x="16734" y="-374"/>
                    <a:pt x="17722" y="753"/>
                  </a:cubicBezTo>
                  <a:cubicBezTo>
                    <a:pt x="18137" y="1227"/>
                    <a:pt x="18417" y="1880"/>
                    <a:pt x="18513" y="2601"/>
                  </a:cubicBezTo>
                  <a:cubicBezTo>
                    <a:pt x="19885" y="3106"/>
                    <a:pt x="20694" y="5019"/>
                    <a:pt x="20321" y="6874"/>
                  </a:cubicBezTo>
                  <a:cubicBezTo>
                    <a:pt x="20289" y="7030"/>
                    <a:pt x="20250" y="7182"/>
                    <a:pt x="20203" y="7331"/>
                  </a:cubicBezTo>
                  <a:cubicBezTo>
                    <a:pt x="21303" y="9264"/>
                    <a:pt x="21034" y="12033"/>
                    <a:pt x="19601" y="13518"/>
                  </a:cubicBezTo>
                  <a:cubicBezTo>
                    <a:pt x="19155" y="13980"/>
                    <a:pt x="18629" y="14279"/>
                    <a:pt x="18072" y="14386"/>
                  </a:cubicBezTo>
                  <a:cubicBezTo>
                    <a:pt x="18060" y="16465"/>
                    <a:pt x="16800" y="18137"/>
                    <a:pt x="15258" y="18121"/>
                  </a:cubicBezTo>
                  <a:cubicBezTo>
                    <a:pt x="14743" y="18115"/>
                    <a:pt x="14238" y="17917"/>
                    <a:pt x="13801" y="17550"/>
                  </a:cubicBezTo>
                  <a:cubicBezTo>
                    <a:pt x="13280" y="19881"/>
                    <a:pt x="11460" y="21198"/>
                    <a:pt x="9738" y="20492"/>
                  </a:cubicBezTo>
                  <a:cubicBezTo>
                    <a:pt x="9016" y="20196"/>
                    <a:pt x="8392" y="19571"/>
                    <a:pt x="7973" y="18722"/>
                  </a:cubicBezTo>
                  <a:cubicBezTo>
                    <a:pt x="6209" y="20158"/>
                    <a:pt x="3920" y="19386"/>
                    <a:pt x="2859" y="16998"/>
                  </a:cubicBezTo>
                  <a:cubicBezTo>
                    <a:pt x="2846" y="16968"/>
                    <a:pt x="2833" y="16937"/>
                    <a:pt x="2820" y="16907"/>
                  </a:cubicBezTo>
                  <a:cubicBezTo>
                    <a:pt x="1666" y="17089"/>
                    <a:pt x="620" y="15978"/>
                    <a:pt x="485" y="14424"/>
                  </a:cubicBezTo>
                  <a:cubicBezTo>
                    <a:pt x="412" y="13596"/>
                    <a:pt x="615" y="12767"/>
                    <a:pt x="1038" y="12159"/>
                  </a:cubicBezTo>
                  <a:cubicBezTo>
                    <a:pt x="39" y="11365"/>
                    <a:pt x="-297" y="9622"/>
                    <a:pt x="288" y="8266"/>
                  </a:cubicBezTo>
                  <a:cubicBezTo>
                    <a:pt x="626" y="7484"/>
                    <a:pt x="1218" y="6967"/>
                    <a:pt x="1883" y="6874"/>
                  </a:cubicBezTo>
                  <a:close/>
                  <a:moveTo>
                    <a:pt x="1901" y="6809"/>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1772" name="AutoShape 28"/>
            <p:cNvSpPr>
              <a:spLocks/>
            </p:cNvSpPr>
            <p:nvPr/>
          </p:nvSpPr>
          <p:spPr bwMode="auto">
            <a:xfrm>
              <a:off x="891" y="323"/>
              <a:ext cx="185" cy="186"/>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1773" name="AutoShape 29"/>
            <p:cNvSpPr>
              <a:spLocks/>
            </p:cNvSpPr>
            <p:nvPr/>
          </p:nvSpPr>
          <p:spPr bwMode="auto">
            <a:xfrm>
              <a:off x="839" y="437"/>
              <a:ext cx="124" cy="124"/>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1774" name="AutoShape 30"/>
            <p:cNvSpPr>
              <a:spLocks/>
            </p:cNvSpPr>
            <p:nvPr/>
          </p:nvSpPr>
          <p:spPr bwMode="auto">
            <a:xfrm>
              <a:off x="831" y="508"/>
              <a:ext cx="62" cy="61"/>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1775" name="AutoShape 31"/>
            <p:cNvSpPr>
              <a:spLocks/>
            </p:cNvSpPr>
            <p:nvPr/>
          </p:nvSpPr>
          <p:spPr bwMode="auto">
            <a:xfrm>
              <a:off x="56" y="86"/>
              <a:ext cx="1023" cy="1452"/>
            </a:xfrm>
            <a:custGeom>
              <a:avLst/>
              <a:gdLst/>
              <a:ahLst/>
              <a:cxnLst/>
              <a:rect l="0" t="0" r="r" b="b"/>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B8B8B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31776" name="Rectangle 32"/>
          <p:cNvSpPr>
            <a:spLocks/>
          </p:cNvSpPr>
          <p:nvPr/>
        </p:nvSpPr>
        <p:spPr bwMode="auto">
          <a:xfrm>
            <a:off x="5621760" y="1745463"/>
            <a:ext cx="1752305" cy="4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400">
                <a:latin typeface="Gill Sans" charset="0"/>
                <a:ea typeface="ＭＳ Ｐゴシック" charset="0"/>
                <a:cs typeface="Gill Sans" charset="0"/>
                <a:sym typeface="Gill Sans" charset="0"/>
              </a:rPr>
              <a:t>3G celltower</a:t>
            </a:r>
          </a:p>
        </p:txBody>
      </p:sp>
      <p:sp>
        <p:nvSpPr>
          <p:cNvPr id="31777" name="AutoShape 33"/>
          <p:cNvSpPr>
            <a:spLocks/>
          </p:cNvSpPr>
          <p:nvPr/>
        </p:nvSpPr>
        <p:spPr bwMode="auto">
          <a:xfrm rot="5400000" flipH="1">
            <a:off x="5546071" y="2369865"/>
            <a:ext cx="1692178" cy="1820160"/>
          </a:xfrm>
          <a:custGeom>
            <a:avLst/>
            <a:gdLst/>
            <a:ahLst/>
            <a:cxnLst/>
            <a:rect l="0" t="0" r="r" b="b"/>
            <a:pathLst>
              <a:path w="21600" h="21600">
                <a:moveTo>
                  <a:pt x="0" y="0"/>
                </a:moveTo>
                <a:cubicBezTo>
                  <a:pt x="10800" y="0"/>
                  <a:pt x="21600" y="10800"/>
                  <a:pt x="21600" y="21600"/>
                </a:cubicBezTo>
              </a:path>
            </a:pathLst>
          </a:custGeom>
          <a:noFill/>
          <a:ln w="50800">
            <a:solidFill>
              <a:srgbClr val="FF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31778" name="Line 34"/>
          <p:cNvSpPr>
            <a:spLocks noChangeShapeType="1"/>
          </p:cNvSpPr>
          <p:nvPr/>
        </p:nvSpPr>
        <p:spPr bwMode="auto">
          <a:xfrm flipH="1">
            <a:off x="2688480" y="2435297"/>
            <a:ext cx="2797920" cy="1481915"/>
          </a:xfrm>
          <a:prstGeom prst="line">
            <a:avLst/>
          </a:prstGeom>
          <a:noFill/>
          <a:ln w="50800">
            <a:solidFill>
              <a:srgbClr val="FF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1779" name="Group 35"/>
          <p:cNvGrpSpPr>
            <a:grpSpLocks/>
          </p:cNvGrpSpPr>
          <p:nvPr/>
        </p:nvGrpSpPr>
        <p:grpSpPr bwMode="auto">
          <a:xfrm rot="1320000">
            <a:off x="2517120" y="4480311"/>
            <a:ext cx="1327680" cy="40324"/>
            <a:chOff x="0" y="0"/>
            <a:chExt cx="922" cy="28"/>
          </a:xfrm>
        </p:grpSpPr>
        <p:sp>
          <p:nvSpPr>
            <p:cNvPr id="31780" name="Line 36"/>
            <p:cNvSpPr>
              <a:spLocks noChangeShapeType="1"/>
            </p:cNvSpPr>
            <p:nvPr/>
          </p:nvSpPr>
          <p:spPr bwMode="auto">
            <a:xfrm flipH="1">
              <a:off x="400" y="0"/>
              <a:ext cx="522" cy="13"/>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1781" name="Line 37"/>
            <p:cNvSpPr>
              <a:spLocks noChangeShapeType="1"/>
            </p:cNvSpPr>
            <p:nvPr/>
          </p:nvSpPr>
          <p:spPr bwMode="auto">
            <a:xfrm>
              <a:off x="400" y="13"/>
              <a:ext cx="81" cy="1"/>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1782" name="Line 38"/>
            <p:cNvSpPr>
              <a:spLocks noChangeShapeType="1"/>
            </p:cNvSpPr>
            <p:nvPr/>
          </p:nvSpPr>
          <p:spPr bwMode="auto">
            <a:xfrm flipH="1">
              <a:off x="0" y="14"/>
              <a:ext cx="481" cy="14"/>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pic>
        <p:nvPicPr>
          <p:cNvPr id="31783"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560" y="3958976"/>
            <a:ext cx="754560" cy="75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1784"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840" y="4386701"/>
            <a:ext cx="707040" cy="63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8" name="Rectangle 31"/>
          <p:cNvSpPr>
            <a:spLocks/>
          </p:cNvSpPr>
          <p:nvPr/>
        </p:nvSpPr>
        <p:spPr bwMode="auto">
          <a:xfrm>
            <a:off x="1710160" y="3224314"/>
            <a:ext cx="1059808"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FF0000"/>
                </a:solidFill>
                <a:latin typeface="Gill Sans" charset="0"/>
                <a:ea typeface="ＭＳ Ｐゴシック" charset="0"/>
                <a:cs typeface="Gill Sans" charset="0"/>
                <a:sym typeface="Gill Sans" charset="0"/>
              </a:rPr>
              <a:t>IP 1.2.3.4</a:t>
            </a:r>
            <a:endParaRPr lang="en-US" sz="2000" dirty="0">
              <a:solidFill>
                <a:srgbClr val="FF0000"/>
              </a:solidFill>
              <a:latin typeface="Gill Sans" charset="0"/>
              <a:ea typeface="ＭＳ Ｐゴシック" charset="0"/>
              <a:cs typeface="Gill Sans" charset="0"/>
              <a:sym typeface="Gill Sans" charset="0"/>
            </a:endParaRPr>
          </a:p>
        </p:txBody>
      </p:sp>
      <p:sp>
        <p:nvSpPr>
          <p:cNvPr id="39" name="Rectangle 31"/>
          <p:cNvSpPr>
            <a:spLocks/>
          </p:cNvSpPr>
          <p:nvPr/>
        </p:nvSpPr>
        <p:spPr bwMode="auto">
          <a:xfrm>
            <a:off x="1710160" y="4747817"/>
            <a:ext cx="1058605"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0000FF"/>
                </a:solidFill>
                <a:latin typeface="Gill Sans" charset="0"/>
                <a:ea typeface="ＭＳ Ｐゴシック" charset="0"/>
                <a:cs typeface="Gill Sans" charset="0"/>
                <a:sym typeface="Gill Sans" charset="0"/>
              </a:rPr>
              <a:t>IP 5.6.7.8</a:t>
            </a:r>
            <a:endParaRPr lang="en-US" sz="2000" dirty="0">
              <a:solidFill>
                <a:srgbClr val="0000FF"/>
              </a:solidFill>
              <a:latin typeface="Gill Sans" charset="0"/>
              <a:ea typeface="ＭＳ Ｐゴシック" charset="0"/>
              <a:cs typeface="Gill Sans" charset="0"/>
              <a:sym typeface="Gill Sans" charset="0"/>
            </a:endParaRPr>
          </a:p>
        </p:txBody>
      </p:sp>
      <p:sp>
        <p:nvSpPr>
          <p:cNvPr id="40" name="Line 38"/>
          <p:cNvSpPr>
            <a:spLocks noChangeShapeType="1"/>
          </p:cNvSpPr>
          <p:nvPr/>
        </p:nvSpPr>
        <p:spPr bwMode="auto">
          <a:xfrm flipH="1">
            <a:off x="4027681" y="4288771"/>
            <a:ext cx="3211200" cy="504053"/>
          </a:xfrm>
          <a:prstGeom prst="line">
            <a:avLst/>
          </a:prstGeom>
          <a:noFill/>
          <a:ln w="50800">
            <a:solidFill>
              <a:srgbClr val="FF0000"/>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41" name="Line 39"/>
          <p:cNvSpPr>
            <a:spLocks noChangeShapeType="1"/>
          </p:cNvSpPr>
          <p:nvPr/>
        </p:nvSpPr>
        <p:spPr bwMode="auto">
          <a:xfrm rot="10800000">
            <a:off x="2558880" y="4270049"/>
            <a:ext cx="1468800" cy="522774"/>
          </a:xfrm>
          <a:prstGeom prst="line">
            <a:avLst/>
          </a:prstGeom>
          <a:noFill/>
          <a:ln w="50800">
            <a:solidFill>
              <a:srgbClr val="FF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Tree>
    <p:extLst>
      <p:ext uri="{BB962C8B-B14F-4D97-AF65-F5344CB8AC3E}">
        <p14:creationId xmlns:p14="http://schemas.microsoft.com/office/powerpoint/2010/main" val="47480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840" y="4386701"/>
            <a:ext cx="707040" cy="63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7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0" y="3544213"/>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3800" name="Rectangle 8"/>
          <p:cNvSpPr>
            <a:spLocks noGrp="1" noChangeArrowheads="1"/>
          </p:cNvSpPr>
          <p:nvPr>
            <p:ph type="title"/>
          </p:nvPr>
        </p:nvSpPr>
        <p:spPr>
          <a:ln/>
        </p:spPr>
        <p:txBody>
          <a:bodyPr lIns="34561" tIns="34561" rIns="75197" bIns="34561"/>
          <a:lstStyle/>
          <a:p>
            <a:pPr marL="5760"/>
            <a:r>
              <a:rPr lang="fr-FR" dirty="0" smtClean="0"/>
              <a:t>Multi-</a:t>
            </a:r>
            <a:r>
              <a:rPr lang="fr-FR" dirty="0" err="1" smtClean="0"/>
              <a:t>path</a:t>
            </a:r>
            <a:r>
              <a:rPr lang="fr-FR" dirty="0" smtClean="0"/>
              <a:t> </a:t>
            </a:r>
            <a:r>
              <a:rPr lang="fr-FR" dirty="0"/>
              <a:t>TCP</a:t>
            </a:r>
            <a:endParaRPr lang="en-US" dirty="0"/>
          </a:p>
        </p:txBody>
      </p:sp>
      <p:sp>
        <p:nvSpPr>
          <p:cNvPr id="2" name="מציין מיקום טקסט 1"/>
          <p:cNvSpPr>
            <a:spLocks noGrp="1"/>
          </p:cNvSpPr>
          <p:nvPr>
            <p:ph type="body" idx="1"/>
          </p:nvPr>
        </p:nvSpPr>
        <p:spPr/>
        <p:txBody>
          <a:bodyPr/>
          <a:lstStyle/>
          <a:p>
            <a:endParaRPr lang="he-IL"/>
          </a:p>
        </p:txBody>
      </p:sp>
      <p:sp>
        <p:nvSpPr>
          <p:cNvPr id="33801" name="Line 9"/>
          <p:cNvSpPr>
            <a:spLocks noChangeShapeType="1"/>
          </p:cNvSpPr>
          <p:nvPr/>
        </p:nvSpPr>
        <p:spPr bwMode="auto">
          <a:xfrm>
            <a:off x="5483520" y="1849154"/>
            <a:ext cx="0" cy="29955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2" name="Line 10"/>
          <p:cNvSpPr>
            <a:spLocks noChangeShapeType="1"/>
          </p:cNvSpPr>
          <p:nvPr/>
        </p:nvSpPr>
        <p:spPr bwMode="auto">
          <a:xfrm flipH="1">
            <a:off x="52531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3" name="Line 11"/>
          <p:cNvSpPr>
            <a:spLocks noChangeShapeType="1"/>
          </p:cNvSpPr>
          <p:nvPr/>
        </p:nvSpPr>
        <p:spPr bwMode="auto">
          <a:xfrm>
            <a:off x="54835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4" name="Line 12"/>
          <p:cNvSpPr>
            <a:spLocks noChangeShapeType="1"/>
          </p:cNvSpPr>
          <p:nvPr/>
        </p:nvSpPr>
        <p:spPr bwMode="auto">
          <a:xfrm>
            <a:off x="5333760" y="2839978"/>
            <a:ext cx="29952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5" name="Line 13"/>
          <p:cNvSpPr>
            <a:spLocks noChangeShapeType="1"/>
          </p:cNvSpPr>
          <p:nvPr/>
        </p:nvSpPr>
        <p:spPr bwMode="auto">
          <a:xfrm>
            <a:off x="5414400" y="2536107"/>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6" name="Line 14"/>
          <p:cNvSpPr>
            <a:spLocks noChangeShapeType="1"/>
          </p:cNvSpPr>
          <p:nvPr/>
        </p:nvSpPr>
        <p:spPr bwMode="auto">
          <a:xfrm>
            <a:off x="541440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7" name="Line 15"/>
          <p:cNvSpPr>
            <a:spLocks noChangeShapeType="1"/>
          </p:cNvSpPr>
          <p:nvPr/>
        </p:nvSpPr>
        <p:spPr bwMode="auto">
          <a:xfrm flipH="1">
            <a:off x="533376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8" name="Line 16"/>
          <p:cNvSpPr>
            <a:spLocks noChangeShapeType="1"/>
          </p:cNvSpPr>
          <p:nvPr/>
        </p:nvSpPr>
        <p:spPr bwMode="auto">
          <a:xfrm>
            <a:off x="533376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9" name="Line 17"/>
          <p:cNvSpPr>
            <a:spLocks noChangeShapeType="1"/>
          </p:cNvSpPr>
          <p:nvPr/>
        </p:nvSpPr>
        <p:spPr bwMode="auto">
          <a:xfrm flipH="1">
            <a:off x="525312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0" name="Line 18"/>
          <p:cNvSpPr>
            <a:spLocks noChangeShapeType="1"/>
          </p:cNvSpPr>
          <p:nvPr/>
        </p:nvSpPr>
        <p:spPr bwMode="auto">
          <a:xfrm>
            <a:off x="5414400" y="2307122"/>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3811" name="Group 19"/>
          <p:cNvGrpSpPr>
            <a:grpSpLocks/>
          </p:cNvGrpSpPr>
          <p:nvPr/>
        </p:nvGrpSpPr>
        <p:grpSpPr bwMode="auto">
          <a:xfrm>
            <a:off x="2687040" y="2435296"/>
            <a:ext cx="2568960" cy="1690738"/>
            <a:chOff x="0" y="0"/>
            <a:chExt cx="1784" cy="1174"/>
          </a:xfrm>
        </p:grpSpPr>
        <p:sp>
          <p:nvSpPr>
            <p:cNvPr id="33812" name="Line 20"/>
            <p:cNvSpPr>
              <a:spLocks noChangeShapeType="1"/>
            </p:cNvSpPr>
            <p:nvPr/>
          </p:nvSpPr>
          <p:spPr bwMode="auto">
            <a:xfrm flipH="1">
              <a:off x="775" y="0"/>
              <a:ext cx="1009"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13" name="Line 21"/>
            <p:cNvSpPr>
              <a:spLocks noChangeShapeType="1"/>
            </p:cNvSpPr>
            <p:nvPr/>
          </p:nvSpPr>
          <p:spPr bwMode="auto">
            <a:xfrm>
              <a:off x="775" y="559"/>
              <a:ext cx="155" cy="56"/>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14" name="Line 22"/>
            <p:cNvSpPr>
              <a:spLocks noChangeShapeType="1"/>
            </p:cNvSpPr>
            <p:nvPr/>
          </p:nvSpPr>
          <p:spPr bwMode="auto">
            <a:xfrm flipH="1">
              <a:off x="0" y="615"/>
              <a:ext cx="930"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33815" name="Oval 23"/>
          <p:cNvSpPr>
            <a:spLocks/>
          </p:cNvSpPr>
          <p:nvPr/>
        </p:nvSpPr>
        <p:spPr bwMode="auto">
          <a:xfrm>
            <a:off x="5944320" y="4059787"/>
            <a:ext cx="460800" cy="460848"/>
          </a:xfrm>
          <a:prstGeom prst="ellipse">
            <a:avLst/>
          </a:prstGeom>
          <a:solidFill>
            <a:srgbClr val="4F81BD"/>
          </a:solidFill>
          <a:ln w="9525">
            <a:solidFill>
              <a:schemeClr val="tx1"/>
            </a:solidFill>
            <a:prstDash val="solid"/>
            <a:round/>
            <a:headEnd type="none" w="med" len="med"/>
            <a:tailEnd type="none" w="med" len="med"/>
          </a:ln>
        </p:spPr>
        <p:txBody>
          <a:bodyPr lIns="0" tIns="0" rIns="0" bIns="0"/>
          <a:lstStyle/>
          <a:p>
            <a:endParaRPr lang="fr-FR"/>
          </a:p>
        </p:txBody>
      </p:sp>
      <p:sp>
        <p:nvSpPr>
          <p:cNvPr id="33816" name="Line 24"/>
          <p:cNvSpPr>
            <a:spLocks noChangeShapeType="1"/>
          </p:cNvSpPr>
          <p:nvPr/>
        </p:nvSpPr>
        <p:spPr bwMode="auto">
          <a:xfrm>
            <a:off x="6405120" y="4288770"/>
            <a:ext cx="840960" cy="0"/>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7" name="Line 25"/>
          <p:cNvSpPr>
            <a:spLocks noChangeShapeType="1"/>
          </p:cNvSpPr>
          <p:nvPr/>
        </p:nvSpPr>
        <p:spPr bwMode="auto">
          <a:xfrm>
            <a:off x="5713920" y="3083364"/>
            <a:ext cx="456480" cy="976423"/>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8" name="Line 26"/>
          <p:cNvSpPr>
            <a:spLocks noChangeShapeType="1"/>
          </p:cNvSpPr>
          <p:nvPr/>
        </p:nvSpPr>
        <p:spPr bwMode="auto">
          <a:xfrm flipH="1">
            <a:off x="4122720" y="4553759"/>
            <a:ext cx="1768320" cy="152656"/>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3819" name="Group 27"/>
          <p:cNvGrpSpPr>
            <a:grpSpLocks/>
          </p:cNvGrpSpPr>
          <p:nvPr/>
        </p:nvGrpSpPr>
        <p:grpSpPr bwMode="auto">
          <a:xfrm>
            <a:off x="5559840" y="2619635"/>
            <a:ext cx="1607040" cy="2458338"/>
            <a:chOff x="0" y="0"/>
            <a:chExt cx="1115" cy="1707"/>
          </a:xfrm>
        </p:grpSpPr>
        <p:sp>
          <p:nvSpPr>
            <p:cNvPr id="33820" name="AutoShape 28"/>
            <p:cNvSpPr>
              <a:spLocks/>
            </p:cNvSpPr>
            <p:nvPr/>
          </p:nvSpPr>
          <p:spPr bwMode="auto">
            <a:xfrm>
              <a:off x="0" y="0"/>
              <a:ext cx="1115" cy="1707"/>
            </a:xfrm>
            <a:custGeom>
              <a:avLst/>
              <a:gdLst/>
              <a:ahLst/>
              <a:cxnLst/>
              <a:rect l="0" t="0" r="r" b="b"/>
              <a:pathLst>
                <a:path w="20879" h="20683">
                  <a:moveTo>
                    <a:pt x="1901" y="6809"/>
                  </a:moveTo>
                  <a:cubicBezTo>
                    <a:pt x="1658" y="4403"/>
                    <a:pt x="2907" y="2186"/>
                    <a:pt x="4691" y="1859"/>
                  </a:cubicBezTo>
                  <a:cubicBezTo>
                    <a:pt x="5414" y="1726"/>
                    <a:pt x="6149" y="1925"/>
                    <a:pt x="6778" y="2422"/>
                  </a:cubicBezTo>
                  <a:cubicBezTo>
                    <a:pt x="7445" y="726"/>
                    <a:pt x="9003" y="81"/>
                    <a:pt x="10259" y="982"/>
                  </a:cubicBezTo>
                  <a:cubicBezTo>
                    <a:pt x="10478" y="1140"/>
                    <a:pt x="10680" y="1340"/>
                    <a:pt x="10857" y="1575"/>
                  </a:cubicBezTo>
                  <a:cubicBezTo>
                    <a:pt x="11377" y="169"/>
                    <a:pt x="12642" y="-402"/>
                    <a:pt x="13683" y="299"/>
                  </a:cubicBezTo>
                  <a:cubicBezTo>
                    <a:pt x="13971" y="493"/>
                    <a:pt x="14222" y="774"/>
                    <a:pt x="14418" y="1120"/>
                  </a:cubicBezTo>
                  <a:cubicBezTo>
                    <a:pt x="15255" y="-210"/>
                    <a:pt x="16734" y="-374"/>
                    <a:pt x="17722" y="753"/>
                  </a:cubicBezTo>
                  <a:cubicBezTo>
                    <a:pt x="18137" y="1227"/>
                    <a:pt x="18417" y="1880"/>
                    <a:pt x="18513" y="2601"/>
                  </a:cubicBezTo>
                  <a:cubicBezTo>
                    <a:pt x="19885" y="3106"/>
                    <a:pt x="20694" y="5019"/>
                    <a:pt x="20321" y="6874"/>
                  </a:cubicBezTo>
                  <a:cubicBezTo>
                    <a:pt x="20289" y="7030"/>
                    <a:pt x="20250" y="7182"/>
                    <a:pt x="20203" y="7331"/>
                  </a:cubicBezTo>
                  <a:cubicBezTo>
                    <a:pt x="21303" y="9264"/>
                    <a:pt x="21034" y="12033"/>
                    <a:pt x="19601" y="13518"/>
                  </a:cubicBezTo>
                  <a:cubicBezTo>
                    <a:pt x="19155" y="13980"/>
                    <a:pt x="18629" y="14279"/>
                    <a:pt x="18072" y="14386"/>
                  </a:cubicBezTo>
                  <a:cubicBezTo>
                    <a:pt x="18060" y="16465"/>
                    <a:pt x="16800" y="18137"/>
                    <a:pt x="15258" y="18121"/>
                  </a:cubicBezTo>
                  <a:cubicBezTo>
                    <a:pt x="14743" y="18115"/>
                    <a:pt x="14238" y="17917"/>
                    <a:pt x="13801" y="17550"/>
                  </a:cubicBezTo>
                  <a:cubicBezTo>
                    <a:pt x="13280" y="19881"/>
                    <a:pt x="11460" y="21198"/>
                    <a:pt x="9738" y="20492"/>
                  </a:cubicBezTo>
                  <a:cubicBezTo>
                    <a:pt x="9016" y="20196"/>
                    <a:pt x="8392" y="19571"/>
                    <a:pt x="7973" y="18722"/>
                  </a:cubicBezTo>
                  <a:cubicBezTo>
                    <a:pt x="6209" y="20158"/>
                    <a:pt x="3920" y="19386"/>
                    <a:pt x="2859" y="16998"/>
                  </a:cubicBezTo>
                  <a:cubicBezTo>
                    <a:pt x="2846" y="16968"/>
                    <a:pt x="2833" y="16937"/>
                    <a:pt x="2820" y="16907"/>
                  </a:cubicBezTo>
                  <a:cubicBezTo>
                    <a:pt x="1666" y="17089"/>
                    <a:pt x="620" y="15978"/>
                    <a:pt x="485" y="14424"/>
                  </a:cubicBezTo>
                  <a:cubicBezTo>
                    <a:pt x="412" y="13596"/>
                    <a:pt x="615" y="12767"/>
                    <a:pt x="1038" y="12159"/>
                  </a:cubicBezTo>
                  <a:cubicBezTo>
                    <a:pt x="39" y="11365"/>
                    <a:pt x="-297" y="9622"/>
                    <a:pt x="288" y="8266"/>
                  </a:cubicBezTo>
                  <a:cubicBezTo>
                    <a:pt x="626" y="7484"/>
                    <a:pt x="1218" y="6967"/>
                    <a:pt x="1883" y="6874"/>
                  </a:cubicBezTo>
                  <a:close/>
                  <a:moveTo>
                    <a:pt x="1901" y="6809"/>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1" name="AutoShape 29"/>
            <p:cNvSpPr>
              <a:spLocks/>
            </p:cNvSpPr>
            <p:nvPr/>
          </p:nvSpPr>
          <p:spPr bwMode="auto">
            <a:xfrm>
              <a:off x="891" y="323"/>
              <a:ext cx="185" cy="186"/>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2" name="AutoShape 30"/>
            <p:cNvSpPr>
              <a:spLocks/>
            </p:cNvSpPr>
            <p:nvPr/>
          </p:nvSpPr>
          <p:spPr bwMode="auto">
            <a:xfrm>
              <a:off x="839" y="437"/>
              <a:ext cx="124" cy="124"/>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3" name="AutoShape 31"/>
            <p:cNvSpPr>
              <a:spLocks/>
            </p:cNvSpPr>
            <p:nvPr/>
          </p:nvSpPr>
          <p:spPr bwMode="auto">
            <a:xfrm>
              <a:off x="831" y="508"/>
              <a:ext cx="62" cy="61"/>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4" name="AutoShape 32"/>
            <p:cNvSpPr>
              <a:spLocks/>
            </p:cNvSpPr>
            <p:nvPr/>
          </p:nvSpPr>
          <p:spPr bwMode="auto">
            <a:xfrm>
              <a:off x="56" y="86"/>
              <a:ext cx="1023" cy="1452"/>
            </a:xfrm>
            <a:custGeom>
              <a:avLst/>
              <a:gdLst/>
              <a:ahLst/>
              <a:cxnLst/>
              <a:rect l="0" t="0" r="r" b="b"/>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B8B8B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33825" name="Rectangle 33"/>
          <p:cNvSpPr>
            <a:spLocks/>
          </p:cNvSpPr>
          <p:nvPr/>
        </p:nvSpPr>
        <p:spPr bwMode="auto">
          <a:xfrm>
            <a:off x="5621760" y="1745463"/>
            <a:ext cx="1752305" cy="4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400">
                <a:latin typeface="Gill Sans" charset="0"/>
                <a:ea typeface="ＭＳ Ｐゴシック" charset="0"/>
                <a:cs typeface="Gill Sans" charset="0"/>
                <a:sym typeface="Gill Sans" charset="0"/>
              </a:rPr>
              <a:t>3G celltower</a:t>
            </a:r>
          </a:p>
        </p:txBody>
      </p:sp>
      <p:grpSp>
        <p:nvGrpSpPr>
          <p:cNvPr id="33826" name="Group 34"/>
          <p:cNvGrpSpPr>
            <a:grpSpLocks/>
          </p:cNvGrpSpPr>
          <p:nvPr/>
        </p:nvGrpSpPr>
        <p:grpSpPr bwMode="auto">
          <a:xfrm rot="1320000">
            <a:off x="2517120" y="4480311"/>
            <a:ext cx="1327680" cy="40324"/>
            <a:chOff x="0" y="0"/>
            <a:chExt cx="922" cy="28"/>
          </a:xfrm>
        </p:grpSpPr>
        <p:sp>
          <p:nvSpPr>
            <p:cNvPr id="33827" name="Line 35"/>
            <p:cNvSpPr>
              <a:spLocks noChangeShapeType="1"/>
            </p:cNvSpPr>
            <p:nvPr/>
          </p:nvSpPr>
          <p:spPr bwMode="auto">
            <a:xfrm flipH="1">
              <a:off x="400" y="0"/>
              <a:ext cx="522" cy="13"/>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28" name="Line 36"/>
            <p:cNvSpPr>
              <a:spLocks noChangeShapeType="1"/>
            </p:cNvSpPr>
            <p:nvPr/>
          </p:nvSpPr>
          <p:spPr bwMode="auto">
            <a:xfrm>
              <a:off x="400" y="13"/>
              <a:ext cx="81" cy="1"/>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29" name="Line 37"/>
            <p:cNvSpPr>
              <a:spLocks noChangeShapeType="1"/>
            </p:cNvSpPr>
            <p:nvPr/>
          </p:nvSpPr>
          <p:spPr bwMode="auto">
            <a:xfrm flipH="1">
              <a:off x="0" y="14"/>
              <a:ext cx="481" cy="14"/>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33830" name="Line 38"/>
          <p:cNvSpPr>
            <a:spLocks noChangeShapeType="1"/>
          </p:cNvSpPr>
          <p:nvPr/>
        </p:nvSpPr>
        <p:spPr bwMode="auto">
          <a:xfrm flipH="1">
            <a:off x="4027681" y="4288771"/>
            <a:ext cx="3211200" cy="504053"/>
          </a:xfrm>
          <a:prstGeom prst="line">
            <a:avLst/>
          </a:prstGeom>
          <a:noFill/>
          <a:ln w="50800">
            <a:solidFill>
              <a:srgbClr val="0000FF"/>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31" name="Line 39"/>
          <p:cNvSpPr>
            <a:spLocks noChangeShapeType="1"/>
          </p:cNvSpPr>
          <p:nvPr/>
        </p:nvSpPr>
        <p:spPr bwMode="auto">
          <a:xfrm rot="10800000">
            <a:off x="2558880" y="4270049"/>
            <a:ext cx="1468800" cy="522774"/>
          </a:xfrm>
          <a:prstGeom prst="line">
            <a:avLst/>
          </a:prstGeom>
          <a:noFill/>
          <a:ln w="50800">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pic>
        <p:nvPicPr>
          <p:cNvPr id="33833"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560" y="3958976"/>
            <a:ext cx="754560" cy="75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8" name="Rectangle 31"/>
          <p:cNvSpPr>
            <a:spLocks/>
          </p:cNvSpPr>
          <p:nvPr/>
        </p:nvSpPr>
        <p:spPr bwMode="auto">
          <a:xfrm>
            <a:off x="1710160" y="3224314"/>
            <a:ext cx="1059808"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FF0000"/>
                </a:solidFill>
                <a:latin typeface="Gill Sans" charset="0"/>
                <a:ea typeface="ＭＳ Ｐゴシック" charset="0"/>
                <a:cs typeface="Gill Sans" charset="0"/>
                <a:sym typeface="Gill Sans" charset="0"/>
              </a:rPr>
              <a:t>IP 1.2.3.4</a:t>
            </a:r>
            <a:endParaRPr lang="en-US" sz="2000" dirty="0">
              <a:solidFill>
                <a:srgbClr val="FF0000"/>
              </a:solidFill>
              <a:latin typeface="Gill Sans" charset="0"/>
              <a:ea typeface="ＭＳ Ｐゴシック" charset="0"/>
              <a:cs typeface="Gill Sans" charset="0"/>
              <a:sym typeface="Gill Sans" charset="0"/>
            </a:endParaRPr>
          </a:p>
        </p:txBody>
      </p:sp>
      <p:sp>
        <p:nvSpPr>
          <p:cNvPr id="39" name="Rectangle 31"/>
          <p:cNvSpPr>
            <a:spLocks/>
          </p:cNvSpPr>
          <p:nvPr/>
        </p:nvSpPr>
        <p:spPr bwMode="auto">
          <a:xfrm>
            <a:off x="1710160" y="4747817"/>
            <a:ext cx="1058605"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0000FF"/>
                </a:solidFill>
                <a:latin typeface="Gill Sans" charset="0"/>
                <a:ea typeface="ＭＳ Ｐゴシック" charset="0"/>
                <a:cs typeface="Gill Sans" charset="0"/>
                <a:sym typeface="Gill Sans" charset="0"/>
              </a:rPr>
              <a:t>IP 5.6.7.8</a:t>
            </a:r>
            <a:endParaRPr lang="en-US" sz="2000" dirty="0">
              <a:solidFill>
                <a:srgbClr val="0000FF"/>
              </a:solidFill>
              <a:latin typeface="Gill Sans" charset="0"/>
              <a:ea typeface="ＭＳ Ｐゴシック" charset="0"/>
              <a:cs typeface="Gill Sans" charset="0"/>
              <a:sym typeface="Gill Sans" charset="0"/>
            </a:endParaRPr>
          </a:p>
        </p:txBody>
      </p:sp>
    </p:spTree>
    <p:extLst>
      <p:ext uri="{BB962C8B-B14F-4D97-AF65-F5344CB8AC3E}">
        <p14:creationId xmlns:p14="http://schemas.microsoft.com/office/powerpoint/2010/main" val="285896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840" y="4386701"/>
            <a:ext cx="707040" cy="63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7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0" y="3544213"/>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3800" name="Rectangle 8"/>
          <p:cNvSpPr>
            <a:spLocks noGrp="1" noChangeArrowheads="1"/>
          </p:cNvSpPr>
          <p:nvPr>
            <p:ph type="title"/>
          </p:nvPr>
        </p:nvSpPr>
        <p:spPr>
          <a:ln/>
        </p:spPr>
        <p:txBody>
          <a:bodyPr lIns="34561" tIns="34561" rIns="75197" bIns="34561"/>
          <a:lstStyle/>
          <a:p>
            <a:pPr marL="5760"/>
            <a:r>
              <a:rPr lang="fr-FR" dirty="0" smtClean="0"/>
              <a:t>Multi-</a:t>
            </a:r>
            <a:r>
              <a:rPr lang="fr-FR" dirty="0" err="1" smtClean="0"/>
              <a:t>path</a:t>
            </a:r>
            <a:r>
              <a:rPr lang="fr-FR" dirty="0" smtClean="0"/>
              <a:t> </a:t>
            </a:r>
            <a:r>
              <a:rPr lang="fr-FR" dirty="0"/>
              <a:t>TCP</a:t>
            </a:r>
            <a:endParaRPr lang="en-US" dirty="0"/>
          </a:p>
        </p:txBody>
      </p:sp>
      <p:sp>
        <p:nvSpPr>
          <p:cNvPr id="2" name="מציין מיקום טקסט 1"/>
          <p:cNvSpPr>
            <a:spLocks noGrp="1"/>
          </p:cNvSpPr>
          <p:nvPr>
            <p:ph type="body" idx="1"/>
          </p:nvPr>
        </p:nvSpPr>
        <p:spPr/>
        <p:txBody>
          <a:bodyPr/>
          <a:lstStyle/>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r>
              <a:rPr lang="en-US" sz="2800" dirty="0" smtClean="0"/>
              <a:t>Now, think about all the new problems:</a:t>
            </a:r>
          </a:p>
          <a:p>
            <a:pPr marL="457200" lvl="1" indent="-457200">
              <a:buFont typeface="Wingdings" panose="05000000000000000000" pitchFamily="2" charset="2"/>
              <a:buChar char="q"/>
            </a:pPr>
            <a:r>
              <a:rPr lang="en-US" sz="2000" dirty="0" smtClean="0"/>
              <a:t>Open/close session in multipath</a:t>
            </a:r>
          </a:p>
          <a:p>
            <a:pPr marL="457200" lvl="1" indent="-457200">
              <a:buFont typeface="Wingdings" panose="05000000000000000000" pitchFamily="2" charset="2"/>
              <a:buChar char="q"/>
            </a:pPr>
            <a:r>
              <a:rPr lang="en-US" sz="2000" dirty="0" smtClean="0"/>
              <a:t>Sequence and </a:t>
            </a:r>
            <a:r>
              <a:rPr lang="en-US" sz="2000" dirty="0" err="1" smtClean="0"/>
              <a:t>Ack</a:t>
            </a:r>
            <a:r>
              <a:rPr lang="en-US" sz="2000" dirty="0" smtClean="0"/>
              <a:t> Sequence</a:t>
            </a:r>
          </a:p>
        </p:txBody>
      </p:sp>
      <p:sp>
        <p:nvSpPr>
          <p:cNvPr id="33801" name="Line 9"/>
          <p:cNvSpPr>
            <a:spLocks noChangeShapeType="1"/>
          </p:cNvSpPr>
          <p:nvPr/>
        </p:nvSpPr>
        <p:spPr bwMode="auto">
          <a:xfrm>
            <a:off x="5483520" y="1849154"/>
            <a:ext cx="0" cy="29955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2" name="Line 10"/>
          <p:cNvSpPr>
            <a:spLocks noChangeShapeType="1"/>
          </p:cNvSpPr>
          <p:nvPr/>
        </p:nvSpPr>
        <p:spPr bwMode="auto">
          <a:xfrm flipH="1">
            <a:off x="52531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3" name="Line 11"/>
          <p:cNvSpPr>
            <a:spLocks noChangeShapeType="1"/>
          </p:cNvSpPr>
          <p:nvPr/>
        </p:nvSpPr>
        <p:spPr bwMode="auto">
          <a:xfrm>
            <a:off x="5483520" y="2078139"/>
            <a:ext cx="227520" cy="99082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4" name="Line 12"/>
          <p:cNvSpPr>
            <a:spLocks noChangeShapeType="1"/>
          </p:cNvSpPr>
          <p:nvPr/>
        </p:nvSpPr>
        <p:spPr bwMode="auto">
          <a:xfrm>
            <a:off x="5333760" y="2839978"/>
            <a:ext cx="29952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5" name="Line 13"/>
          <p:cNvSpPr>
            <a:spLocks noChangeShapeType="1"/>
          </p:cNvSpPr>
          <p:nvPr/>
        </p:nvSpPr>
        <p:spPr bwMode="auto">
          <a:xfrm>
            <a:off x="5414400" y="2536107"/>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6" name="Line 14"/>
          <p:cNvSpPr>
            <a:spLocks noChangeShapeType="1"/>
          </p:cNvSpPr>
          <p:nvPr/>
        </p:nvSpPr>
        <p:spPr bwMode="auto">
          <a:xfrm>
            <a:off x="541440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7" name="Line 15"/>
          <p:cNvSpPr>
            <a:spLocks noChangeShapeType="1"/>
          </p:cNvSpPr>
          <p:nvPr/>
        </p:nvSpPr>
        <p:spPr bwMode="auto">
          <a:xfrm flipH="1">
            <a:off x="5333760" y="2536107"/>
            <a:ext cx="227520" cy="303871"/>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8" name="Line 16"/>
          <p:cNvSpPr>
            <a:spLocks noChangeShapeType="1"/>
          </p:cNvSpPr>
          <p:nvPr/>
        </p:nvSpPr>
        <p:spPr bwMode="auto">
          <a:xfrm>
            <a:off x="533376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09" name="Line 17"/>
          <p:cNvSpPr>
            <a:spLocks noChangeShapeType="1"/>
          </p:cNvSpPr>
          <p:nvPr/>
        </p:nvSpPr>
        <p:spPr bwMode="auto">
          <a:xfrm flipH="1">
            <a:off x="5253120" y="2839979"/>
            <a:ext cx="380160" cy="228984"/>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0" name="Line 18"/>
          <p:cNvSpPr>
            <a:spLocks noChangeShapeType="1"/>
          </p:cNvSpPr>
          <p:nvPr/>
        </p:nvSpPr>
        <p:spPr bwMode="auto">
          <a:xfrm>
            <a:off x="5414400" y="2307122"/>
            <a:ext cx="149760" cy="0"/>
          </a:xfrm>
          <a:prstGeom prst="line">
            <a:avLst/>
          </a:prstGeom>
          <a:noFill/>
          <a:ln w="2857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3811" name="Group 19"/>
          <p:cNvGrpSpPr>
            <a:grpSpLocks/>
          </p:cNvGrpSpPr>
          <p:nvPr/>
        </p:nvGrpSpPr>
        <p:grpSpPr bwMode="auto">
          <a:xfrm>
            <a:off x="2687040" y="2435296"/>
            <a:ext cx="2568960" cy="1690738"/>
            <a:chOff x="0" y="0"/>
            <a:chExt cx="1784" cy="1174"/>
          </a:xfrm>
        </p:grpSpPr>
        <p:sp>
          <p:nvSpPr>
            <p:cNvPr id="33812" name="Line 20"/>
            <p:cNvSpPr>
              <a:spLocks noChangeShapeType="1"/>
            </p:cNvSpPr>
            <p:nvPr/>
          </p:nvSpPr>
          <p:spPr bwMode="auto">
            <a:xfrm flipH="1">
              <a:off x="775" y="0"/>
              <a:ext cx="1009"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13" name="Line 21"/>
            <p:cNvSpPr>
              <a:spLocks noChangeShapeType="1"/>
            </p:cNvSpPr>
            <p:nvPr/>
          </p:nvSpPr>
          <p:spPr bwMode="auto">
            <a:xfrm>
              <a:off x="775" y="559"/>
              <a:ext cx="155" cy="56"/>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14" name="Line 22"/>
            <p:cNvSpPr>
              <a:spLocks noChangeShapeType="1"/>
            </p:cNvSpPr>
            <p:nvPr/>
          </p:nvSpPr>
          <p:spPr bwMode="auto">
            <a:xfrm flipH="1">
              <a:off x="0" y="615"/>
              <a:ext cx="930" cy="559"/>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33815" name="Oval 23"/>
          <p:cNvSpPr>
            <a:spLocks/>
          </p:cNvSpPr>
          <p:nvPr/>
        </p:nvSpPr>
        <p:spPr bwMode="auto">
          <a:xfrm>
            <a:off x="5944320" y="4059787"/>
            <a:ext cx="460800" cy="460848"/>
          </a:xfrm>
          <a:prstGeom prst="ellipse">
            <a:avLst/>
          </a:prstGeom>
          <a:solidFill>
            <a:srgbClr val="4F81BD"/>
          </a:solidFill>
          <a:ln w="9525">
            <a:solidFill>
              <a:schemeClr val="tx1"/>
            </a:solidFill>
            <a:prstDash val="solid"/>
            <a:round/>
            <a:headEnd type="none" w="med" len="med"/>
            <a:tailEnd type="none" w="med" len="med"/>
          </a:ln>
        </p:spPr>
        <p:txBody>
          <a:bodyPr lIns="0" tIns="0" rIns="0" bIns="0"/>
          <a:lstStyle/>
          <a:p>
            <a:endParaRPr lang="fr-FR"/>
          </a:p>
        </p:txBody>
      </p:sp>
      <p:sp>
        <p:nvSpPr>
          <p:cNvPr id="33816" name="Line 24"/>
          <p:cNvSpPr>
            <a:spLocks noChangeShapeType="1"/>
          </p:cNvSpPr>
          <p:nvPr/>
        </p:nvSpPr>
        <p:spPr bwMode="auto">
          <a:xfrm>
            <a:off x="6405120" y="4288770"/>
            <a:ext cx="840960" cy="0"/>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7" name="Line 25"/>
          <p:cNvSpPr>
            <a:spLocks noChangeShapeType="1"/>
          </p:cNvSpPr>
          <p:nvPr/>
        </p:nvSpPr>
        <p:spPr bwMode="auto">
          <a:xfrm>
            <a:off x="5713920" y="3083364"/>
            <a:ext cx="456480" cy="976423"/>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18" name="Line 26"/>
          <p:cNvSpPr>
            <a:spLocks noChangeShapeType="1"/>
          </p:cNvSpPr>
          <p:nvPr/>
        </p:nvSpPr>
        <p:spPr bwMode="auto">
          <a:xfrm flipH="1">
            <a:off x="4122720" y="4553759"/>
            <a:ext cx="1768320" cy="152656"/>
          </a:xfrm>
          <a:prstGeom prst="line">
            <a:avLst/>
          </a:prstGeom>
          <a:noFill/>
          <a:ln w="9525">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grpSp>
        <p:nvGrpSpPr>
          <p:cNvPr id="33819" name="Group 27"/>
          <p:cNvGrpSpPr>
            <a:grpSpLocks/>
          </p:cNvGrpSpPr>
          <p:nvPr/>
        </p:nvGrpSpPr>
        <p:grpSpPr bwMode="auto">
          <a:xfrm>
            <a:off x="5559840" y="2619635"/>
            <a:ext cx="1607040" cy="2458338"/>
            <a:chOff x="0" y="0"/>
            <a:chExt cx="1115" cy="1707"/>
          </a:xfrm>
        </p:grpSpPr>
        <p:sp>
          <p:nvSpPr>
            <p:cNvPr id="33820" name="AutoShape 28"/>
            <p:cNvSpPr>
              <a:spLocks/>
            </p:cNvSpPr>
            <p:nvPr/>
          </p:nvSpPr>
          <p:spPr bwMode="auto">
            <a:xfrm>
              <a:off x="0" y="0"/>
              <a:ext cx="1115" cy="1707"/>
            </a:xfrm>
            <a:custGeom>
              <a:avLst/>
              <a:gdLst/>
              <a:ahLst/>
              <a:cxnLst/>
              <a:rect l="0" t="0" r="r" b="b"/>
              <a:pathLst>
                <a:path w="20879" h="20683">
                  <a:moveTo>
                    <a:pt x="1901" y="6809"/>
                  </a:moveTo>
                  <a:cubicBezTo>
                    <a:pt x="1658" y="4403"/>
                    <a:pt x="2907" y="2186"/>
                    <a:pt x="4691" y="1859"/>
                  </a:cubicBezTo>
                  <a:cubicBezTo>
                    <a:pt x="5414" y="1726"/>
                    <a:pt x="6149" y="1925"/>
                    <a:pt x="6778" y="2422"/>
                  </a:cubicBezTo>
                  <a:cubicBezTo>
                    <a:pt x="7445" y="726"/>
                    <a:pt x="9003" y="81"/>
                    <a:pt x="10259" y="982"/>
                  </a:cubicBezTo>
                  <a:cubicBezTo>
                    <a:pt x="10478" y="1140"/>
                    <a:pt x="10680" y="1340"/>
                    <a:pt x="10857" y="1575"/>
                  </a:cubicBezTo>
                  <a:cubicBezTo>
                    <a:pt x="11377" y="169"/>
                    <a:pt x="12642" y="-402"/>
                    <a:pt x="13683" y="299"/>
                  </a:cubicBezTo>
                  <a:cubicBezTo>
                    <a:pt x="13971" y="493"/>
                    <a:pt x="14222" y="774"/>
                    <a:pt x="14418" y="1120"/>
                  </a:cubicBezTo>
                  <a:cubicBezTo>
                    <a:pt x="15255" y="-210"/>
                    <a:pt x="16734" y="-374"/>
                    <a:pt x="17722" y="753"/>
                  </a:cubicBezTo>
                  <a:cubicBezTo>
                    <a:pt x="18137" y="1227"/>
                    <a:pt x="18417" y="1880"/>
                    <a:pt x="18513" y="2601"/>
                  </a:cubicBezTo>
                  <a:cubicBezTo>
                    <a:pt x="19885" y="3106"/>
                    <a:pt x="20694" y="5019"/>
                    <a:pt x="20321" y="6874"/>
                  </a:cubicBezTo>
                  <a:cubicBezTo>
                    <a:pt x="20289" y="7030"/>
                    <a:pt x="20250" y="7182"/>
                    <a:pt x="20203" y="7331"/>
                  </a:cubicBezTo>
                  <a:cubicBezTo>
                    <a:pt x="21303" y="9264"/>
                    <a:pt x="21034" y="12033"/>
                    <a:pt x="19601" y="13518"/>
                  </a:cubicBezTo>
                  <a:cubicBezTo>
                    <a:pt x="19155" y="13980"/>
                    <a:pt x="18629" y="14279"/>
                    <a:pt x="18072" y="14386"/>
                  </a:cubicBezTo>
                  <a:cubicBezTo>
                    <a:pt x="18060" y="16465"/>
                    <a:pt x="16800" y="18137"/>
                    <a:pt x="15258" y="18121"/>
                  </a:cubicBezTo>
                  <a:cubicBezTo>
                    <a:pt x="14743" y="18115"/>
                    <a:pt x="14238" y="17917"/>
                    <a:pt x="13801" y="17550"/>
                  </a:cubicBezTo>
                  <a:cubicBezTo>
                    <a:pt x="13280" y="19881"/>
                    <a:pt x="11460" y="21198"/>
                    <a:pt x="9738" y="20492"/>
                  </a:cubicBezTo>
                  <a:cubicBezTo>
                    <a:pt x="9016" y="20196"/>
                    <a:pt x="8392" y="19571"/>
                    <a:pt x="7973" y="18722"/>
                  </a:cubicBezTo>
                  <a:cubicBezTo>
                    <a:pt x="6209" y="20158"/>
                    <a:pt x="3920" y="19386"/>
                    <a:pt x="2859" y="16998"/>
                  </a:cubicBezTo>
                  <a:cubicBezTo>
                    <a:pt x="2846" y="16968"/>
                    <a:pt x="2833" y="16937"/>
                    <a:pt x="2820" y="16907"/>
                  </a:cubicBezTo>
                  <a:cubicBezTo>
                    <a:pt x="1666" y="17089"/>
                    <a:pt x="620" y="15978"/>
                    <a:pt x="485" y="14424"/>
                  </a:cubicBezTo>
                  <a:cubicBezTo>
                    <a:pt x="412" y="13596"/>
                    <a:pt x="615" y="12767"/>
                    <a:pt x="1038" y="12159"/>
                  </a:cubicBezTo>
                  <a:cubicBezTo>
                    <a:pt x="39" y="11365"/>
                    <a:pt x="-297" y="9622"/>
                    <a:pt x="288" y="8266"/>
                  </a:cubicBezTo>
                  <a:cubicBezTo>
                    <a:pt x="626" y="7484"/>
                    <a:pt x="1218" y="6967"/>
                    <a:pt x="1883" y="6874"/>
                  </a:cubicBezTo>
                  <a:close/>
                  <a:moveTo>
                    <a:pt x="1901" y="6809"/>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1" name="AutoShape 29"/>
            <p:cNvSpPr>
              <a:spLocks/>
            </p:cNvSpPr>
            <p:nvPr/>
          </p:nvSpPr>
          <p:spPr bwMode="auto">
            <a:xfrm>
              <a:off x="891" y="323"/>
              <a:ext cx="185" cy="186"/>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2" name="AutoShape 30"/>
            <p:cNvSpPr>
              <a:spLocks/>
            </p:cNvSpPr>
            <p:nvPr/>
          </p:nvSpPr>
          <p:spPr bwMode="auto">
            <a:xfrm>
              <a:off x="839" y="437"/>
              <a:ext cx="124" cy="124"/>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3" name="AutoShape 31"/>
            <p:cNvSpPr>
              <a:spLocks/>
            </p:cNvSpPr>
            <p:nvPr/>
          </p:nvSpPr>
          <p:spPr bwMode="auto">
            <a:xfrm>
              <a:off x="831" y="508"/>
              <a:ext cx="62" cy="61"/>
            </a:xfrm>
            <a:custGeom>
              <a:avLst/>
              <a:gdLst/>
              <a:ahLst/>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rgbClr val="B8B8B8"/>
            </a:solidFill>
            <a:ln w="9525">
              <a:solidFill>
                <a:srgbClr val="B8B8B8"/>
              </a:solidFill>
              <a:prstDash val="solid"/>
              <a:miter lim="800000"/>
              <a:headEnd type="none" w="med" len="med"/>
              <a:tailEnd type="none" w="med" len="med"/>
            </a:ln>
          </p:spPr>
          <p:txBody>
            <a:bodyPr lIns="0" tIns="0" rIns="0" bIns="0"/>
            <a:lstStyle/>
            <a:p>
              <a:endParaRPr lang="fr-FR"/>
            </a:p>
          </p:txBody>
        </p:sp>
        <p:sp>
          <p:nvSpPr>
            <p:cNvPr id="33824" name="AutoShape 32"/>
            <p:cNvSpPr>
              <a:spLocks/>
            </p:cNvSpPr>
            <p:nvPr/>
          </p:nvSpPr>
          <p:spPr bwMode="auto">
            <a:xfrm>
              <a:off x="56" y="86"/>
              <a:ext cx="1023" cy="1452"/>
            </a:xfrm>
            <a:custGeom>
              <a:avLst/>
              <a:gdLst/>
              <a:ahLst/>
              <a:cxnLst/>
              <a:rect l="0" t="0" r="r" b="b"/>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B8B8B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33825" name="Rectangle 33"/>
          <p:cNvSpPr>
            <a:spLocks/>
          </p:cNvSpPr>
          <p:nvPr/>
        </p:nvSpPr>
        <p:spPr bwMode="auto">
          <a:xfrm>
            <a:off x="5621760" y="1745463"/>
            <a:ext cx="1752305" cy="4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400">
                <a:latin typeface="Gill Sans" charset="0"/>
                <a:ea typeface="ＭＳ Ｐゴシック" charset="0"/>
                <a:cs typeface="Gill Sans" charset="0"/>
                <a:sym typeface="Gill Sans" charset="0"/>
              </a:rPr>
              <a:t>3G celltower</a:t>
            </a:r>
          </a:p>
        </p:txBody>
      </p:sp>
      <p:grpSp>
        <p:nvGrpSpPr>
          <p:cNvPr id="33826" name="Group 34"/>
          <p:cNvGrpSpPr>
            <a:grpSpLocks/>
          </p:cNvGrpSpPr>
          <p:nvPr/>
        </p:nvGrpSpPr>
        <p:grpSpPr bwMode="auto">
          <a:xfrm rot="1320000">
            <a:off x="2517120" y="4480311"/>
            <a:ext cx="1327680" cy="40324"/>
            <a:chOff x="0" y="0"/>
            <a:chExt cx="922" cy="28"/>
          </a:xfrm>
        </p:grpSpPr>
        <p:sp>
          <p:nvSpPr>
            <p:cNvPr id="33827" name="Line 35"/>
            <p:cNvSpPr>
              <a:spLocks noChangeShapeType="1"/>
            </p:cNvSpPr>
            <p:nvPr/>
          </p:nvSpPr>
          <p:spPr bwMode="auto">
            <a:xfrm flipH="1">
              <a:off x="400" y="0"/>
              <a:ext cx="522" cy="13"/>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28" name="Line 36"/>
            <p:cNvSpPr>
              <a:spLocks noChangeShapeType="1"/>
            </p:cNvSpPr>
            <p:nvPr/>
          </p:nvSpPr>
          <p:spPr bwMode="auto">
            <a:xfrm>
              <a:off x="400" y="13"/>
              <a:ext cx="81" cy="1"/>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sp>
          <p:nvSpPr>
            <p:cNvPr id="33829" name="Line 37"/>
            <p:cNvSpPr>
              <a:spLocks noChangeShapeType="1"/>
            </p:cNvSpPr>
            <p:nvPr/>
          </p:nvSpPr>
          <p:spPr bwMode="auto">
            <a:xfrm flipH="1">
              <a:off x="0" y="14"/>
              <a:ext cx="481" cy="14"/>
            </a:xfrm>
            <a:prstGeom prst="line">
              <a:avLst/>
            </a:prstGeom>
            <a:noFill/>
            <a:ln w="19050">
              <a:solidFill>
                <a:schemeClr val="tx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fr-FR"/>
            </a:p>
          </p:txBody>
        </p:sp>
      </p:grpSp>
      <p:sp>
        <p:nvSpPr>
          <p:cNvPr id="33830" name="Line 38"/>
          <p:cNvSpPr>
            <a:spLocks noChangeShapeType="1"/>
          </p:cNvSpPr>
          <p:nvPr/>
        </p:nvSpPr>
        <p:spPr bwMode="auto">
          <a:xfrm flipH="1">
            <a:off x="4027681" y="4288771"/>
            <a:ext cx="3211200" cy="504053"/>
          </a:xfrm>
          <a:prstGeom prst="line">
            <a:avLst/>
          </a:prstGeom>
          <a:noFill/>
          <a:ln w="50800">
            <a:solidFill>
              <a:srgbClr val="0000FF"/>
            </a:solidFill>
            <a:prstDash val="solid"/>
            <a:round/>
            <a:headEnd type="none" w="med" len="med"/>
            <a:tailEnd type="non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sp>
        <p:nvSpPr>
          <p:cNvPr id="33831" name="Line 39"/>
          <p:cNvSpPr>
            <a:spLocks noChangeShapeType="1"/>
          </p:cNvSpPr>
          <p:nvPr/>
        </p:nvSpPr>
        <p:spPr bwMode="auto">
          <a:xfrm rot="10800000">
            <a:off x="2558880" y="4270049"/>
            <a:ext cx="1468800" cy="522774"/>
          </a:xfrm>
          <a:prstGeom prst="line">
            <a:avLst/>
          </a:prstGeom>
          <a:noFill/>
          <a:ln w="50800">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fr-FR"/>
          </a:p>
        </p:txBody>
      </p:sp>
      <p:pic>
        <p:nvPicPr>
          <p:cNvPr id="33833"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560" y="3958976"/>
            <a:ext cx="754560" cy="75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8" name="Rectangle 31"/>
          <p:cNvSpPr>
            <a:spLocks/>
          </p:cNvSpPr>
          <p:nvPr/>
        </p:nvSpPr>
        <p:spPr bwMode="auto">
          <a:xfrm>
            <a:off x="1710160" y="3224314"/>
            <a:ext cx="1059808"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FF0000"/>
                </a:solidFill>
                <a:latin typeface="Gill Sans" charset="0"/>
                <a:ea typeface="ＭＳ Ｐゴシック" charset="0"/>
                <a:cs typeface="Gill Sans" charset="0"/>
                <a:sym typeface="Gill Sans" charset="0"/>
              </a:rPr>
              <a:t>IP 1.2.3.4</a:t>
            </a:r>
            <a:endParaRPr lang="en-US" sz="2000" dirty="0">
              <a:solidFill>
                <a:srgbClr val="FF0000"/>
              </a:solidFill>
              <a:latin typeface="Gill Sans" charset="0"/>
              <a:ea typeface="ＭＳ Ｐゴシック" charset="0"/>
              <a:cs typeface="Gill Sans" charset="0"/>
              <a:sym typeface="Gill Sans" charset="0"/>
            </a:endParaRPr>
          </a:p>
        </p:txBody>
      </p:sp>
      <p:sp>
        <p:nvSpPr>
          <p:cNvPr id="39" name="Rectangle 31"/>
          <p:cNvSpPr>
            <a:spLocks/>
          </p:cNvSpPr>
          <p:nvPr/>
        </p:nvSpPr>
        <p:spPr bwMode="auto">
          <a:xfrm>
            <a:off x="1710160" y="4747817"/>
            <a:ext cx="1058605" cy="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med" len="med"/>
                <a:tailEnd type="none" w="med" len="med"/>
              </a14:hiddenLine>
            </a:ext>
          </a:extLst>
        </p:spPr>
        <p:txBody>
          <a:bodyPr wrap="none" lIns="34561" tIns="34561" rIns="75197" bIns="34561">
            <a:spAutoFit/>
          </a:bodyPr>
          <a:lstStyle/>
          <a:p>
            <a:pPr marL="5760"/>
            <a:r>
              <a:rPr lang="en-US" sz="2000" dirty="0" smtClean="0">
                <a:solidFill>
                  <a:srgbClr val="0000FF"/>
                </a:solidFill>
                <a:latin typeface="Gill Sans" charset="0"/>
                <a:ea typeface="ＭＳ Ｐゴシック" charset="0"/>
                <a:cs typeface="Gill Sans" charset="0"/>
                <a:sym typeface="Gill Sans" charset="0"/>
              </a:rPr>
              <a:t>IP 5.6.7.8</a:t>
            </a:r>
            <a:endParaRPr lang="en-US" sz="2000" dirty="0">
              <a:solidFill>
                <a:srgbClr val="0000FF"/>
              </a:solidFill>
              <a:latin typeface="Gill Sans" charset="0"/>
              <a:ea typeface="ＭＳ Ｐゴシック" charset="0"/>
              <a:cs typeface="Gill Sans" charset="0"/>
              <a:sym typeface="Gill Sans" charset="0"/>
            </a:endParaRPr>
          </a:p>
        </p:txBody>
      </p:sp>
    </p:spTree>
    <p:extLst>
      <p:ext uri="{BB962C8B-B14F-4D97-AF65-F5344CB8AC3E}">
        <p14:creationId xmlns:p14="http://schemas.microsoft.com/office/powerpoint/2010/main" val="3723521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naïve </a:t>
            </a:r>
            <a:r>
              <a:rPr lang="fr-FR" dirty="0" err="1"/>
              <a:t>Multipath</a:t>
            </a:r>
            <a:r>
              <a:rPr lang="fr-FR" dirty="0"/>
              <a:t> TCP</a:t>
            </a:r>
          </a:p>
        </p:txBody>
      </p:sp>
      <p:sp>
        <p:nvSpPr>
          <p:cNvPr id="4" name="Text Placeholder 3"/>
          <p:cNvSpPr>
            <a:spLocks noGrp="1"/>
          </p:cNvSpPr>
          <p:nvPr>
            <p:ph type="body" idx="1"/>
          </p:nvPr>
        </p:nvSpPr>
        <p:spPr/>
        <p:txBody>
          <a:bodyPr/>
          <a:lstStyle/>
          <a:p>
            <a:endParaRPr lang="he-IL"/>
          </a:p>
        </p:txBody>
      </p:sp>
      <p:pic>
        <p:nvPicPr>
          <p:cNvPr id="5"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36396"/>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7" y="4337983"/>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7" name="Grouper 6"/>
          <p:cNvGrpSpPr/>
          <p:nvPr/>
        </p:nvGrpSpPr>
        <p:grpSpPr>
          <a:xfrm>
            <a:off x="3473449" y="5212697"/>
            <a:ext cx="2447922" cy="592137"/>
            <a:chOff x="4024312" y="4024314"/>
            <a:chExt cx="2447922" cy="592137"/>
          </a:xfrm>
        </p:grpSpPr>
        <p:sp>
          <p:nvSpPr>
            <p:cNvPr id="8" name="AutoShape 13"/>
            <p:cNvSpPr>
              <a:spLocks/>
            </p:cNvSpPr>
            <p:nvPr/>
          </p:nvSpPr>
          <p:spPr bwMode="auto">
            <a:xfrm rot="5400000">
              <a:off x="4960142" y="3104358"/>
              <a:ext cx="584200" cy="2439985"/>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008000"/>
            </a:solidFill>
            <a:ln>
              <a:noFill/>
            </a:ln>
          </p:spPr>
          <p:txBody>
            <a:bodyPr lIns="0" tIns="0" rIns="0" bIns="0"/>
            <a:lstStyle/>
            <a:p>
              <a:endParaRPr lang="fr-FR">
                <a:noFill/>
              </a:endParaRPr>
            </a:p>
          </p:txBody>
        </p:sp>
        <p:sp>
          <p:nvSpPr>
            <p:cNvPr id="9" name="AutoShape 14"/>
            <p:cNvSpPr>
              <a:spLocks/>
            </p:cNvSpPr>
            <p:nvPr/>
          </p:nvSpPr>
          <p:spPr bwMode="auto">
            <a:xfrm rot="5400000">
              <a:off x="6102303" y="4243341"/>
              <a:ext cx="584200" cy="146145"/>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0" name="AutoShape 15"/>
            <p:cNvSpPr>
              <a:spLocks/>
            </p:cNvSpPr>
            <p:nvPr/>
          </p:nvSpPr>
          <p:spPr bwMode="auto">
            <a:xfrm rot="5400000">
              <a:off x="4952205" y="3096421"/>
              <a:ext cx="584200" cy="2439985"/>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11" name="AutoShape 17"/>
          <p:cNvSpPr>
            <a:spLocks/>
          </p:cNvSpPr>
          <p:nvPr/>
        </p:nvSpPr>
        <p:spPr bwMode="auto">
          <a:xfrm rot="10800000" flipH="1">
            <a:off x="1289050" y="4336396"/>
            <a:ext cx="2192337"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8"/>
          <p:cNvSpPr>
            <a:spLocks/>
          </p:cNvSpPr>
          <p:nvPr/>
        </p:nvSpPr>
        <p:spPr bwMode="auto">
          <a:xfrm>
            <a:off x="1289050" y="4795183"/>
            <a:ext cx="219233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19"/>
          <p:cNvSpPr>
            <a:spLocks/>
          </p:cNvSpPr>
          <p:nvPr/>
        </p:nvSpPr>
        <p:spPr bwMode="auto">
          <a:xfrm flipH="1">
            <a:off x="5913437" y="4795183"/>
            <a:ext cx="185420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4" name="AutoShape 20"/>
          <p:cNvSpPr>
            <a:spLocks/>
          </p:cNvSpPr>
          <p:nvPr/>
        </p:nvSpPr>
        <p:spPr bwMode="auto">
          <a:xfrm rot="10800000">
            <a:off x="5913437" y="4337983"/>
            <a:ext cx="1854200"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5" name="Group 12"/>
          <p:cNvGrpSpPr>
            <a:grpSpLocks/>
          </p:cNvGrpSpPr>
          <p:nvPr/>
        </p:nvGrpSpPr>
        <p:grpSpPr bwMode="auto">
          <a:xfrm rot="5400000">
            <a:off x="4399756" y="3116402"/>
            <a:ext cx="584200" cy="2443162"/>
            <a:chOff x="0" y="0"/>
            <a:chExt cx="368" cy="1538"/>
          </a:xfrm>
        </p:grpSpPr>
        <p:sp>
          <p:nvSpPr>
            <p:cNvPr id="16"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8"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grpSp>
        <p:nvGrpSpPr>
          <p:cNvPr id="19" name="Grouper 18"/>
          <p:cNvGrpSpPr/>
          <p:nvPr/>
        </p:nvGrpSpPr>
        <p:grpSpPr>
          <a:xfrm>
            <a:off x="1344240" y="2440926"/>
            <a:ext cx="6423397" cy="560528"/>
            <a:chOff x="1344240" y="2003432"/>
            <a:chExt cx="6423397" cy="560528"/>
          </a:xfrm>
        </p:grpSpPr>
        <p:cxnSp>
          <p:nvCxnSpPr>
            <p:cNvPr id="20" name="Connecteur droit avec flèche 19"/>
            <p:cNvCxnSpPr/>
            <p:nvPr/>
          </p:nvCxnSpPr>
          <p:spPr>
            <a:xfrm flipH="1">
              <a:off x="1344240" y="2170600"/>
              <a:ext cx="6423397" cy="39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ZoneTexte 20"/>
            <p:cNvSpPr txBox="1"/>
            <p:nvPr/>
          </p:nvSpPr>
          <p:spPr>
            <a:xfrm>
              <a:off x="2107964" y="2003432"/>
              <a:ext cx="2344362" cy="461665"/>
            </a:xfrm>
            <a:prstGeom prst="rect">
              <a:avLst/>
            </a:prstGeom>
            <a:solidFill>
              <a:srgbClr val="FFFFFF"/>
            </a:solidFill>
          </p:spPr>
          <p:txBody>
            <a:bodyPr wrap="none" rtlCol="0">
              <a:spAutoFit/>
            </a:bodyPr>
            <a:lstStyle/>
            <a:p>
              <a:r>
                <a:rPr lang="fr-FR" sz="2400" dirty="0" err="1" smtClean="0"/>
                <a:t>SYN+ACK+Option</a:t>
              </a:r>
              <a:endParaRPr lang="fr-FR" sz="2400" dirty="0">
                <a:solidFill>
                  <a:srgbClr val="008000"/>
                </a:solidFill>
              </a:endParaRPr>
            </a:p>
          </p:txBody>
        </p:sp>
      </p:grpSp>
      <p:grpSp>
        <p:nvGrpSpPr>
          <p:cNvPr id="22" name="Grouper 21"/>
          <p:cNvGrpSpPr/>
          <p:nvPr/>
        </p:nvGrpSpPr>
        <p:grpSpPr>
          <a:xfrm>
            <a:off x="1347415" y="2904846"/>
            <a:ext cx="6423397" cy="461665"/>
            <a:chOff x="1347415" y="2467352"/>
            <a:chExt cx="6423397" cy="461665"/>
          </a:xfrm>
        </p:grpSpPr>
        <p:cxnSp>
          <p:nvCxnSpPr>
            <p:cNvPr id="23" name="Connecteur droit avec flèche 22"/>
            <p:cNvCxnSpPr/>
            <p:nvPr/>
          </p:nvCxnSpPr>
          <p:spPr>
            <a:xfrm>
              <a:off x="1347415" y="269818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ZoneTexte 23"/>
            <p:cNvSpPr txBox="1"/>
            <p:nvPr/>
          </p:nvSpPr>
          <p:spPr>
            <a:xfrm>
              <a:off x="4811831" y="2467352"/>
              <a:ext cx="686756" cy="461665"/>
            </a:xfrm>
            <a:prstGeom prst="rect">
              <a:avLst/>
            </a:prstGeom>
            <a:solidFill>
              <a:srgbClr val="FFFFFF"/>
            </a:solidFill>
          </p:spPr>
          <p:txBody>
            <a:bodyPr wrap="none" rtlCol="0">
              <a:spAutoFit/>
            </a:bodyPr>
            <a:lstStyle/>
            <a:p>
              <a:r>
                <a:rPr lang="fr-FR" sz="2400" dirty="0" smtClean="0"/>
                <a:t>ACK</a:t>
              </a:r>
              <a:endParaRPr lang="fr-FR" sz="2400" dirty="0">
                <a:solidFill>
                  <a:srgbClr val="008000"/>
                </a:solidFill>
              </a:endParaRPr>
            </a:p>
          </p:txBody>
        </p:sp>
      </p:grpSp>
      <p:grpSp>
        <p:nvGrpSpPr>
          <p:cNvPr id="25" name="Grouper 24"/>
          <p:cNvGrpSpPr/>
          <p:nvPr/>
        </p:nvGrpSpPr>
        <p:grpSpPr>
          <a:xfrm>
            <a:off x="1347415" y="3502231"/>
            <a:ext cx="6423397" cy="461665"/>
            <a:chOff x="1347415" y="3064737"/>
            <a:chExt cx="6423397" cy="461665"/>
          </a:xfrm>
        </p:grpSpPr>
        <p:cxnSp>
          <p:nvCxnSpPr>
            <p:cNvPr id="26" name="Connecteur droit avec flèche 25"/>
            <p:cNvCxnSpPr/>
            <p:nvPr/>
          </p:nvCxnSpPr>
          <p:spPr>
            <a:xfrm>
              <a:off x="1347415" y="3240324"/>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ZoneTexte 26"/>
            <p:cNvSpPr txBox="1"/>
            <p:nvPr/>
          </p:nvSpPr>
          <p:spPr>
            <a:xfrm>
              <a:off x="2738277" y="3064737"/>
              <a:ext cx="2073554" cy="461665"/>
            </a:xfrm>
            <a:prstGeom prst="rect">
              <a:avLst/>
            </a:prstGeom>
            <a:solidFill>
              <a:srgbClr val="FFFFFF"/>
            </a:solidFill>
          </p:spPr>
          <p:txBody>
            <a:bodyPr wrap="none" rtlCol="0">
              <a:spAutoFit/>
            </a:bodyPr>
            <a:lstStyle/>
            <a:p>
              <a:r>
                <a:rPr lang="fr-FR" sz="2400" dirty="0" err="1" smtClean="0"/>
                <a:t>seq</a:t>
              </a:r>
              <a:r>
                <a:rPr lang="fr-FR" sz="2400" dirty="0" smtClean="0"/>
                <a:t>=123, "abc"</a:t>
              </a:r>
              <a:endParaRPr lang="fr-FR" sz="2400" dirty="0">
                <a:solidFill>
                  <a:srgbClr val="008000"/>
                </a:solidFill>
              </a:endParaRPr>
            </a:p>
          </p:txBody>
        </p:sp>
      </p:grpSp>
      <p:grpSp>
        <p:nvGrpSpPr>
          <p:cNvPr id="28" name="Grouper 27"/>
          <p:cNvGrpSpPr/>
          <p:nvPr/>
        </p:nvGrpSpPr>
        <p:grpSpPr>
          <a:xfrm>
            <a:off x="1289049" y="5962729"/>
            <a:ext cx="6423397" cy="461665"/>
            <a:chOff x="1289049" y="5525235"/>
            <a:chExt cx="6423397" cy="461665"/>
          </a:xfrm>
        </p:grpSpPr>
        <p:cxnSp>
          <p:nvCxnSpPr>
            <p:cNvPr id="29" name="Connecteur droit avec flèche 28"/>
            <p:cNvCxnSpPr/>
            <p:nvPr/>
          </p:nvCxnSpPr>
          <p:spPr>
            <a:xfrm>
              <a:off x="1289049" y="5664001"/>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0" name="ZoneTexte 29"/>
            <p:cNvSpPr txBox="1"/>
            <p:nvPr/>
          </p:nvSpPr>
          <p:spPr>
            <a:xfrm>
              <a:off x="2273461" y="5525235"/>
              <a:ext cx="2043047" cy="461665"/>
            </a:xfrm>
            <a:prstGeom prst="rect">
              <a:avLst/>
            </a:prstGeom>
            <a:solidFill>
              <a:srgbClr val="FFFFFF"/>
            </a:solidFill>
          </p:spPr>
          <p:txBody>
            <a:bodyPr wrap="none" rtlCol="0">
              <a:spAutoFit/>
            </a:bodyPr>
            <a:lstStyle/>
            <a:p>
              <a:r>
                <a:rPr lang="fr-FR" sz="2400" dirty="0" err="1" smtClean="0"/>
                <a:t>seq</a:t>
              </a:r>
              <a:r>
                <a:rPr lang="fr-FR" sz="2400" dirty="0" smtClean="0"/>
                <a:t>=126, "</a:t>
              </a:r>
              <a:r>
                <a:rPr lang="fr-FR" sz="2400" dirty="0" err="1" smtClean="0"/>
                <a:t>def</a:t>
              </a:r>
              <a:r>
                <a:rPr lang="fr-FR" sz="2400" dirty="0" smtClean="0"/>
                <a:t>"</a:t>
              </a:r>
              <a:endParaRPr lang="fr-FR" sz="2400" dirty="0">
                <a:solidFill>
                  <a:srgbClr val="008000"/>
                </a:solidFill>
              </a:endParaRPr>
            </a:p>
          </p:txBody>
        </p:sp>
      </p:grpSp>
      <p:grpSp>
        <p:nvGrpSpPr>
          <p:cNvPr id="31" name="Grouper 30"/>
          <p:cNvGrpSpPr/>
          <p:nvPr/>
        </p:nvGrpSpPr>
        <p:grpSpPr>
          <a:xfrm>
            <a:off x="1344240" y="1835899"/>
            <a:ext cx="6423397" cy="568626"/>
            <a:chOff x="1344240" y="1417638"/>
            <a:chExt cx="6423397" cy="568626"/>
          </a:xfrm>
        </p:grpSpPr>
        <p:cxnSp>
          <p:nvCxnSpPr>
            <p:cNvPr id="32" name="Connecteur droit avec flèche 31"/>
            <p:cNvCxnSpPr/>
            <p:nvPr/>
          </p:nvCxnSpPr>
          <p:spPr>
            <a:xfrm>
              <a:off x="1344240" y="176892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4078308" y="1417638"/>
              <a:ext cx="1688984" cy="461665"/>
            </a:xfrm>
            <a:prstGeom prst="rect">
              <a:avLst/>
            </a:prstGeom>
            <a:noFill/>
          </p:spPr>
          <p:txBody>
            <a:bodyPr wrap="none" rtlCol="0">
              <a:spAutoFit/>
            </a:bodyPr>
            <a:lstStyle/>
            <a:p>
              <a:r>
                <a:rPr lang="fr-FR" sz="2400" dirty="0" err="1" smtClean="0"/>
                <a:t>SYN+Option</a:t>
              </a:r>
              <a:endParaRPr lang="fr-FR" sz="2400" dirty="0">
                <a:solidFill>
                  <a:srgbClr val="008000"/>
                </a:solidFill>
              </a:endParaRPr>
            </a:p>
          </p:txBody>
        </p:sp>
      </p:grpSp>
    </p:spTree>
    <p:extLst>
      <p:ext uri="{BB962C8B-B14F-4D97-AF65-F5344CB8AC3E}">
        <p14:creationId xmlns:p14="http://schemas.microsoft.com/office/powerpoint/2010/main" val="176401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 naïve </a:t>
            </a:r>
            <a:r>
              <a:rPr lang="fr-FR" dirty="0" err="1" smtClean="0"/>
              <a:t>Multipath</a:t>
            </a:r>
            <a:r>
              <a:rPr lang="fr-FR" dirty="0" smtClean="0"/>
              <a:t> TCP</a:t>
            </a:r>
            <a:br>
              <a:rPr lang="fr-FR" dirty="0" smtClean="0"/>
            </a:br>
            <a:r>
              <a:rPr lang="fr-FR" dirty="0" smtClean="0"/>
              <a:t>In </a:t>
            </a:r>
            <a:r>
              <a:rPr lang="fr-FR" dirty="0" err="1" smtClean="0"/>
              <a:t>today's</a:t>
            </a:r>
            <a:r>
              <a:rPr lang="fr-FR" dirty="0" smtClean="0"/>
              <a:t> Internet ?</a:t>
            </a:r>
            <a:endParaRPr lang="fr-FR" dirty="0"/>
          </a:p>
        </p:txBody>
      </p:sp>
      <p:sp>
        <p:nvSpPr>
          <p:cNvPr id="3" name="Text Placeholder 2"/>
          <p:cNvSpPr>
            <a:spLocks noGrp="1"/>
          </p:cNvSpPr>
          <p:nvPr>
            <p:ph type="body" idx="1"/>
          </p:nvPr>
        </p:nvSpPr>
        <p:spPr/>
        <p:txBody>
          <a:bodyPr/>
          <a:lstStyle/>
          <a:p>
            <a:endParaRPr lang="he-IL"/>
          </a:p>
        </p:txBody>
      </p:sp>
      <p:pic>
        <p:nvPicPr>
          <p:cNvPr id="4"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98902"/>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7" y="3348994"/>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19" name="Grouper 18"/>
          <p:cNvGrpSpPr/>
          <p:nvPr/>
        </p:nvGrpSpPr>
        <p:grpSpPr>
          <a:xfrm>
            <a:off x="3473449" y="4775203"/>
            <a:ext cx="2447922" cy="592137"/>
            <a:chOff x="4024312" y="4024314"/>
            <a:chExt cx="2447922" cy="592137"/>
          </a:xfrm>
        </p:grpSpPr>
        <p:sp>
          <p:nvSpPr>
            <p:cNvPr id="7" name="AutoShape 13"/>
            <p:cNvSpPr>
              <a:spLocks/>
            </p:cNvSpPr>
            <p:nvPr/>
          </p:nvSpPr>
          <p:spPr bwMode="auto">
            <a:xfrm rot="5400000">
              <a:off x="4960142" y="3104358"/>
              <a:ext cx="584200" cy="2439985"/>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008000"/>
            </a:solidFill>
            <a:ln>
              <a:noFill/>
            </a:ln>
          </p:spPr>
          <p:txBody>
            <a:bodyPr lIns="0" tIns="0" rIns="0" bIns="0"/>
            <a:lstStyle/>
            <a:p>
              <a:endParaRPr lang="fr-FR">
                <a:noFill/>
              </a:endParaRPr>
            </a:p>
          </p:txBody>
        </p:sp>
        <p:sp>
          <p:nvSpPr>
            <p:cNvPr id="8" name="AutoShape 14"/>
            <p:cNvSpPr>
              <a:spLocks/>
            </p:cNvSpPr>
            <p:nvPr/>
          </p:nvSpPr>
          <p:spPr bwMode="auto">
            <a:xfrm rot="5400000">
              <a:off x="6102303" y="4243341"/>
              <a:ext cx="584200" cy="146145"/>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9" name="AutoShape 15"/>
            <p:cNvSpPr>
              <a:spLocks/>
            </p:cNvSpPr>
            <p:nvPr/>
          </p:nvSpPr>
          <p:spPr bwMode="auto">
            <a:xfrm rot="5400000">
              <a:off x="4952205" y="3096421"/>
              <a:ext cx="584200" cy="2439985"/>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10" name="AutoShape 17"/>
          <p:cNvSpPr>
            <a:spLocks/>
          </p:cNvSpPr>
          <p:nvPr/>
        </p:nvSpPr>
        <p:spPr bwMode="auto">
          <a:xfrm rot="10800000" flipH="1">
            <a:off x="1289050" y="3898902"/>
            <a:ext cx="2192337"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1" name="AutoShape 18"/>
          <p:cNvSpPr>
            <a:spLocks/>
          </p:cNvSpPr>
          <p:nvPr/>
        </p:nvSpPr>
        <p:spPr bwMode="auto">
          <a:xfrm>
            <a:off x="1289050" y="4357689"/>
            <a:ext cx="219233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9"/>
          <p:cNvSpPr>
            <a:spLocks/>
          </p:cNvSpPr>
          <p:nvPr/>
        </p:nvSpPr>
        <p:spPr bwMode="auto">
          <a:xfrm flipH="1">
            <a:off x="5913437" y="4357689"/>
            <a:ext cx="185420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20"/>
          <p:cNvSpPr>
            <a:spLocks/>
          </p:cNvSpPr>
          <p:nvPr/>
        </p:nvSpPr>
        <p:spPr bwMode="auto">
          <a:xfrm rot="10800000">
            <a:off x="5913437" y="3900489"/>
            <a:ext cx="1854200"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4" name="Group 12"/>
          <p:cNvGrpSpPr>
            <a:grpSpLocks/>
          </p:cNvGrpSpPr>
          <p:nvPr/>
        </p:nvGrpSpPr>
        <p:grpSpPr bwMode="auto">
          <a:xfrm rot="5400000">
            <a:off x="4399756" y="2678908"/>
            <a:ext cx="584200" cy="2443162"/>
            <a:chOff x="0" y="0"/>
            <a:chExt cx="368" cy="1538"/>
          </a:xfrm>
        </p:grpSpPr>
        <p:sp>
          <p:nvSpPr>
            <p:cNvPr id="15"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6"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grpSp>
        <p:nvGrpSpPr>
          <p:cNvPr id="35" name="Grouper 34"/>
          <p:cNvGrpSpPr/>
          <p:nvPr/>
        </p:nvGrpSpPr>
        <p:grpSpPr>
          <a:xfrm>
            <a:off x="1344240" y="1417638"/>
            <a:ext cx="6423397" cy="568626"/>
            <a:chOff x="1344240" y="1417638"/>
            <a:chExt cx="6423397" cy="568626"/>
          </a:xfrm>
        </p:grpSpPr>
        <p:cxnSp>
          <p:nvCxnSpPr>
            <p:cNvPr id="21" name="Connecteur droit avec flèche 20"/>
            <p:cNvCxnSpPr/>
            <p:nvPr/>
          </p:nvCxnSpPr>
          <p:spPr>
            <a:xfrm>
              <a:off x="1344240" y="176892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4078308" y="1417638"/>
              <a:ext cx="1688984" cy="461665"/>
            </a:xfrm>
            <a:prstGeom prst="rect">
              <a:avLst/>
            </a:prstGeom>
            <a:noFill/>
          </p:spPr>
          <p:txBody>
            <a:bodyPr wrap="none" rtlCol="0">
              <a:spAutoFit/>
            </a:bodyPr>
            <a:lstStyle/>
            <a:p>
              <a:r>
                <a:rPr lang="fr-FR" sz="2400" dirty="0" err="1" smtClean="0"/>
                <a:t>SYN+Option</a:t>
              </a:r>
              <a:endParaRPr lang="fr-FR" sz="2400" dirty="0">
                <a:solidFill>
                  <a:srgbClr val="008000"/>
                </a:solidFill>
              </a:endParaRPr>
            </a:p>
          </p:txBody>
        </p:sp>
      </p:grpSp>
      <p:grpSp>
        <p:nvGrpSpPr>
          <p:cNvPr id="36" name="Grouper 35"/>
          <p:cNvGrpSpPr/>
          <p:nvPr/>
        </p:nvGrpSpPr>
        <p:grpSpPr>
          <a:xfrm>
            <a:off x="1344240" y="2003432"/>
            <a:ext cx="6423397" cy="560528"/>
            <a:chOff x="1344240" y="2003432"/>
            <a:chExt cx="6423397" cy="560528"/>
          </a:xfrm>
        </p:grpSpPr>
        <p:cxnSp>
          <p:nvCxnSpPr>
            <p:cNvPr id="24" name="Connecteur droit avec flèche 23"/>
            <p:cNvCxnSpPr/>
            <p:nvPr/>
          </p:nvCxnSpPr>
          <p:spPr>
            <a:xfrm flipH="1">
              <a:off x="1344240" y="2170600"/>
              <a:ext cx="6423397" cy="39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ZoneTexte 26"/>
            <p:cNvSpPr txBox="1"/>
            <p:nvPr/>
          </p:nvSpPr>
          <p:spPr>
            <a:xfrm>
              <a:off x="2107964" y="2003432"/>
              <a:ext cx="2344362" cy="461665"/>
            </a:xfrm>
            <a:prstGeom prst="rect">
              <a:avLst/>
            </a:prstGeom>
            <a:solidFill>
              <a:srgbClr val="FFFFFF"/>
            </a:solidFill>
          </p:spPr>
          <p:txBody>
            <a:bodyPr wrap="none" rtlCol="0">
              <a:spAutoFit/>
            </a:bodyPr>
            <a:lstStyle/>
            <a:p>
              <a:r>
                <a:rPr lang="fr-FR" sz="2400" dirty="0" err="1" smtClean="0"/>
                <a:t>SYN+ACK+Option</a:t>
              </a:r>
              <a:endParaRPr lang="fr-FR" sz="2400" dirty="0">
                <a:solidFill>
                  <a:srgbClr val="008000"/>
                </a:solidFill>
              </a:endParaRPr>
            </a:p>
          </p:txBody>
        </p:sp>
      </p:grpSp>
      <p:grpSp>
        <p:nvGrpSpPr>
          <p:cNvPr id="37" name="Grouper 36"/>
          <p:cNvGrpSpPr/>
          <p:nvPr/>
        </p:nvGrpSpPr>
        <p:grpSpPr>
          <a:xfrm>
            <a:off x="1347415" y="2467352"/>
            <a:ext cx="6423397" cy="461665"/>
            <a:chOff x="1347415" y="2467352"/>
            <a:chExt cx="6423397" cy="461665"/>
          </a:xfrm>
        </p:grpSpPr>
        <p:cxnSp>
          <p:nvCxnSpPr>
            <p:cNvPr id="28" name="Connecteur droit avec flèche 27"/>
            <p:cNvCxnSpPr/>
            <p:nvPr/>
          </p:nvCxnSpPr>
          <p:spPr>
            <a:xfrm>
              <a:off x="1347415" y="269818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ZoneTexte 30"/>
            <p:cNvSpPr txBox="1"/>
            <p:nvPr/>
          </p:nvSpPr>
          <p:spPr>
            <a:xfrm>
              <a:off x="4811831" y="2467352"/>
              <a:ext cx="686756" cy="461665"/>
            </a:xfrm>
            <a:prstGeom prst="rect">
              <a:avLst/>
            </a:prstGeom>
            <a:solidFill>
              <a:srgbClr val="FFFFFF"/>
            </a:solidFill>
          </p:spPr>
          <p:txBody>
            <a:bodyPr wrap="none" rtlCol="0">
              <a:spAutoFit/>
            </a:bodyPr>
            <a:lstStyle/>
            <a:p>
              <a:r>
                <a:rPr lang="fr-FR" sz="2400" dirty="0" smtClean="0"/>
                <a:t>ACK</a:t>
              </a:r>
              <a:endParaRPr lang="fr-FR" sz="2400" dirty="0">
                <a:solidFill>
                  <a:srgbClr val="008000"/>
                </a:solidFill>
              </a:endParaRPr>
            </a:p>
          </p:txBody>
        </p:sp>
      </p:grpSp>
      <p:grpSp>
        <p:nvGrpSpPr>
          <p:cNvPr id="38" name="Grouper 37"/>
          <p:cNvGrpSpPr/>
          <p:nvPr/>
        </p:nvGrpSpPr>
        <p:grpSpPr>
          <a:xfrm>
            <a:off x="1347415" y="3064737"/>
            <a:ext cx="6423397" cy="461665"/>
            <a:chOff x="1347415" y="3064737"/>
            <a:chExt cx="6423397" cy="461665"/>
          </a:xfrm>
        </p:grpSpPr>
        <p:cxnSp>
          <p:nvCxnSpPr>
            <p:cNvPr id="32" name="Connecteur droit avec flèche 31"/>
            <p:cNvCxnSpPr/>
            <p:nvPr/>
          </p:nvCxnSpPr>
          <p:spPr>
            <a:xfrm>
              <a:off x="1347415" y="3240324"/>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2738277" y="3064737"/>
              <a:ext cx="2073554" cy="461665"/>
            </a:xfrm>
            <a:prstGeom prst="rect">
              <a:avLst/>
            </a:prstGeom>
            <a:solidFill>
              <a:srgbClr val="FFFFFF"/>
            </a:solidFill>
          </p:spPr>
          <p:txBody>
            <a:bodyPr wrap="none" rtlCol="0">
              <a:spAutoFit/>
            </a:bodyPr>
            <a:lstStyle/>
            <a:p>
              <a:r>
                <a:rPr lang="fr-FR" sz="2400" dirty="0" err="1" smtClean="0"/>
                <a:t>seq</a:t>
              </a:r>
              <a:r>
                <a:rPr lang="fr-FR" sz="2400" dirty="0" smtClean="0"/>
                <a:t>=123, "abc"</a:t>
              </a:r>
              <a:endParaRPr lang="fr-FR" sz="2400" dirty="0">
                <a:solidFill>
                  <a:srgbClr val="008000"/>
                </a:solidFill>
              </a:endParaRPr>
            </a:p>
          </p:txBody>
        </p:sp>
      </p:grpSp>
      <p:grpSp>
        <p:nvGrpSpPr>
          <p:cNvPr id="39" name="Grouper 38"/>
          <p:cNvGrpSpPr/>
          <p:nvPr/>
        </p:nvGrpSpPr>
        <p:grpSpPr>
          <a:xfrm>
            <a:off x="1289050" y="5525235"/>
            <a:ext cx="2978132" cy="461665"/>
            <a:chOff x="1289049" y="5525235"/>
            <a:chExt cx="6423397" cy="461665"/>
          </a:xfrm>
        </p:grpSpPr>
        <p:cxnSp>
          <p:nvCxnSpPr>
            <p:cNvPr id="30" name="Connecteur droit avec flèche 29"/>
            <p:cNvCxnSpPr/>
            <p:nvPr/>
          </p:nvCxnSpPr>
          <p:spPr>
            <a:xfrm>
              <a:off x="1289049" y="5664001"/>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2273461" y="5525235"/>
              <a:ext cx="4505820" cy="461665"/>
            </a:xfrm>
            <a:prstGeom prst="rect">
              <a:avLst/>
            </a:prstGeom>
            <a:solidFill>
              <a:srgbClr val="FFFFFF"/>
            </a:solidFill>
          </p:spPr>
          <p:txBody>
            <a:bodyPr wrap="square" rtlCol="0">
              <a:spAutoFit/>
            </a:bodyPr>
            <a:lstStyle/>
            <a:p>
              <a:r>
                <a:rPr lang="fr-FR" sz="2400" dirty="0" err="1" smtClean="0"/>
                <a:t>seq</a:t>
              </a:r>
              <a:r>
                <a:rPr lang="fr-FR" sz="2400" dirty="0" smtClean="0"/>
                <a:t>=126, "</a:t>
              </a:r>
              <a:r>
                <a:rPr lang="fr-FR" sz="2400" dirty="0" err="1" smtClean="0"/>
                <a:t>def</a:t>
              </a:r>
              <a:r>
                <a:rPr lang="fr-FR" sz="2400" dirty="0" smtClean="0"/>
                <a:t>"</a:t>
              </a:r>
              <a:endParaRPr lang="fr-FR" sz="2400" dirty="0">
                <a:solidFill>
                  <a:srgbClr val="008000"/>
                </a:solidFill>
              </a:endParaRPr>
            </a:p>
          </p:txBody>
        </p:sp>
      </p:grpSp>
      <p:pic>
        <p:nvPicPr>
          <p:cNvPr id="40" name="Espace réservé du contenu 4" descr="mbox.png"/>
          <p:cNvPicPr>
            <a:picLocks noChangeAspect="1"/>
          </p:cNvPicPr>
          <p:nvPr/>
        </p:nvPicPr>
        <p:blipFill>
          <a:blip r:embed="rId4">
            <a:extLst>
              <a:ext uri="{28A0092B-C50C-407E-A947-70E740481C1C}">
                <a14:useLocalDpi xmlns:a14="http://schemas.microsoft.com/office/drawing/2010/main" val="0"/>
              </a:ext>
            </a:extLst>
          </a:blip>
          <a:srcRect t="-3087" b="-3087"/>
          <a:stretch>
            <a:fillRect/>
          </a:stretch>
        </p:blipFill>
        <p:spPr>
          <a:xfrm>
            <a:off x="4267182" y="5639324"/>
            <a:ext cx="880118" cy="484031"/>
          </a:xfrm>
          <a:prstGeom prst="rect">
            <a:avLst/>
          </a:prstGeom>
        </p:spPr>
      </p:pic>
      <p:grpSp>
        <p:nvGrpSpPr>
          <p:cNvPr id="41" name="Grouper 40"/>
          <p:cNvGrpSpPr/>
          <p:nvPr/>
        </p:nvGrpSpPr>
        <p:grpSpPr>
          <a:xfrm>
            <a:off x="5498587" y="4312532"/>
            <a:ext cx="2682517" cy="1525413"/>
            <a:chOff x="6231511" y="1600200"/>
            <a:chExt cx="2682517" cy="1068019"/>
          </a:xfrm>
          <a:solidFill>
            <a:srgbClr val="FFFFFF"/>
          </a:solidFill>
        </p:grpSpPr>
        <p:sp>
          <p:nvSpPr>
            <p:cNvPr id="42" name="Bulle ronde 41"/>
            <p:cNvSpPr/>
            <p:nvPr/>
          </p:nvSpPr>
          <p:spPr>
            <a:xfrm>
              <a:off x="6231511" y="1600200"/>
              <a:ext cx="2682517" cy="1068019"/>
            </a:xfrm>
            <a:prstGeom prst="wedgeEllipseCallout">
              <a:avLst>
                <a:gd name="adj1" fmla="val -69068"/>
                <a:gd name="adj2" fmla="val 55251"/>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ZoneTexte 42"/>
            <p:cNvSpPr txBox="1"/>
            <p:nvPr/>
          </p:nvSpPr>
          <p:spPr>
            <a:xfrm>
              <a:off x="6684640" y="1820065"/>
              <a:ext cx="1799065" cy="711117"/>
            </a:xfrm>
            <a:prstGeom prst="rect">
              <a:avLst/>
            </a:prstGeom>
            <a:grpFill/>
          </p:spPr>
          <p:txBody>
            <a:bodyPr wrap="none" rtlCol="0">
              <a:spAutoFit/>
            </a:bodyPr>
            <a:lstStyle/>
            <a:p>
              <a:pPr algn="ctr"/>
              <a:r>
                <a:rPr lang="fr-FR" sz="2000" dirty="0" smtClean="0"/>
                <a:t>There </a:t>
              </a:r>
              <a:r>
                <a:rPr lang="fr-FR" sz="2000" dirty="0" err="1" smtClean="0"/>
                <a:t>is</a:t>
              </a:r>
              <a:r>
                <a:rPr lang="fr-FR" sz="2000" dirty="0" smtClean="0"/>
                <a:t> no</a:t>
              </a:r>
              <a:br>
                <a:rPr lang="fr-FR" sz="2000" dirty="0" smtClean="0"/>
              </a:br>
              <a:r>
                <a:rPr lang="fr-FR" sz="2000" dirty="0" err="1" smtClean="0"/>
                <a:t>corresponding</a:t>
              </a:r>
              <a:r>
                <a:rPr lang="fr-FR" sz="2000" dirty="0" smtClean="0"/>
                <a:t> </a:t>
              </a:r>
              <a:br>
                <a:rPr lang="fr-FR" sz="2000" dirty="0" smtClean="0"/>
              </a:br>
              <a:r>
                <a:rPr lang="fr-FR" sz="2000" dirty="0" smtClean="0"/>
                <a:t>TCP </a:t>
              </a:r>
              <a:r>
                <a:rPr lang="fr-FR" sz="2000" dirty="0" err="1" smtClean="0"/>
                <a:t>connection</a:t>
              </a:r>
              <a:endParaRPr lang="fr-FR" sz="2000" dirty="0"/>
            </a:p>
          </p:txBody>
        </p:sp>
      </p:grpSp>
    </p:spTree>
    <p:extLst>
      <p:ext uri="{BB962C8B-B14F-4D97-AF65-F5344CB8AC3E}">
        <p14:creationId xmlns:p14="http://schemas.microsoft.com/office/powerpoint/2010/main" val="205666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How to combine </a:t>
            </a:r>
            <a:r>
              <a:rPr lang="fr-FR" dirty="0" err="1" smtClean="0"/>
              <a:t>two</a:t>
            </a:r>
            <a:r>
              <a:rPr lang="fr-FR" dirty="0" smtClean="0"/>
              <a:t> TCP </a:t>
            </a:r>
            <a:r>
              <a:rPr lang="fr-FR" dirty="0" err="1" smtClean="0"/>
              <a:t>subflows</a:t>
            </a:r>
            <a:r>
              <a:rPr lang="fr-FR" dirty="0" smtClean="0"/>
              <a:t> ?</a:t>
            </a:r>
            <a:endParaRPr lang="fr-FR" dirty="0"/>
          </a:p>
        </p:txBody>
      </p:sp>
      <p:sp>
        <p:nvSpPr>
          <p:cNvPr id="37" name="Text Placeholder 36"/>
          <p:cNvSpPr>
            <a:spLocks noGrp="1"/>
          </p:cNvSpPr>
          <p:nvPr>
            <p:ph type="body" idx="1"/>
          </p:nvPr>
        </p:nvSpPr>
        <p:spPr/>
        <p:txBody>
          <a:bodyPr/>
          <a:lstStyle/>
          <a:p>
            <a:endParaRPr lang="he-IL"/>
          </a:p>
        </p:txBody>
      </p:sp>
      <p:grpSp>
        <p:nvGrpSpPr>
          <p:cNvPr id="36" name="Grouper 35"/>
          <p:cNvGrpSpPr/>
          <p:nvPr/>
        </p:nvGrpSpPr>
        <p:grpSpPr>
          <a:xfrm>
            <a:off x="457200" y="1767452"/>
            <a:ext cx="6134274" cy="3844726"/>
            <a:chOff x="402010" y="1560078"/>
            <a:chExt cx="8219287" cy="4857756"/>
          </a:xfrm>
        </p:grpSpPr>
        <p:pic>
          <p:nvPicPr>
            <p:cNvPr id="4"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10" y="3496668"/>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7" y="3348994"/>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 name="Grouper 5"/>
            <p:cNvGrpSpPr/>
            <p:nvPr/>
          </p:nvGrpSpPr>
          <p:grpSpPr>
            <a:xfrm>
              <a:off x="3473449" y="4359746"/>
              <a:ext cx="2447922" cy="592137"/>
              <a:chOff x="4024312" y="4024314"/>
              <a:chExt cx="2447922" cy="592137"/>
            </a:xfrm>
          </p:grpSpPr>
          <p:sp>
            <p:nvSpPr>
              <p:cNvPr id="7" name="AutoShape 13"/>
              <p:cNvSpPr>
                <a:spLocks/>
              </p:cNvSpPr>
              <p:nvPr/>
            </p:nvSpPr>
            <p:spPr bwMode="auto">
              <a:xfrm rot="5400000">
                <a:off x="4960142" y="3104358"/>
                <a:ext cx="584200" cy="2439985"/>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008000"/>
              </a:solidFill>
              <a:ln>
                <a:noFill/>
              </a:ln>
            </p:spPr>
            <p:txBody>
              <a:bodyPr lIns="0" tIns="0" rIns="0" bIns="0"/>
              <a:lstStyle/>
              <a:p>
                <a:endParaRPr lang="fr-FR">
                  <a:noFill/>
                </a:endParaRPr>
              </a:p>
            </p:txBody>
          </p:sp>
          <p:sp>
            <p:nvSpPr>
              <p:cNvPr id="8" name="AutoShape 14"/>
              <p:cNvSpPr>
                <a:spLocks/>
              </p:cNvSpPr>
              <p:nvPr/>
            </p:nvSpPr>
            <p:spPr bwMode="auto">
              <a:xfrm rot="5400000">
                <a:off x="6102303" y="4243341"/>
                <a:ext cx="584200" cy="146145"/>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9" name="AutoShape 15"/>
              <p:cNvSpPr>
                <a:spLocks/>
              </p:cNvSpPr>
              <p:nvPr/>
            </p:nvSpPr>
            <p:spPr bwMode="auto">
              <a:xfrm rot="5400000">
                <a:off x="4952205" y="3096421"/>
                <a:ext cx="584200" cy="2439985"/>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10" name="AutoShape 17"/>
            <p:cNvSpPr>
              <a:spLocks/>
            </p:cNvSpPr>
            <p:nvPr/>
          </p:nvSpPr>
          <p:spPr bwMode="auto">
            <a:xfrm rot="10800000" flipH="1">
              <a:off x="1289050" y="3483445"/>
              <a:ext cx="2192337"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1" name="AutoShape 18"/>
            <p:cNvSpPr>
              <a:spLocks/>
            </p:cNvSpPr>
            <p:nvPr/>
          </p:nvSpPr>
          <p:spPr bwMode="auto">
            <a:xfrm>
              <a:off x="1289050" y="3942232"/>
              <a:ext cx="219233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9"/>
            <p:cNvSpPr>
              <a:spLocks/>
            </p:cNvSpPr>
            <p:nvPr/>
          </p:nvSpPr>
          <p:spPr bwMode="auto">
            <a:xfrm flipH="1">
              <a:off x="5913437" y="3942232"/>
              <a:ext cx="185420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20"/>
            <p:cNvSpPr>
              <a:spLocks/>
            </p:cNvSpPr>
            <p:nvPr/>
          </p:nvSpPr>
          <p:spPr bwMode="auto">
            <a:xfrm rot="10800000">
              <a:off x="5913437" y="3485032"/>
              <a:ext cx="1854200"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4" name="Group 12"/>
            <p:cNvGrpSpPr>
              <a:grpSpLocks/>
            </p:cNvGrpSpPr>
            <p:nvPr/>
          </p:nvGrpSpPr>
          <p:grpSpPr bwMode="auto">
            <a:xfrm rot="5400000">
              <a:off x="4399756" y="2263451"/>
              <a:ext cx="584200" cy="2443162"/>
              <a:chOff x="0" y="0"/>
              <a:chExt cx="368" cy="1538"/>
            </a:xfrm>
          </p:grpSpPr>
          <p:sp>
            <p:nvSpPr>
              <p:cNvPr id="15"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6"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grpSp>
          <p:nvGrpSpPr>
            <p:cNvPr id="18" name="Grouper 17"/>
            <p:cNvGrpSpPr/>
            <p:nvPr/>
          </p:nvGrpSpPr>
          <p:grpSpPr>
            <a:xfrm>
              <a:off x="1344240" y="1560078"/>
              <a:ext cx="6423397" cy="505533"/>
              <a:chOff x="1344240" y="1560078"/>
              <a:chExt cx="6423397" cy="505533"/>
            </a:xfrm>
          </p:grpSpPr>
          <p:cxnSp>
            <p:nvCxnSpPr>
              <p:cNvPr id="19" name="Connecteur droit avec flèche 18"/>
              <p:cNvCxnSpPr/>
              <p:nvPr/>
            </p:nvCxnSpPr>
            <p:spPr>
              <a:xfrm>
                <a:off x="1344240" y="176892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4078308" y="1560078"/>
                <a:ext cx="1927124" cy="505533"/>
              </a:xfrm>
              <a:prstGeom prst="rect">
                <a:avLst/>
              </a:prstGeom>
              <a:solidFill>
                <a:srgbClr val="FFFFFF"/>
              </a:solidFill>
            </p:spPr>
            <p:txBody>
              <a:bodyPr wrap="none" rtlCol="0">
                <a:spAutoFit/>
              </a:bodyPr>
              <a:lstStyle/>
              <a:p>
                <a:r>
                  <a:rPr lang="fr-FR" sz="2000" dirty="0" err="1" smtClean="0"/>
                  <a:t>SYN+Option</a:t>
                </a:r>
                <a:endParaRPr lang="fr-FR" sz="2000" dirty="0">
                  <a:solidFill>
                    <a:srgbClr val="008000"/>
                  </a:solidFill>
                </a:endParaRPr>
              </a:p>
            </p:txBody>
          </p:sp>
        </p:grpSp>
        <p:grpSp>
          <p:nvGrpSpPr>
            <p:cNvPr id="21" name="Grouper 20"/>
            <p:cNvGrpSpPr/>
            <p:nvPr/>
          </p:nvGrpSpPr>
          <p:grpSpPr>
            <a:xfrm>
              <a:off x="1344240" y="2074652"/>
              <a:ext cx="6423397" cy="505534"/>
              <a:chOff x="1344240" y="2074652"/>
              <a:chExt cx="6423397" cy="505534"/>
            </a:xfrm>
          </p:grpSpPr>
          <p:cxnSp>
            <p:nvCxnSpPr>
              <p:cNvPr id="22" name="Connecteur droit avec flèche 21"/>
              <p:cNvCxnSpPr/>
              <p:nvPr/>
            </p:nvCxnSpPr>
            <p:spPr>
              <a:xfrm flipH="1">
                <a:off x="1344240" y="2170600"/>
                <a:ext cx="6423397" cy="39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a:off x="2167314" y="2074652"/>
                <a:ext cx="2658905" cy="505534"/>
              </a:xfrm>
              <a:prstGeom prst="rect">
                <a:avLst/>
              </a:prstGeom>
              <a:solidFill>
                <a:srgbClr val="FFFFFF"/>
              </a:solidFill>
            </p:spPr>
            <p:txBody>
              <a:bodyPr wrap="none" rtlCol="0">
                <a:spAutoFit/>
              </a:bodyPr>
              <a:lstStyle/>
              <a:p>
                <a:r>
                  <a:rPr lang="fr-FR" sz="2000" dirty="0" err="1" smtClean="0"/>
                  <a:t>SYN+ACK+Option</a:t>
                </a:r>
                <a:endParaRPr lang="fr-FR" sz="2000" dirty="0">
                  <a:solidFill>
                    <a:srgbClr val="008000"/>
                  </a:solidFill>
                </a:endParaRPr>
              </a:p>
            </p:txBody>
          </p:sp>
        </p:grpSp>
        <p:grpSp>
          <p:nvGrpSpPr>
            <p:cNvPr id="24" name="Grouper 23"/>
            <p:cNvGrpSpPr/>
            <p:nvPr/>
          </p:nvGrpSpPr>
          <p:grpSpPr>
            <a:xfrm>
              <a:off x="1347415" y="2538154"/>
              <a:ext cx="6423397" cy="505533"/>
              <a:chOff x="1347415" y="2538154"/>
              <a:chExt cx="6423397" cy="505533"/>
            </a:xfrm>
          </p:grpSpPr>
          <p:cxnSp>
            <p:nvCxnSpPr>
              <p:cNvPr id="25" name="Connecteur droit avec flèche 24"/>
              <p:cNvCxnSpPr/>
              <p:nvPr/>
            </p:nvCxnSpPr>
            <p:spPr>
              <a:xfrm>
                <a:off x="1347415" y="269818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4625984" y="2538154"/>
                <a:ext cx="814468" cy="505533"/>
              </a:xfrm>
              <a:prstGeom prst="rect">
                <a:avLst/>
              </a:prstGeom>
              <a:solidFill>
                <a:srgbClr val="FFFFFF"/>
              </a:solidFill>
            </p:spPr>
            <p:txBody>
              <a:bodyPr wrap="none" rtlCol="0">
                <a:spAutoFit/>
              </a:bodyPr>
              <a:lstStyle/>
              <a:p>
                <a:r>
                  <a:rPr lang="fr-FR" sz="2000" dirty="0" smtClean="0"/>
                  <a:t>ACK</a:t>
                </a:r>
                <a:endParaRPr lang="fr-FR" sz="2000" dirty="0">
                  <a:solidFill>
                    <a:srgbClr val="008000"/>
                  </a:solidFill>
                </a:endParaRPr>
              </a:p>
            </p:txBody>
          </p:sp>
        </p:grpSp>
        <p:grpSp>
          <p:nvGrpSpPr>
            <p:cNvPr id="27" name="Grouper 26"/>
            <p:cNvGrpSpPr/>
            <p:nvPr/>
          </p:nvGrpSpPr>
          <p:grpSpPr>
            <a:xfrm>
              <a:off x="1288503" y="4970231"/>
              <a:ext cx="6423397" cy="505533"/>
              <a:chOff x="1288503" y="4970231"/>
              <a:chExt cx="6423397" cy="505533"/>
            </a:xfrm>
          </p:grpSpPr>
          <p:cxnSp>
            <p:nvCxnSpPr>
              <p:cNvPr id="28" name="Connecteur droit avec flèche 27"/>
              <p:cNvCxnSpPr/>
              <p:nvPr/>
            </p:nvCxnSpPr>
            <p:spPr>
              <a:xfrm>
                <a:off x="1288503" y="5201064"/>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9" name="ZoneTexte 28"/>
              <p:cNvSpPr txBox="1"/>
              <p:nvPr/>
            </p:nvSpPr>
            <p:spPr>
              <a:xfrm>
                <a:off x="4468248" y="4970231"/>
                <a:ext cx="2741128" cy="505533"/>
              </a:xfrm>
              <a:prstGeom prst="rect">
                <a:avLst/>
              </a:prstGeom>
              <a:solidFill>
                <a:schemeClr val="bg1"/>
              </a:solidFill>
            </p:spPr>
            <p:txBody>
              <a:bodyPr wrap="none" rtlCol="0">
                <a:spAutoFit/>
              </a:bodyPr>
              <a:lstStyle/>
              <a:p>
                <a:r>
                  <a:rPr lang="fr-FR" sz="2000" dirty="0" err="1" smtClean="0"/>
                  <a:t>SYN+OtherOption</a:t>
                </a:r>
                <a:endParaRPr lang="fr-FR" sz="2000" dirty="0">
                  <a:solidFill>
                    <a:srgbClr val="008000"/>
                  </a:solidFill>
                </a:endParaRPr>
              </a:p>
            </p:txBody>
          </p:sp>
        </p:grpSp>
        <p:grpSp>
          <p:nvGrpSpPr>
            <p:cNvPr id="30" name="Grouper 29"/>
            <p:cNvGrpSpPr/>
            <p:nvPr/>
          </p:nvGrpSpPr>
          <p:grpSpPr>
            <a:xfrm>
              <a:off x="1288503" y="5472815"/>
              <a:ext cx="6479135" cy="505533"/>
              <a:chOff x="1288503" y="5472815"/>
              <a:chExt cx="6479135" cy="505533"/>
            </a:xfrm>
          </p:grpSpPr>
          <p:cxnSp>
            <p:nvCxnSpPr>
              <p:cNvPr id="31" name="Connecteur droit avec flèche 30"/>
              <p:cNvCxnSpPr/>
              <p:nvPr/>
            </p:nvCxnSpPr>
            <p:spPr>
              <a:xfrm flipH="1">
                <a:off x="1288503" y="5598229"/>
                <a:ext cx="6479135" cy="283111"/>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2" name="ZoneTexte 31"/>
              <p:cNvSpPr txBox="1"/>
              <p:nvPr/>
            </p:nvSpPr>
            <p:spPr>
              <a:xfrm>
                <a:off x="2625782" y="5472815"/>
                <a:ext cx="3472909" cy="505533"/>
              </a:xfrm>
              <a:prstGeom prst="rect">
                <a:avLst/>
              </a:prstGeom>
              <a:solidFill>
                <a:schemeClr val="bg1"/>
              </a:solidFill>
            </p:spPr>
            <p:txBody>
              <a:bodyPr wrap="none" rtlCol="0">
                <a:spAutoFit/>
              </a:bodyPr>
              <a:lstStyle/>
              <a:p>
                <a:r>
                  <a:rPr lang="fr-FR" sz="2000" dirty="0" err="1" smtClean="0"/>
                  <a:t>SYN+ACK+OtherOption</a:t>
                </a:r>
                <a:endParaRPr lang="fr-FR" sz="2000" dirty="0">
                  <a:solidFill>
                    <a:srgbClr val="008000"/>
                  </a:solidFill>
                </a:endParaRPr>
              </a:p>
            </p:txBody>
          </p:sp>
        </p:grpSp>
        <p:grpSp>
          <p:nvGrpSpPr>
            <p:cNvPr id="33" name="Grouper 32"/>
            <p:cNvGrpSpPr/>
            <p:nvPr/>
          </p:nvGrpSpPr>
          <p:grpSpPr>
            <a:xfrm>
              <a:off x="1288503" y="5912301"/>
              <a:ext cx="6423397" cy="505533"/>
              <a:chOff x="1288503" y="5912301"/>
              <a:chExt cx="6423397" cy="505533"/>
            </a:xfrm>
          </p:grpSpPr>
          <p:cxnSp>
            <p:nvCxnSpPr>
              <p:cNvPr id="34" name="Connecteur droit avec flèche 33"/>
              <p:cNvCxnSpPr/>
              <p:nvPr/>
            </p:nvCxnSpPr>
            <p:spPr>
              <a:xfrm>
                <a:off x="1288503" y="6143134"/>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5" name="ZoneTexte 34"/>
              <p:cNvSpPr txBox="1"/>
              <p:nvPr/>
            </p:nvSpPr>
            <p:spPr>
              <a:xfrm>
                <a:off x="4969363" y="5912301"/>
                <a:ext cx="814468" cy="505533"/>
              </a:xfrm>
              <a:prstGeom prst="rect">
                <a:avLst/>
              </a:prstGeom>
              <a:solidFill>
                <a:schemeClr val="bg1"/>
              </a:solidFill>
            </p:spPr>
            <p:txBody>
              <a:bodyPr wrap="none" rtlCol="0">
                <a:spAutoFit/>
              </a:bodyPr>
              <a:lstStyle/>
              <a:p>
                <a:r>
                  <a:rPr lang="fr-FR" sz="2000" dirty="0" smtClean="0"/>
                  <a:t>ACK</a:t>
                </a:r>
                <a:endParaRPr lang="fr-FR" sz="2000" dirty="0">
                  <a:solidFill>
                    <a:srgbClr val="008000"/>
                  </a:solidFill>
                </a:endParaRPr>
              </a:p>
            </p:txBody>
          </p:sp>
        </p:grpSp>
      </p:grpSp>
      <p:grpSp>
        <p:nvGrpSpPr>
          <p:cNvPr id="40" name="Grouper 39"/>
          <p:cNvGrpSpPr/>
          <p:nvPr/>
        </p:nvGrpSpPr>
        <p:grpSpPr>
          <a:xfrm>
            <a:off x="6383911" y="4429482"/>
            <a:ext cx="2682517" cy="1068019"/>
            <a:chOff x="6231511" y="1600200"/>
            <a:chExt cx="2682517" cy="1068019"/>
          </a:xfrm>
        </p:grpSpPr>
        <p:sp>
          <p:nvSpPr>
            <p:cNvPr id="41" name="Bulle ronde 40"/>
            <p:cNvSpPr/>
            <p:nvPr/>
          </p:nvSpPr>
          <p:spPr>
            <a:xfrm>
              <a:off x="6231511" y="1600200"/>
              <a:ext cx="2682517" cy="1068019"/>
            </a:xfrm>
            <a:prstGeom prst="wedgeEllipseCallout">
              <a:avLst>
                <a:gd name="adj1" fmla="val -64472"/>
                <a:gd name="adj2" fmla="val -16682"/>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6591474" y="1705897"/>
              <a:ext cx="2231200" cy="830997"/>
            </a:xfrm>
            <a:prstGeom prst="rect">
              <a:avLst/>
            </a:prstGeom>
            <a:noFill/>
          </p:spPr>
          <p:txBody>
            <a:bodyPr wrap="none" rtlCol="0">
              <a:spAutoFit/>
            </a:bodyPr>
            <a:lstStyle/>
            <a:p>
              <a:r>
                <a:rPr lang="fr-FR" sz="2400" dirty="0" smtClean="0"/>
                <a:t>How to </a:t>
              </a:r>
              <a:r>
                <a:rPr lang="fr-FR" sz="2400" dirty="0" err="1" smtClean="0"/>
                <a:t>link</a:t>
              </a:r>
              <a:r>
                <a:rPr lang="fr-FR" sz="2400" dirty="0" smtClean="0"/>
                <a:t> </a:t>
              </a:r>
              <a:r>
                <a:rPr lang="fr-FR" sz="2400" dirty="0" err="1" smtClean="0"/>
                <a:t>with</a:t>
              </a:r>
              <a:endParaRPr lang="fr-FR" sz="2400" dirty="0" smtClean="0"/>
            </a:p>
            <a:p>
              <a:r>
                <a:rPr lang="fr-FR" sz="2400" dirty="0" err="1" smtClean="0"/>
                <a:t>blue</a:t>
              </a:r>
              <a:r>
                <a:rPr lang="fr-FR" sz="2400" dirty="0" smtClean="0"/>
                <a:t> </a:t>
              </a:r>
              <a:r>
                <a:rPr lang="fr-FR" sz="2400" dirty="0" err="1" smtClean="0"/>
                <a:t>subflow</a:t>
              </a:r>
              <a:r>
                <a:rPr lang="fr-FR" sz="2400" dirty="0" smtClean="0"/>
                <a:t> ?</a:t>
              </a:r>
              <a:endParaRPr lang="fr-FR" sz="2400" dirty="0"/>
            </a:p>
          </p:txBody>
        </p:sp>
      </p:grpSp>
    </p:spTree>
    <p:extLst>
      <p:ext uri="{BB962C8B-B14F-4D97-AF65-F5344CB8AC3E}">
        <p14:creationId xmlns:p14="http://schemas.microsoft.com/office/powerpoint/2010/main" val="406769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How to </a:t>
            </a:r>
            <a:r>
              <a:rPr lang="fr-FR" dirty="0" err="1" smtClean="0"/>
              <a:t>link</a:t>
            </a:r>
            <a:r>
              <a:rPr lang="fr-FR" dirty="0" smtClean="0"/>
              <a:t> TCP </a:t>
            </a:r>
            <a:r>
              <a:rPr lang="fr-FR" dirty="0" err="1" smtClean="0"/>
              <a:t>subflows</a:t>
            </a:r>
            <a:r>
              <a:rPr lang="fr-FR" dirty="0" smtClean="0"/>
              <a:t> ?</a:t>
            </a:r>
            <a:endParaRPr lang="fr-FR" dirty="0"/>
          </a:p>
        </p:txBody>
      </p:sp>
      <p:sp>
        <p:nvSpPr>
          <p:cNvPr id="3" name="Text Placeholder 2"/>
          <p:cNvSpPr>
            <a:spLocks noGrp="1"/>
          </p:cNvSpPr>
          <p:nvPr>
            <p:ph type="body" idx="1"/>
          </p:nvPr>
        </p:nvSpPr>
        <p:spPr/>
        <p:txBody>
          <a:bodyPr/>
          <a:lstStyle/>
          <a:p>
            <a:endParaRPr lang="he-IL"/>
          </a:p>
        </p:txBody>
      </p:sp>
      <p:pic>
        <p:nvPicPr>
          <p:cNvPr id="4"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83445"/>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7" y="3348994"/>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 name="Grouper 5"/>
          <p:cNvGrpSpPr/>
          <p:nvPr/>
        </p:nvGrpSpPr>
        <p:grpSpPr>
          <a:xfrm>
            <a:off x="3473449" y="4359746"/>
            <a:ext cx="2447922" cy="592137"/>
            <a:chOff x="4024312" y="4024314"/>
            <a:chExt cx="2447922" cy="592137"/>
          </a:xfrm>
        </p:grpSpPr>
        <p:sp>
          <p:nvSpPr>
            <p:cNvPr id="7" name="AutoShape 13"/>
            <p:cNvSpPr>
              <a:spLocks/>
            </p:cNvSpPr>
            <p:nvPr/>
          </p:nvSpPr>
          <p:spPr bwMode="auto">
            <a:xfrm rot="5400000">
              <a:off x="4960142" y="3104358"/>
              <a:ext cx="584200" cy="2439985"/>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008000"/>
            </a:solidFill>
            <a:ln>
              <a:noFill/>
            </a:ln>
          </p:spPr>
          <p:txBody>
            <a:bodyPr lIns="0" tIns="0" rIns="0" bIns="0"/>
            <a:lstStyle/>
            <a:p>
              <a:endParaRPr lang="fr-FR">
                <a:noFill/>
              </a:endParaRPr>
            </a:p>
          </p:txBody>
        </p:sp>
        <p:sp>
          <p:nvSpPr>
            <p:cNvPr id="8" name="AutoShape 14"/>
            <p:cNvSpPr>
              <a:spLocks/>
            </p:cNvSpPr>
            <p:nvPr/>
          </p:nvSpPr>
          <p:spPr bwMode="auto">
            <a:xfrm rot="5400000">
              <a:off x="6102303" y="4243341"/>
              <a:ext cx="584200" cy="146145"/>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9" name="AutoShape 15"/>
            <p:cNvSpPr>
              <a:spLocks/>
            </p:cNvSpPr>
            <p:nvPr/>
          </p:nvSpPr>
          <p:spPr bwMode="auto">
            <a:xfrm rot="5400000">
              <a:off x="4952205" y="3096421"/>
              <a:ext cx="584200" cy="2439985"/>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10" name="AutoShape 17"/>
          <p:cNvSpPr>
            <a:spLocks/>
          </p:cNvSpPr>
          <p:nvPr/>
        </p:nvSpPr>
        <p:spPr bwMode="auto">
          <a:xfrm rot="10800000" flipH="1">
            <a:off x="1289050" y="3483445"/>
            <a:ext cx="2192337"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1" name="AutoShape 18"/>
          <p:cNvSpPr>
            <a:spLocks/>
          </p:cNvSpPr>
          <p:nvPr/>
        </p:nvSpPr>
        <p:spPr bwMode="auto">
          <a:xfrm>
            <a:off x="1289050" y="3942232"/>
            <a:ext cx="219233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9"/>
          <p:cNvSpPr>
            <a:spLocks/>
          </p:cNvSpPr>
          <p:nvPr/>
        </p:nvSpPr>
        <p:spPr bwMode="auto">
          <a:xfrm flipH="1">
            <a:off x="5913437" y="3942232"/>
            <a:ext cx="185420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20"/>
          <p:cNvSpPr>
            <a:spLocks/>
          </p:cNvSpPr>
          <p:nvPr/>
        </p:nvSpPr>
        <p:spPr bwMode="auto">
          <a:xfrm rot="10800000">
            <a:off x="5913437" y="3485032"/>
            <a:ext cx="1854200"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4" name="Group 12"/>
          <p:cNvGrpSpPr>
            <a:grpSpLocks/>
          </p:cNvGrpSpPr>
          <p:nvPr/>
        </p:nvGrpSpPr>
        <p:grpSpPr bwMode="auto">
          <a:xfrm rot="5400000">
            <a:off x="4399756" y="2263451"/>
            <a:ext cx="584200" cy="2443162"/>
            <a:chOff x="0" y="0"/>
            <a:chExt cx="368" cy="1538"/>
          </a:xfrm>
        </p:grpSpPr>
        <p:sp>
          <p:nvSpPr>
            <p:cNvPr id="15"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6"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grpSp>
        <p:nvGrpSpPr>
          <p:cNvPr id="18" name="Grouper 17"/>
          <p:cNvGrpSpPr/>
          <p:nvPr/>
        </p:nvGrpSpPr>
        <p:grpSpPr>
          <a:xfrm>
            <a:off x="1344240" y="1560078"/>
            <a:ext cx="6423397" cy="426186"/>
            <a:chOff x="1344240" y="1560078"/>
            <a:chExt cx="6423397" cy="426186"/>
          </a:xfrm>
        </p:grpSpPr>
        <p:cxnSp>
          <p:nvCxnSpPr>
            <p:cNvPr id="19" name="Connecteur droit avec flèche 18"/>
            <p:cNvCxnSpPr/>
            <p:nvPr/>
          </p:nvCxnSpPr>
          <p:spPr>
            <a:xfrm>
              <a:off x="1344240" y="176892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3481387" y="1560078"/>
              <a:ext cx="3929931" cy="400110"/>
            </a:xfrm>
            <a:prstGeom prst="rect">
              <a:avLst/>
            </a:prstGeom>
            <a:solidFill>
              <a:srgbClr val="FFFFFF"/>
            </a:solidFill>
          </p:spPr>
          <p:txBody>
            <a:bodyPr wrap="none" rtlCol="0">
              <a:spAutoFit/>
            </a:bodyPr>
            <a:lstStyle/>
            <a:p>
              <a:r>
                <a:rPr lang="fr-FR" sz="2000" dirty="0" smtClean="0"/>
                <a:t>SYN, </a:t>
              </a:r>
              <a:r>
                <a:rPr lang="fr-FR" sz="2000" dirty="0" err="1" smtClean="0"/>
                <a:t>Port</a:t>
              </a:r>
              <a:r>
                <a:rPr lang="fr-FR" sz="2000" baseline="-25000" dirty="0" err="1" smtClean="0"/>
                <a:t>src</a:t>
              </a:r>
              <a:r>
                <a:rPr lang="fr-FR" sz="2000" dirty="0" smtClean="0"/>
                <a:t>=</a:t>
              </a:r>
              <a:r>
                <a:rPr lang="fr-FR" sz="2000" b="1" dirty="0" smtClean="0">
                  <a:solidFill>
                    <a:srgbClr val="0000FF"/>
                  </a:solidFill>
                </a:rPr>
                <a:t>1234</a:t>
              </a:r>
              <a:r>
                <a:rPr lang="fr-FR" sz="2000" dirty="0" smtClean="0"/>
                <a:t>,Port</a:t>
              </a:r>
              <a:r>
                <a:rPr lang="fr-FR" sz="2000" baseline="-25000" dirty="0" smtClean="0"/>
                <a:t>dst</a:t>
              </a:r>
              <a:r>
                <a:rPr lang="fr-FR" sz="2000" dirty="0" smtClean="0"/>
                <a:t>=</a:t>
              </a:r>
              <a:r>
                <a:rPr lang="fr-FR" sz="2000" b="1" dirty="0" smtClean="0">
                  <a:solidFill>
                    <a:srgbClr val="0000FF"/>
                  </a:solidFill>
                </a:rPr>
                <a:t>80</a:t>
              </a:r>
              <a:r>
                <a:rPr lang="fr-FR" sz="2000" dirty="0"/>
                <a:t>+</a:t>
              </a:r>
              <a:r>
                <a:rPr lang="fr-FR" sz="2000" dirty="0" smtClean="0"/>
                <a:t>Option</a:t>
              </a:r>
              <a:endParaRPr lang="fr-FR" sz="2000" dirty="0">
                <a:solidFill>
                  <a:srgbClr val="008000"/>
                </a:solidFill>
              </a:endParaRPr>
            </a:p>
          </p:txBody>
        </p:sp>
      </p:grpSp>
      <p:grpSp>
        <p:nvGrpSpPr>
          <p:cNvPr id="21" name="Grouper 20"/>
          <p:cNvGrpSpPr/>
          <p:nvPr/>
        </p:nvGrpSpPr>
        <p:grpSpPr>
          <a:xfrm>
            <a:off x="1344240" y="2074652"/>
            <a:ext cx="6423397" cy="489308"/>
            <a:chOff x="1344240" y="2074652"/>
            <a:chExt cx="6423397" cy="489308"/>
          </a:xfrm>
        </p:grpSpPr>
        <p:cxnSp>
          <p:nvCxnSpPr>
            <p:cNvPr id="22" name="Connecteur droit avec flèche 21"/>
            <p:cNvCxnSpPr/>
            <p:nvPr/>
          </p:nvCxnSpPr>
          <p:spPr>
            <a:xfrm flipH="1">
              <a:off x="1344240" y="2170600"/>
              <a:ext cx="6423397" cy="39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a:off x="2167314" y="2074652"/>
              <a:ext cx="1490738" cy="400110"/>
            </a:xfrm>
            <a:prstGeom prst="rect">
              <a:avLst/>
            </a:prstGeom>
            <a:solidFill>
              <a:srgbClr val="FFFFFF"/>
            </a:solidFill>
          </p:spPr>
          <p:txBody>
            <a:bodyPr wrap="none" rtlCol="0">
              <a:spAutoFit/>
            </a:bodyPr>
            <a:lstStyle/>
            <a:p>
              <a:r>
                <a:rPr lang="fr-FR" sz="2000" dirty="0" smtClean="0"/>
                <a:t>SYN+ACK[...]</a:t>
              </a:r>
              <a:endParaRPr lang="fr-FR" sz="2000" dirty="0">
                <a:solidFill>
                  <a:srgbClr val="008000"/>
                </a:solidFill>
              </a:endParaRPr>
            </a:p>
          </p:txBody>
        </p:sp>
      </p:grpSp>
      <p:grpSp>
        <p:nvGrpSpPr>
          <p:cNvPr id="24" name="Grouper 23"/>
          <p:cNvGrpSpPr/>
          <p:nvPr/>
        </p:nvGrpSpPr>
        <p:grpSpPr>
          <a:xfrm>
            <a:off x="1347415" y="2538154"/>
            <a:ext cx="6423397" cy="400110"/>
            <a:chOff x="1347415" y="2538154"/>
            <a:chExt cx="6423397" cy="400110"/>
          </a:xfrm>
        </p:grpSpPr>
        <p:cxnSp>
          <p:nvCxnSpPr>
            <p:cNvPr id="25" name="Connecteur droit avec flèche 24"/>
            <p:cNvCxnSpPr/>
            <p:nvPr/>
          </p:nvCxnSpPr>
          <p:spPr>
            <a:xfrm>
              <a:off x="1347415" y="269818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4625985" y="2538154"/>
              <a:ext cx="607859" cy="400110"/>
            </a:xfrm>
            <a:prstGeom prst="rect">
              <a:avLst/>
            </a:prstGeom>
            <a:solidFill>
              <a:srgbClr val="FFFFFF"/>
            </a:solidFill>
          </p:spPr>
          <p:txBody>
            <a:bodyPr wrap="none" rtlCol="0">
              <a:spAutoFit/>
            </a:bodyPr>
            <a:lstStyle/>
            <a:p>
              <a:r>
                <a:rPr lang="fr-FR" sz="2000" dirty="0" smtClean="0"/>
                <a:t>ACK</a:t>
              </a:r>
              <a:endParaRPr lang="fr-FR" sz="2000" dirty="0">
                <a:solidFill>
                  <a:srgbClr val="008000"/>
                </a:solidFill>
              </a:endParaRPr>
            </a:p>
          </p:txBody>
        </p:sp>
      </p:grpSp>
      <p:grpSp>
        <p:nvGrpSpPr>
          <p:cNvPr id="27" name="Grouper 26"/>
          <p:cNvGrpSpPr/>
          <p:nvPr/>
        </p:nvGrpSpPr>
        <p:grpSpPr>
          <a:xfrm>
            <a:off x="1288503" y="5370134"/>
            <a:ext cx="6423397" cy="707886"/>
            <a:chOff x="1288503" y="5173454"/>
            <a:chExt cx="6423397" cy="707886"/>
          </a:xfrm>
        </p:grpSpPr>
        <p:cxnSp>
          <p:nvCxnSpPr>
            <p:cNvPr id="28" name="Connecteur droit avec flèche 27"/>
            <p:cNvCxnSpPr/>
            <p:nvPr/>
          </p:nvCxnSpPr>
          <p:spPr>
            <a:xfrm>
              <a:off x="1288503" y="5201064"/>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9" name="ZoneTexte 28"/>
            <p:cNvSpPr txBox="1"/>
            <p:nvPr/>
          </p:nvSpPr>
          <p:spPr>
            <a:xfrm>
              <a:off x="2619692" y="5173454"/>
              <a:ext cx="4012586" cy="707886"/>
            </a:xfrm>
            <a:prstGeom prst="rect">
              <a:avLst/>
            </a:prstGeom>
            <a:solidFill>
              <a:schemeClr val="bg1"/>
            </a:solidFill>
          </p:spPr>
          <p:txBody>
            <a:bodyPr wrap="none" rtlCol="0">
              <a:spAutoFit/>
            </a:bodyPr>
            <a:lstStyle/>
            <a:p>
              <a:r>
                <a:rPr lang="fr-FR" sz="2000" dirty="0" smtClean="0"/>
                <a:t>SYN, </a:t>
              </a:r>
              <a:r>
                <a:rPr lang="fr-FR" sz="2000" dirty="0" err="1" smtClean="0"/>
                <a:t>Port</a:t>
              </a:r>
              <a:r>
                <a:rPr lang="fr-FR" sz="2000" baseline="-25000" dirty="0" err="1" smtClean="0"/>
                <a:t>src</a:t>
              </a:r>
              <a:r>
                <a:rPr lang="fr-FR" sz="2000" dirty="0" smtClean="0"/>
                <a:t>=1235,Port</a:t>
              </a:r>
              <a:r>
                <a:rPr lang="fr-FR" sz="2000" baseline="-25000" dirty="0" smtClean="0"/>
                <a:t>dst</a:t>
              </a:r>
              <a:r>
                <a:rPr lang="fr-FR" sz="2000" dirty="0" smtClean="0"/>
                <a:t>=80</a:t>
              </a:r>
            </a:p>
            <a:p>
              <a:r>
                <a:rPr lang="fr-FR" sz="2000" dirty="0" smtClean="0"/>
                <a:t>+Option[</a:t>
              </a:r>
              <a:r>
                <a:rPr lang="fr-FR" sz="2000" dirty="0" err="1" smtClean="0"/>
                <a:t>link</a:t>
              </a:r>
              <a:r>
                <a:rPr lang="fr-FR" sz="2000" dirty="0" smtClean="0"/>
                <a:t> </a:t>
              </a:r>
              <a:r>
                <a:rPr lang="fr-FR" sz="2000" dirty="0" err="1" smtClean="0"/>
                <a:t>Port</a:t>
              </a:r>
              <a:r>
                <a:rPr lang="fr-FR" sz="2000" baseline="-25000" dirty="0" err="1" smtClean="0"/>
                <a:t>src</a:t>
              </a:r>
              <a:r>
                <a:rPr lang="fr-FR" sz="2000" dirty="0" smtClean="0"/>
                <a:t>=</a:t>
              </a:r>
              <a:r>
                <a:rPr lang="fr-FR" sz="2000" b="1" dirty="0" smtClean="0">
                  <a:solidFill>
                    <a:srgbClr val="0000FF"/>
                  </a:solidFill>
                </a:rPr>
                <a:t>1234</a:t>
              </a:r>
              <a:r>
                <a:rPr lang="fr-FR" sz="2000" dirty="0" smtClean="0"/>
                <a:t>,Port</a:t>
              </a:r>
              <a:r>
                <a:rPr lang="fr-FR" sz="2000" baseline="-25000" dirty="0" smtClean="0"/>
                <a:t>dst</a:t>
              </a:r>
              <a:r>
                <a:rPr lang="fr-FR" sz="2000" dirty="0" smtClean="0"/>
                <a:t>=</a:t>
              </a:r>
              <a:r>
                <a:rPr lang="fr-FR" sz="2000" b="1" dirty="0" smtClean="0">
                  <a:solidFill>
                    <a:srgbClr val="0000FF"/>
                  </a:solidFill>
                </a:rPr>
                <a:t>80</a:t>
              </a:r>
              <a:r>
                <a:rPr lang="fr-FR" sz="2000" dirty="0" smtClean="0"/>
                <a:t>]</a:t>
              </a:r>
              <a:endParaRPr lang="fr-FR" sz="2000" dirty="0">
                <a:solidFill>
                  <a:srgbClr val="008000"/>
                </a:solidFill>
              </a:endParaRPr>
            </a:p>
          </p:txBody>
        </p:sp>
      </p:grpSp>
      <p:pic>
        <p:nvPicPr>
          <p:cNvPr id="36" name="Espace réservé du contenu 4" descr="mbox.png"/>
          <p:cNvPicPr>
            <a:picLocks noChangeAspect="1"/>
          </p:cNvPicPr>
          <p:nvPr/>
        </p:nvPicPr>
        <p:blipFill>
          <a:blip r:embed="rId4">
            <a:extLst>
              <a:ext uri="{28A0092B-C50C-407E-A947-70E740481C1C}">
                <a14:useLocalDpi xmlns:a14="http://schemas.microsoft.com/office/drawing/2010/main" val="0"/>
              </a:ext>
            </a:extLst>
          </a:blip>
          <a:srcRect t="-3087" b="-3087"/>
          <a:stretch>
            <a:fillRect/>
          </a:stretch>
        </p:blipFill>
        <p:spPr>
          <a:xfrm>
            <a:off x="3391346" y="3348994"/>
            <a:ext cx="2469278" cy="1358008"/>
          </a:xfrm>
          <a:prstGeom prst="rect">
            <a:avLst/>
          </a:prstGeom>
        </p:spPr>
      </p:pic>
      <p:grpSp>
        <p:nvGrpSpPr>
          <p:cNvPr id="30" name="Grouper 29"/>
          <p:cNvGrpSpPr/>
          <p:nvPr/>
        </p:nvGrpSpPr>
        <p:grpSpPr>
          <a:xfrm>
            <a:off x="6199645" y="2074652"/>
            <a:ext cx="2682517" cy="1525413"/>
            <a:chOff x="6231511" y="1600200"/>
            <a:chExt cx="2682517" cy="1068019"/>
          </a:xfrm>
          <a:solidFill>
            <a:srgbClr val="FFFFFF"/>
          </a:solidFill>
        </p:grpSpPr>
        <p:sp>
          <p:nvSpPr>
            <p:cNvPr id="31" name="Bulle ronde 30"/>
            <p:cNvSpPr/>
            <p:nvPr/>
          </p:nvSpPr>
          <p:spPr>
            <a:xfrm>
              <a:off x="6231511" y="1600200"/>
              <a:ext cx="2682517" cy="1068019"/>
            </a:xfrm>
            <a:prstGeom prst="wedgeEllipseCallout">
              <a:avLst>
                <a:gd name="adj1" fmla="val -69068"/>
                <a:gd name="adj2" fmla="val 55251"/>
              </a:avLst>
            </a:prstGeom>
            <a:grp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ZoneTexte 31"/>
            <p:cNvSpPr txBox="1"/>
            <p:nvPr/>
          </p:nvSpPr>
          <p:spPr>
            <a:xfrm>
              <a:off x="6554700" y="1820065"/>
              <a:ext cx="2058939" cy="646470"/>
            </a:xfrm>
            <a:prstGeom prst="rect">
              <a:avLst/>
            </a:prstGeom>
            <a:grpFill/>
          </p:spPr>
          <p:txBody>
            <a:bodyPr wrap="none" rtlCol="0">
              <a:spAutoFit/>
            </a:bodyPr>
            <a:lstStyle/>
            <a:p>
              <a:pPr algn="ctr"/>
              <a:r>
                <a:rPr lang="fr-FR" dirty="0" smtClean="0"/>
                <a:t>A NAT </a:t>
              </a:r>
              <a:r>
                <a:rPr lang="fr-FR" dirty="0" err="1" smtClean="0"/>
                <a:t>could</a:t>
              </a:r>
              <a:r>
                <a:rPr lang="fr-FR" dirty="0" smtClean="0"/>
                <a:t> change</a:t>
              </a:r>
              <a:br>
                <a:rPr lang="fr-FR" dirty="0" smtClean="0"/>
              </a:br>
              <a:r>
                <a:rPr lang="fr-FR" dirty="0" err="1" smtClean="0"/>
                <a:t>addresses</a:t>
              </a:r>
              <a:r>
                <a:rPr lang="fr-FR" dirty="0" smtClean="0"/>
                <a:t> and </a:t>
              </a:r>
              <a:br>
                <a:rPr lang="fr-FR" dirty="0" smtClean="0"/>
              </a:br>
              <a:r>
                <a:rPr lang="fr-FR" dirty="0" smtClean="0"/>
                <a:t>port </a:t>
              </a:r>
              <a:r>
                <a:rPr lang="fr-FR" dirty="0" err="1" smtClean="0"/>
                <a:t>numbers</a:t>
              </a:r>
              <a:endParaRPr lang="fr-FR" dirty="0"/>
            </a:p>
          </p:txBody>
        </p:sp>
      </p:grpSp>
    </p:spTree>
    <p:extLst>
      <p:ext uri="{BB962C8B-B14F-4D97-AF65-F5344CB8AC3E}">
        <p14:creationId xmlns:p14="http://schemas.microsoft.com/office/powerpoint/2010/main" val="2745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right)">
                                      <p:cBhvr>
                                        <p:cTn id="12" dur="500"/>
                                        <p:tgtEl>
                                          <p:spTgt spid="2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How to </a:t>
            </a:r>
            <a:r>
              <a:rPr lang="fr-FR" dirty="0" err="1" smtClean="0"/>
              <a:t>link</a:t>
            </a:r>
            <a:r>
              <a:rPr lang="fr-FR" dirty="0" smtClean="0"/>
              <a:t> TCP </a:t>
            </a:r>
            <a:r>
              <a:rPr lang="fr-FR" dirty="0" err="1" smtClean="0"/>
              <a:t>subflows</a:t>
            </a:r>
            <a:r>
              <a:rPr lang="fr-FR" dirty="0" smtClean="0"/>
              <a:t> ?</a:t>
            </a:r>
            <a:endParaRPr lang="fr-FR" dirty="0"/>
          </a:p>
        </p:txBody>
      </p:sp>
      <p:sp>
        <p:nvSpPr>
          <p:cNvPr id="34" name="Text Placeholder 33"/>
          <p:cNvSpPr>
            <a:spLocks noGrp="1"/>
          </p:cNvSpPr>
          <p:nvPr>
            <p:ph type="body" idx="1"/>
          </p:nvPr>
        </p:nvSpPr>
        <p:spPr/>
        <p:txBody>
          <a:bodyPr/>
          <a:lstStyle/>
          <a:p>
            <a:endParaRPr lang="he-IL"/>
          </a:p>
        </p:txBody>
      </p:sp>
      <p:pic>
        <p:nvPicPr>
          <p:cNvPr id="4"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83445"/>
            <a:ext cx="887040" cy="116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7" y="3348994"/>
            <a:ext cx="853660" cy="8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 name="Grouper 5"/>
          <p:cNvGrpSpPr/>
          <p:nvPr/>
        </p:nvGrpSpPr>
        <p:grpSpPr>
          <a:xfrm>
            <a:off x="3473449" y="4359746"/>
            <a:ext cx="2447922" cy="592137"/>
            <a:chOff x="4024312" y="4024314"/>
            <a:chExt cx="2447922" cy="592137"/>
          </a:xfrm>
        </p:grpSpPr>
        <p:sp>
          <p:nvSpPr>
            <p:cNvPr id="7" name="AutoShape 13"/>
            <p:cNvSpPr>
              <a:spLocks/>
            </p:cNvSpPr>
            <p:nvPr/>
          </p:nvSpPr>
          <p:spPr bwMode="auto">
            <a:xfrm rot="5400000">
              <a:off x="4960142" y="3104358"/>
              <a:ext cx="584200" cy="2439985"/>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008000"/>
            </a:solidFill>
            <a:ln>
              <a:noFill/>
            </a:ln>
          </p:spPr>
          <p:txBody>
            <a:bodyPr lIns="0" tIns="0" rIns="0" bIns="0"/>
            <a:lstStyle/>
            <a:p>
              <a:endParaRPr lang="fr-FR">
                <a:noFill/>
              </a:endParaRPr>
            </a:p>
          </p:txBody>
        </p:sp>
        <p:sp>
          <p:nvSpPr>
            <p:cNvPr id="8" name="AutoShape 14"/>
            <p:cNvSpPr>
              <a:spLocks/>
            </p:cNvSpPr>
            <p:nvPr/>
          </p:nvSpPr>
          <p:spPr bwMode="auto">
            <a:xfrm rot="5400000">
              <a:off x="6102303" y="4243341"/>
              <a:ext cx="584200" cy="146145"/>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9" name="AutoShape 15"/>
            <p:cNvSpPr>
              <a:spLocks/>
            </p:cNvSpPr>
            <p:nvPr/>
          </p:nvSpPr>
          <p:spPr bwMode="auto">
            <a:xfrm rot="5400000">
              <a:off x="4952205" y="3096421"/>
              <a:ext cx="584200" cy="2439985"/>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sp>
        <p:nvSpPr>
          <p:cNvPr id="10" name="AutoShape 17"/>
          <p:cNvSpPr>
            <a:spLocks/>
          </p:cNvSpPr>
          <p:nvPr/>
        </p:nvSpPr>
        <p:spPr bwMode="auto">
          <a:xfrm rot="10800000" flipH="1">
            <a:off x="1289050" y="3483445"/>
            <a:ext cx="2192337" cy="458787"/>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1" name="AutoShape 18"/>
          <p:cNvSpPr>
            <a:spLocks/>
          </p:cNvSpPr>
          <p:nvPr/>
        </p:nvSpPr>
        <p:spPr bwMode="auto">
          <a:xfrm>
            <a:off x="1289050" y="3942232"/>
            <a:ext cx="2192337"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2" name="AutoShape 19"/>
          <p:cNvSpPr>
            <a:spLocks/>
          </p:cNvSpPr>
          <p:nvPr/>
        </p:nvSpPr>
        <p:spPr bwMode="auto">
          <a:xfrm flipH="1">
            <a:off x="5913437" y="3942232"/>
            <a:ext cx="1854200" cy="71755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sp>
        <p:nvSpPr>
          <p:cNvPr id="13" name="AutoShape 20"/>
          <p:cNvSpPr>
            <a:spLocks/>
          </p:cNvSpPr>
          <p:nvPr/>
        </p:nvSpPr>
        <p:spPr bwMode="auto">
          <a:xfrm rot="10800000">
            <a:off x="5913437" y="3485032"/>
            <a:ext cx="1854200" cy="457200"/>
          </a:xfrm>
          <a:custGeom>
            <a:avLst/>
            <a:gdLst/>
            <a:ahLst/>
            <a:cxnLst/>
            <a:rect l="0" t="0" r="r" b="b"/>
            <a:pathLst>
              <a:path w="21600" h="21600">
                <a:moveTo>
                  <a:pt x="0" y="0"/>
                </a:moveTo>
                <a:cubicBezTo>
                  <a:pt x="5400" y="0"/>
                  <a:pt x="10800" y="5400"/>
                  <a:pt x="10800" y="10800"/>
                </a:cubicBezTo>
                <a:cubicBezTo>
                  <a:pt x="10800" y="16200"/>
                  <a:pt x="16200" y="21600"/>
                  <a:pt x="21600" y="21600"/>
                </a:cubicBezTo>
              </a:path>
            </a:pathLst>
          </a:custGeom>
          <a:noFill/>
          <a:ln w="25400">
            <a:solidFill>
              <a:srgbClr val="7F7F7F"/>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nvGrpSpPr>
          <p:cNvPr id="14" name="Group 12"/>
          <p:cNvGrpSpPr>
            <a:grpSpLocks/>
          </p:cNvGrpSpPr>
          <p:nvPr/>
        </p:nvGrpSpPr>
        <p:grpSpPr bwMode="auto">
          <a:xfrm rot="5400000">
            <a:off x="4399756" y="2263451"/>
            <a:ext cx="584200" cy="2443162"/>
            <a:chOff x="0" y="0"/>
            <a:chExt cx="368" cy="1538"/>
          </a:xfrm>
        </p:grpSpPr>
        <p:sp>
          <p:nvSpPr>
            <p:cNvPr id="15" name="AutoShape 13"/>
            <p:cNvSpPr>
              <a:spLocks/>
            </p:cNvSpPr>
            <p:nvPr/>
          </p:nvSpPr>
          <p:spPr bwMode="auto">
            <a:xfrm>
              <a:off x="0" y="2"/>
              <a:ext cx="368" cy="1536"/>
            </a:xfrm>
            <a:custGeom>
              <a:avLst/>
              <a:gdLst/>
              <a:ahLst/>
              <a:cxnLst/>
              <a:rect l="0" t="0" r="r" b="b"/>
              <a:pathLst>
                <a:path w="21600" h="21600">
                  <a:moveTo>
                    <a:pt x="0" y="651"/>
                  </a:move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close/>
                  <a:moveTo>
                    <a:pt x="0" y="651"/>
                  </a:moveTo>
                </a:path>
              </a:pathLst>
            </a:custGeom>
            <a:solidFill>
              <a:srgbClr val="3366FF"/>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6" name="AutoShape 14"/>
            <p:cNvSpPr>
              <a:spLocks/>
            </p:cNvSpPr>
            <p:nvPr/>
          </p:nvSpPr>
          <p:spPr bwMode="auto">
            <a:xfrm>
              <a:off x="0" y="0"/>
              <a:ext cx="368" cy="92"/>
            </a:xfrm>
            <a:custGeom>
              <a:avLst/>
              <a:gdLst/>
              <a:ahLst/>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0" y="10800"/>
                  </a:moveTo>
                </a:path>
              </a:pathLst>
            </a:custGeom>
            <a:solidFill>
              <a:srgbClr val="FFFFFF">
                <a:alpha val="39999"/>
              </a:srgbClr>
            </a:solidFill>
            <a:ln>
              <a:noFill/>
            </a:ln>
            <a:extLst>
              <a:ext uri="{91240B29-F687-4F45-9708-019B960494DF}">
                <a14:hiddenLine xmlns:a14="http://schemas.microsoft.com/office/drawing/2010/main" w="38100">
                  <a:solidFill>
                    <a:schemeClr val="tx1"/>
                  </a:solidFill>
                  <a:miter lim="800000"/>
                  <a:headEnd type="none" w="med" len="med"/>
                  <a:tailEnd type="none" w="med" len="med"/>
                </a14:hiddenLine>
              </a:ext>
            </a:extLst>
          </p:spPr>
          <p:txBody>
            <a:bodyPr lIns="0" tIns="0" rIns="0" bIns="0"/>
            <a:lstStyle/>
            <a:p>
              <a:endParaRPr lang="fr-FR"/>
            </a:p>
          </p:txBody>
        </p:sp>
        <p:sp>
          <p:nvSpPr>
            <p:cNvPr id="17" name="AutoShape 15"/>
            <p:cNvSpPr>
              <a:spLocks/>
            </p:cNvSpPr>
            <p:nvPr/>
          </p:nvSpPr>
          <p:spPr bwMode="auto">
            <a:xfrm>
              <a:off x="0" y="2"/>
              <a:ext cx="368" cy="1536"/>
            </a:xfrm>
            <a:custGeom>
              <a:avLst/>
              <a:gdLst/>
              <a:ahLst/>
              <a:cxnLst/>
              <a:rect l="0" t="0" r="r" b="b"/>
              <a:pathLst>
                <a:path w="21600" h="21600">
                  <a:moveTo>
                    <a:pt x="21600" y="651"/>
                  </a:moveTo>
                  <a:cubicBezTo>
                    <a:pt x="21600" y="1011"/>
                    <a:pt x="16765" y="1303"/>
                    <a:pt x="10800" y="1303"/>
                  </a:cubicBezTo>
                  <a:cubicBezTo>
                    <a:pt x="4835" y="1303"/>
                    <a:pt x="0" y="1011"/>
                    <a:pt x="0" y="651"/>
                  </a:cubicBezTo>
                  <a:cubicBezTo>
                    <a:pt x="0" y="292"/>
                    <a:pt x="4835" y="0"/>
                    <a:pt x="10800" y="0"/>
                  </a:cubicBezTo>
                  <a:cubicBezTo>
                    <a:pt x="16765" y="0"/>
                    <a:pt x="21600" y="292"/>
                    <a:pt x="21600" y="651"/>
                  </a:cubicBezTo>
                  <a:lnTo>
                    <a:pt x="21600" y="20949"/>
                  </a:lnTo>
                  <a:cubicBezTo>
                    <a:pt x="21600" y="21308"/>
                    <a:pt x="16765" y="21600"/>
                    <a:pt x="10800" y="21600"/>
                  </a:cubicBezTo>
                  <a:cubicBezTo>
                    <a:pt x="4835" y="21600"/>
                    <a:pt x="0" y="21308"/>
                    <a:pt x="0" y="20949"/>
                  </a:cubicBezTo>
                  <a:lnTo>
                    <a:pt x="0" y="651"/>
                  </a:lnTo>
                </a:path>
              </a:pathLst>
            </a:custGeom>
            <a:noFill/>
            <a:ln w="38100">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fr-FR"/>
            </a:p>
          </p:txBody>
        </p:sp>
      </p:grpSp>
      <p:grpSp>
        <p:nvGrpSpPr>
          <p:cNvPr id="18" name="Grouper 17"/>
          <p:cNvGrpSpPr/>
          <p:nvPr/>
        </p:nvGrpSpPr>
        <p:grpSpPr>
          <a:xfrm>
            <a:off x="1344240" y="1560078"/>
            <a:ext cx="6423397" cy="707886"/>
            <a:chOff x="1344240" y="1560078"/>
            <a:chExt cx="6423397" cy="707886"/>
          </a:xfrm>
        </p:grpSpPr>
        <p:cxnSp>
          <p:nvCxnSpPr>
            <p:cNvPr id="19" name="Connecteur droit avec flèche 18"/>
            <p:cNvCxnSpPr/>
            <p:nvPr/>
          </p:nvCxnSpPr>
          <p:spPr>
            <a:xfrm>
              <a:off x="1344240" y="176892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3481387" y="1560078"/>
              <a:ext cx="3113402" cy="707886"/>
            </a:xfrm>
            <a:prstGeom prst="rect">
              <a:avLst/>
            </a:prstGeom>
            <a:solidFill>
              <a:srgbClr val="FFFFFF"/>
            </a:solidFill>
          </p:spPr>
          <p:txBody>
            <a:bodyPr wrap="none" rtlCol="0">
              <a:spAutoFit/>
            </a:bodyPr>
            <a:lstStyle/>
            <a:p>
              <a:r>
                <a:rPr lang="fr-FR" sz="2000" dirty="0" smtClean="0"/>
                <a:t>SYN, </a:t>
              </a:r>
              <a:r>
                <a:rPr lang="fr-FR" sz="2000" dirty="0" err="1" smtClean="0"/>
                <a:t>Port</a:t>
              </a:r>
              <a:r>
                <a:rPr lang="fr-FR" sz="2000" baseline="-25000" dirty="0" err="1" smtClean="0"/>
                <a:t>src</a:t>
              </a:r>
              <a:r>
                <a:rPr lang="fr-FR" sz="2000" dirty="0" smtClean="0"/>
                <a:t>=</a:t>
              </a:r>
              <a:r>
                <a:rPr lang="fr-FR" sz="2000" b="1" dirty="0" smtClean="0">
                  <a:solidFill>
                    <a:srgbClr val="0000FF"/>
                  </a:solidFill>
                </a:rPr>
                <a:t>1234</a:t>
              </a:r>
              <a:r>
                <a:rPr lang="fr-FR" sz="2000" dirty="0" smtClean="0"/>
                <a:t>,Port</a:t>
              </a:r>
              <a:r>
                <a:rPr lang="fr-FR" sz="2000" baseline="-25000" dirty="0" smtClean="0"/>
                <a:t>dst</a:t>
              </a:r>
              <a:r>
                <a:rPr lang="fr-FR" sz="2000" dirty="0" smtClean="0"/>
                <a:t>=</a:t>
              </a:r>
              <a:r>
                <a:rPr lang="fr-FR" sz="2000" b="1" dirty="0" smtClean="0">
                  <a:solidFill>
                    <a:srgbClr val="0000FF"/>
                  </a:solidFill>
                </a:rPr>
                <a:t>80</a:t>
              </a:r>
              <a:br>
                <a:rPr lang="fr-FR" sz="2000" b="1" dirty="0" smtClean="0">
                  <a:solidFill>
                    <a:srgbClr val="0000FF"/>
                  </a:solidFill>
                </a:rPr>
              </a:br>
              <a:r>
                <a:rPr lang="fr-FR" sz="2000" dirty="0" smtClean="0"/>
                <a:t>+Option[</a:t>
              </a:r>
              <a:r>
                <a:rPr lang="fr-FR" sz="2000" dirty="0" err="1" smtClean="0"/>
                <a:t>Token</a:t>
              </a:r>
              <a:r>
                <a:rPr lang="fr-FR" sz="2000" dirty="0" smtClean="0"/>
                <a:t>=</a:t>
              </a:r>
              <a:r>
                <a:rPr lang="fr-FR" sz="2000" b="1" dirty="0" smtClean="0">
                  <a:solidFill>
                    <a:srgbClr val="FF0000"/>
                  </a:solidFill>
                </a:rPr>
                <a:t>5678</a:t>
              </a:r>
              <a:r>
                <a:rPr lang="fr-FR" sz="2000" dirty="0" smtClean="0"/>
                <a:t>]</a:t>
              </a:r>
              <a:endParaRPr lang="fr-FR" sz="2000" dirty="0">
                <a:solidFill>
                  <a:srgbClr val="008000"/>
                </a:solidFill>
              </a:endParaRPr>
            </a:p>
          </p:txBody>
        </p:sp>
      </p:grpSp>
      <p:grpSp>
        <p:nvGrpSpPr>
          <p:cNvPr id="21" name="Grouper 20"/>
          <p:cNvGrpSpPr/>
          <p:nvPr/>
        </p:nvGrpSpPr>
        <p:grpSpPr>
          <a:xfrm>
            <a:off x="1344240" y="2170600"/>
            <a:ext cx="6423397" cy="476768"/>
            <a:chOff x="1344240" y="2170600"/>
            <a:chExt cx="6423397" cy="476768"/>
          </a:xfrm>
        </p:grpSpPr>
        <p:cxnSp>
          <p:nvCxnSpPr>
            <p:cNvPr id="22" name="Connecteur droit avec flèche 21"/>
            <p:cNvCxnSpPr/>
            <p:nvPr/>
          </p:nvCxnSpPr>
          <p:spPr>
            <a:xfrm flipH="1">
              <a:off x="1344240" y="2170600"/>
              <a:ext cx="6423397" cy="39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a:off x="2167314" y="2247258"/>
              <a:ext cx="3428618" cy="400110"/>
            </a:xfrm>
            <a:prstGeom prst="rect">
              <a:avLst/>
            </a:prstGeom>
            <a:solidFill>
              <a:srgbClr val="FFFFFF"/>
            </a:solidFill>
          </p:spPr>
          <p:txBody>
            <a:bodyPr wrap="none" rtlCol="0">
              <a:spAutoFit/>
            </a:bodyPr>
            <a:lstStyle/>
            <a:p>
              <a:r>
                <a:rPr lang="fr-FR" sz="2000" dirty="0" err="1" smtClean="0"/>
                <a:t>SYN+</a:t>
              </a:r>
              <a:r>
                <a:rPr lang="fr-FR" sz="2000" dirty="0" err="1"/>
                <a:t>ACK+Option</a:t>
              </a:r>
              <a:r>
                <a:rPr lang="fr-FR" sz="2000" dirty="0" smtClean="0"/>
                <a:t>[</a:t>
              </a:r>
              <a:r>
                <a:rPr lang="fr-FR" sz="2000" dirty="0" err="1" smtClean="0"/>
                <a:t>Token</a:t>
              </a:r>
              <a:r>
                <a:rPr lang="fr-FR" sz="2000" dirty="0" smtClean="0"/>
                <a:t>=</a:t>
              </a:r>
              <a:r>
                <a:rPr lang="fr-FR" sz="2000" b="1" dirty="0" smtClean="0">
                  <a:solidFill>
                    <a:srgbClr val="FF0000"/>
                  </a:solidFill>
                </a:rPr>
                <a:t>6543</a:t>
              </a:r>
              <a:r>
                <a:rPr lang="fr-FR" sz="2000" dirty="0" smtClean="0"/>
                <a:t>]</a:t>
              </a:r>
              <a:endParaRPr lang="fr-FR" sz="2000" dirty="0">
                <a:solidFill>
                  <a:srgbClr val="008000"/>
                </a:solidFill>
              </a:endParaRPr>
            </a:p>
          </p:txBody>
        </p:sp>
      </p:grpSp>
      <p:grpSp>
        <p:nvGrpSpPr>
          <p:cNvPr id="24" name="Grouper 23"/>
          <p:cNvGrpSpPr/>
          <p:nvPr/>
        </p:nvGrpSpPr>
        <p:grpSpPr>
          <a:xfrm>
            <a:off x="1347415" y="2538154"/>
            <a:ext cx="6423397" cy="400110"/>
            <a:chOff x="1347415" y="2538154"/>
            <a:chExt cx="6423397" cy="400110"/>
          </a:xfrm>
        </p:grpSpPr>
        <p:cxnSp>
          <p:nvCxnSpPr>
            <p:cNvPr id="25" name="Connecteur droit avec flèche 24"/>
            <p:cNvCxnSpPr/>
            <p:nvPr/>
          </p:nvCxnSpPr>
          <p:spPr>
            <a:xfrm>
              <a:off x="1347415" y="2698185"/>
              <a:ext cx="6423397" cy="21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4625985" y="2538154"/>
              <a:ext cx="607859" cy="400110"/>
            </a:xfrm>
            <a:prstGeom prst="rect">
              <a:avLst/>
            </a:prstGeom>
            <a:solidFill>
              <a:srgbClr val="FFFFFF"/>
            </a:solidFill>
          </p:spPr>
          <p:txBody>
            <a:bodyPr wrap="none" rtlCol="0">
              <a:spAutoFit/>
            </a:bodyPr>
            <a:lstStyle/>
            <a:p>
              <a:r>
                <a:rPr lang="fr-FR" sz="2000" dirty="0" smtClean="0"/>
                <a:t>ACK</a:t>
              </a:r>
              <a:endParaRPr lang="fr-FR" sz="2000" dirty="0">
                <a:solidFill>
                  <a:srgbClr val="008000"/>
                </a:solidFill>
              </a:endParaRPr>
            </a:p>
          </p:txBody>
        </p:sp>
      </p:grpSp>
      <p:grpSp>
        <p:nvGrpSpPr>
          <p:cNvPr id="27" name="Grouper 26"/>
          <p:cNvGrpSpPr/>
          <p:nvPr/>
        </p:nvGrpSpPr>
        <p:grpSpPr>
          <a:xfrm>
            <a:off x="1288503" y="5370134"/>
            <a:ext cx="6423397" cy="707886"/>
            <a:chOff x="1288503" y="5173454"/>
            <a:chExt cx="6423397" cy="707886"/>
          </a:xfrm>
        </p:grpSpPr>
        <p:cxnSp>
          <p:nvCxnSpPr>
            <p:cNvPr id="28" name="Connecteur droit avec flèche 27"/>
            <p:cNvCxnSpPr/>
            <p:nvPr/>
          </p:nvCxnSpPr>
          <p:spPr>
            <a:xfrm>
              <a:off x="1288503" y="5201064"/>
              <a:ext cx="6423397" cy="2173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9" name="ZoneTexte 28"/>
            <p:cNvSpPr txBox="1"/>
            <p:nvPr/>
          </p:nvSpPr>
          <p:spPr>
            <a:xfrm>
              <a:off x="2619692" y="5173454"/>
              <a:ext cx="3113402" cy="707886"/>
            </a:xfrm>
            <a:prstGeom prst="rect">
              <a:avLst/>
            </a:prstGeom>
            <a:solidFill>
              <a:schemeClr val="bg1"/>
            </a:solidFill>
          </p:spPr>
          <p:txBody>
            <a:bodyPr wrap="none" rtlCol="0">
              <a:spAutoFit/>
            </a:bodyPr>
            <a:lstStyle/>
            <a:p>
              <a:r>
                <a:rPr lang="fr-FR" sz="2000" dirty="0" smtClean="0"/>
                <a:t>SYN, </a:t>
              </a:r>
              <a:r>
                <a:rPr lang="fr-FR" sz="2000" dirty="0" err="1" smtClean="0"/>
                <a:t>Port</a:t>
              </a:r>
              <a:r>
                <a:rPr lang="fr-FR" sz="2000" baseline="-25000" dirty="0" err="1" smtClean="0"/>
                <a:t>src</a:t>
              </a:r>
              <a:r>
                <a:rPr lang="fr-FR" sz="2000" dirty="0" smtClean="0"/>
                <a:t>=1235,Port</a:t>
              </a:r>
              <a:r>
                <a:rPr lang="fr-FR" sz="2000" baseline="-25000" dirty="0" smtClean="0"/>
                <a:t>dst</a:t>
              </a:r>
              <a:r>
                <a:rPr lang="fr-FR" sz="2000" dirty="0" smtClean="0"/>
                <a:t>=80</a:t>
              </a:r>
            </a:p>
            <a:p>
              <a:r>
                <a:rPr lang="fr-FR" sz="2000" dirty="0" smtClean="0"/>
                <a:t>+Option[</a:t>
              </a:r>
              <a:r>
                <a:rPr lang="fr-FR" sz="2000" dirty="0" err="1" smtClean="0"/>
                <a:t>Token</a:t>
              </a:r>
              <a:r>
                <a:rPr lang="fr-FR" sz="2000" dirty="0" smtClean="0"/>
                <a:t>=</a:t>
              </a:r>
              <a:r>
                <a:rPr lang="fr-FR" sz="2000" b="1" dirty="0" smtClean="0">
                  <a:solidFill>
                    <a:srgbClr val="FF0000"/>
                  </a:solidFill>
                </a:rPr>
                <a:t>6543</a:t>
              </a:r>
              <a:r>
                <a:rPr lang="fr-FR" sz="2000" dirty="0" smtClean="0"/>
                <a:t>]</a:t>
              </a:r>
              <a:endParaRPr lang="fr-FR" sz="2000" dirty="0">
                <a:solidFill>
                  <a:srgbClr val="008000"/>
                </a:solidFill>
              </a:endParaRPr>
            </a:p>
          </p:txBody>
        </p:sp>
      </p:grpSp>
      <p:pic>
        <p:nvPicPr>
          <p:cNvPr id="30" name="Espace réservé du contenu 4" descr="mbox.png"/>
          <p:cNvPicPr>
            <a:picLocks noChangeAspect="1"/>
          </p:cNvPicPr>
          <p:nvPr/>
        </p:nvPicPr>
        <p:blipFill>
          <a:blip r:embed="rId4">
            <a:extLst>
              <a:ext uri="{28A0092B-C50C-407E-A947-70E740481C1C}">
                <a14:useLocalDpi xmlns:a14="http://schemas.microsoft.com/office/drawing/2010/main" val="0"/>
              </a:ext>
            </a:extLst>
          </a:blip>
          <a:srcRect t="-3087" b="-3087"/>
          <a:stretch>
            <a:fillRect/>
          </a:stretch>
        </p:blipFill>
        <p:spPr>
          <a:xfrm>
            <a:off x="3391346" y="3348994"/>
            <a:ext cx="2469278" cy="1358008"/>
          </a:xfrm>
          <a:prstGeom prst="rect">
            <a:avLst/>
          </a:prstGeom>
        </p:spPr>
      </p:pic>
      <p:sp>
        <p:nvSpPr>
          <p:cNvPr id="3" name="ZoneTexte 2"/>
          <p:cNvSpPr txBox="1"/>
          <p:nvPr/>
        </p:nvSpPr>
        <p:spPr>
          <a:xfrm>
            <a:off x="123296" y="2868701"/>
            <a:ext cx="1646605" cy="369332"/>
          </a:xfrm>
          <a:prstGeom prst="rect">
            <a:avLst/>
          </a:prstGeom>
          <a:noFill/>
        </p:spPr>
        <p:txBody>
          <a:bodyPr wrap="none" rtlCol="0">
            <a:spAutoFit/>
          </a:bodyPr>
          <a:lstStyle/>
          <a:p>
            <a:r>
              <a:rPr lang="fr-FR" dirty="0" err="1" smtClean="0"/>
              <a:t>MyToken</a:t>
            </a:r>
            <a:r>
              <a:rPr lang="fr-FR" dirty="0" smtClean="0"/>
              <a:t>=</a:t>
            </a:r>
            <a:r>
              <a:rPr lang="fr-FR" dirty="0" smtClean="0">
                <a:solidFill>
                  <a:srgbClr val="FF0000"/>
                </a:solidFill>
              </a:rPr>
              <a:t>5678</a:t>
            </a:r>
            <a:endParaRPr lang="fr-FR" dirty="0">
              <a:solidFill>
                <a:srgbClr val="FF0000"/>
              </a:solidFill>
            </a:endParaRPr>
          </a:p>
        </p:txBody>
      </p:sp>
      <p:sp>
        <p:nvSpPr>
          <p:cNvPr id="31" name="ZoneTexte 30"/>
          <p:cNvSpPr txBox="1"/>
          <p:nvPr/>
        </p:nvSpPr>
        <p:spPr>
          <a:xfrm>
            <a:off x="123296" y="3176112"/>
            <a:ext cx="1778852" cy="369332"/>
          </a:xfrm>
          <a:prstGeom prst="rect">
            <a:avLst/>
          </a:prstGeom>
          <a:noFill/>
        </p:spPr>
        <p:txBody>
          <a:bodyPr wrap="none" rtlCol="0">
            <a:spAutoFit/>
          </a:bodyPr>
          <a:lstStyle/>
          <a:p>
            <a:r>
              <a:rPr lang="fr-FR" dirty="0" err="1" smtClean="0"/>
              <a:t>YourToken</a:t>
            </a:r>
            <a:r>
              <a:rPr lang="fr-FR" dirty="0" smtClean="0"/>
              <a:t>=</a:t>
            </a:r>
            <a:r>
              <a:rPr lang="fr-FR" dirty="0" smtClean="0">
                <a:solidFill>
                  <a:srgbClr val="FF0000"/>
                </a:solidFill>
              </a:rPr>
              <a:t>6543</a:t>
            </a:r>
            <a:endParaRPr lang="fr-FR" dirty="0">
              <a:solidFill>
                <a:srgbClr val="FF0000"/>
              </a:solidFill>
            </a:endParaRPr>
          </a:p>
        </p:txBody>
      </p:sp>
      <p:sp>
        <p:nvSpPr>
          <p:cNvPr id="32" name="ZoneTexte 31"/>
          <p:cNvSpPr txBox="1"/>
          <p:nvPr/>
        </p:nvSpPr>
        <p:spPr>
          <a:xfrm>
            <a:off x="7365148" y="4339676"/>
            <a:ext cx="1644726" cy="369332"/>
          </a:xfrm>
          <a:prstGeom prst="rect">
            <a:avLst/>
          </a:prstGeom>
          <a:noFill/>
        </p:spPr>
        <p:txBody>
          <a:bodyPr wrap="none" rtlCol="0">
            <a:spAutoFit/>
          </a:bodyPr>
          <a:lstStyle/>
          <a:p>
            <a:r>
              <a:rPr lang="fr-FR" dirty="0" err="1" smtClean="0"/>
              <a:t>MyToken</a:t>
            </a:r>
            <a:r>
              <a:rPr lang="fr-FR" dirty="0" smtClean="0"/>
              <a:t>=</a:t>
            </a:r>
            <a:r>
              <a:rPr lang="fr-FR" dirty="0" smtClean="0">
                <a:solidFill>
                  <a:srgbClr val="FF0000"/>
                </a:solidFill>
              </a:rPr>
              <a:t>6543</a:t>
            </a:r>
            <a:endParaRPr lang="fr-FR" dirty="0">
              <a:solidFill>
                <a:srgbClr val="FF0000"/>
              </a:solidFill>
            </a:endParaRPr>
          </a:p>
        </p:txBody>
      </p:sp>
      <p:sp>
        <p:nvSpPr>
          <p:cNvPr id="33" name="ZoneTexte 32"/>
          <p:cNvSpPr txBox="1"/>
          <p:nvPr/>
        </p:nvSpPr>
        <p:spPr>
          <a:xfrm>
            <a:off x="7365148" y="4647087"/>
            <a:ext cx="1778852" cy="369332"/>
          </a:xfrm>
          <a:prstGeom prst="rect">
            <a:avLst/>
          </a:prstGeom>
          <a:noFill/>
        </p:spPr>
        <p:txBody>
          <a:bodyPr wrap="none" rtlCol="0">
            <a:spAutoFit/>
          </a:bodyPr>
          <a:lstStyle/>
          <a:p>
            <a:r>
              <a:rPr lang="fr-FR" dirty="0" err="1" smtClean="0"/>
              <a:t>YourToken</a:t>
            </a:r>
            <a:r>
              <a:rPr lang="fr-FR" dirty="0" smtClean="0"/>
              <a:t>=</a:t>
            </a:r>
            <a:r>
              <a:rPr lang="fr-FR" dirty="0" smtClean="0">
                <a:solidFill>
                  <a:srgbClr val="FF0000"/>
                </a:solidFill>
              </a:rPr>
              <a:t>5678</a:t>
            </a:r>
            <a:endParaRPr lang="fr-FR" dirty="0">
              <a:solidFill>
                <a:srgbClr val="FF0000"/>
              </a:solidFill>
            </a:endParaRPr>
          </a:p>
        </p:txBody>
      </p:sp>
    </p:spTree>
    <p:extLst>
      <p:ext uri="{BB962C8B-B14F-4D97-AF65-F5344CB8AC3E}">
        <p14:creationId xmlns:p14="http://schemas.microsoft.com/office/powerpoint/2010/main" val="346615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par>
                          <p:cTn id="17" fill="hold">
                            <p:stCondLst>
                              <p:cond delay="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pPr>
              <a:defRPr/>
            </a:pPr>
            <a:r>
              <a:rPr lang="en-US" sz="4000">
                <a:ea typeface="ＭＳ Ｐゴシック" charset="0"/>
                <a:cs typeface="+mj-cs"/>
              </a:rPr>
              <a:t>UDP: segment header</a:t>
            </a:r>
            <a:endParaRPr lang="en-US">
              <a:ea typeface="ＭＳ Ｐゴシック" charset="0"/>
              <a:cs typeface="+mj-cs"/>
            </a:endParaRPr>
          </a:p>
        </p:txBody>
      </p:sp>
      <p:sp>
        <p:nvSpPr>
          <p:cNvPr id="17425" name="Text Box 19"/>
          <p:cNvSpPr txBox="1">
            <a:spLocks noChangeArrowheads="1"/>
          </p:cNvSpPr>
          <p:nvPr/>
        </p:nvSpPr>
        <p:spPr bwMode="auto">
          <a:xfrm>
            <a:off x="3491880" y="5301208"/>
            <a:ext cx="2733121" cy="372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t>UDP segment format</a:t>
            </a:r>
            <a:endParaRPr lang="en-US" sz="2400" dirty="0" smtClean="0"/>
          </a:p>
        </p:txBody>
      </p:sp>
      <p:sp>
        <p:nvSpPr>
          <p:cNvPr id="17429" name="Text Box 24"/>
          <p:cNvSpPr txBox="1">
            <a:spLocks noChangeArrowheads="1"/>
          </p:cNvSpPr>
          <p:nvPr/>
        </p:nvSpPr>
        <p:spPr bwMode="auto">
          <a:xfrm>
            <a:off x="323528" y="4934908"/>
            <a:ext cx="1835696"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smtClean="0"/>
              <a:t>length, in bytes of UDP segment, including header</a:t>
            </a:r>
            <a:endParaRPr lang="en-US" sz="2400" dirty="0" smtClean="0"/>
          </a:p>
        </p:txBody>
      </p:sp>
      <p:sp>
        <p:nvSpPr>
          <p:cNvPr id="28"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a:t>Q: </a:t>
            </a:r>
            <a:r>
              <a:rPr lang="en-US" altLang="he-IL" sz="1800" b="1" dirty="0" smtClean="0"/>
              <a:t>So we know what UDP is doing, lets think how is header look like?</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pic>
        <p:nvPicPr>
          <p:cNvPr id="21" name="Picture 11"/>
          <p:cNvPicPr>
            <a:picLocks noChangeAspect="1" noChangeArrowheads="1"/>
          </p:cNvPicPr>
          <p:nvPr/>
        </p:nvPicPr>
        <p:blipFill>
          <a:blip r:embed="rId3" cstate="print"/>
          <a:srcRect/>
          <a:stretch>
            <a:fillRect/>
          </a:stretch>
        </p:blipFill>
        <p:spPr bwMode="auto">
          <a:xfrm>
            <a:off x="2051720" y="2306853"/>
            <a:ext cx="6172200" cy="2819400"/>
          </a:xfrm>
          <a:prstGeom prst="rect">
            <a:avLst/>
          </a:prstGeom>
          <a:noFill/>
          <a:ln w="9525">
            <a:noFill/>
            <a:miter lim="800000"/>
            <a:headEnd/>
            <a:tailEnd/>
          </a:ln>
          <a:effectLst/>
        </p:spPr>
      </p:pic>
    </p:spTree>
    <p:extLst>
      <p:ext uri="{BB962C8B-B14F-4D97-AF65-F5344CB8AC3E}">
        <p14:creationId xmlns:p14="http://schemas.microsoft.com/office/powerpoint/2010/main" val="337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4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p:bldP spid="17429" grpId="0"/>
      <p:bldP spid="28"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3356992"/>
            <a:ext cx="8229600" cy="1143000"/>
          </a:xfrm>
          <a:solidFill>
            <a:schemeClr val="bg2"/>
          </a:solidFill>
        </p:spPr>
        <p:txBody>
          <a:bodyPr/>
          <a:lstStyle/>
          <a:p>
            <a:pPr algn="ctr"/>
            <a:r>
              <a:rPr lang="fr-FR" dirty="0" smtClean="0"/>
              <a:t>T</a:t>
            </a:r>
            <a:r>
              <a:rPr lang="en-US" dirty="0" smtClean="0"/>
              <a:t>he Next HTTP</a:t>
            </a:r>
            <a:endParaRPr lang="fr-FR" dirty="0"/>
          </a:p>
        </p:txBody>
      </p:sp>
    </p:spTree>
    <p:extLst>
      <p:ext uri="{BB962C8B-B14F-4D97-AF65-F5344CB8AC3E}">
        <p14:creationId xmlns:p14="http://schemas.microsoft.com/office/powerpoint/2010/main" val="3318847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כותרת 1"/>
          <p:cNvSpPr>
            <a:spLocks noGrp="1"/>
          </p:cNvSpPr>
          <p:nvPr>
            <p:ph type="title"/>
          </p:nvPr>
        </p:nvSpPr>
        <p:spPr>
          <a:xfrm>
            <a:off x="457200" y="274637"/>
            <a:ext cx="8686800" cy="1143000"/>
          </a:xfrm>
        </p:spPr>
        <p:txBody>
          <a:bodyPr/>
          <a:lstStyle/>
          <a:p>
            <a:r>
              <a:rPr lang="en-US" altLang="he-IL" dirty="0" smtClean="0"/>
              <a:t>STOP!! What about latency ??</a:t>
            </a:r>
            <a:endParaRPr lang="he-IL" altLang="he-IL" dirty="0" smtClean="0"/>
          </a:p>
        </p:txBody>
      </p:sp>
      <p:sp>
        <p:nvSpPr>
          <p:cNvPr id="3" name="מציין מיקום תוכן 2"/>
          <p:cNvSpPr>
            <a:spLocks noGrp="1"/>
          </p:cNvSpPr>
          <p:nvPr>
            <p:ph type="body" idx="1"/>
          </p:nvPr>
        </p:nvSpPr>
        <p:spPr/>
        <p:txBody>
          <a:bodyPr/>
          <a:lstStyle/>
          <a:p>
            <a:pPr marL="457200" indent="-457200">
              <a:buFont typeface="Arial" panose="020B0604020202020204" pitchFamily="34" charset="0"/>
              <a:buChar char="•"/>
            </a:pPr>
            <a:r>
              <a:rPr lang="en-US" altLang="he-IL" sz="2800" i="1" dirty="0" smtClean="0">
                <a:latin typeface="Open Sans"/>
                <a:ea typeface="Open Sans"/>
                <a:cs typeface="Open Sans"/>
                <a:sym typeface="Open Sans"/>
              </a:rPr>
              <a:t>HTTP is getting dangerously close to closing all the outstanding 1.1 bugs. :)</a:t>
            </a:r>
          </a:p>
          <a:p>
            <a:pPr marL="457200" indent="-457200">
              <a:buFont typeface="Arial" panose="020B0604020202020204" pitchFamily="34" charset="0"/>
              <a:buChar char="•"/>
            </a:pPr>
            <a:r>
              <a:rPr lang="en-US" altLang="he-IL" sz="2800" i="1" dirty="0" smtClean="0">
                <a:latin typeface="Open Sans"/>
                <a:sym typeface="Open Sans"/>
              </a:rPr>
              <a:t>New multimedia technology emerged</a:t>
            </a:r>
          </a:p>
          <a:p>
            <a:r>
              <a:rPr lang="en-US" altLang="he-IL" sz="2800" i="1" dirty="0" smtClean="0">
                <a:latin typeface="Open Sans"/>
                <a:sym typeface="Open Sans"/>
              </a:rPr>
              <a:t>	Http1.1 +TCP has latency problems </a:t>
            </a:r>
            <a:r>
              <a:rPr lang="en-US" altLang="he-IL" sz="2800" i="1" dirty="0" smtClean="0">
                <a:latin typeface="Open Sans"/>
                <a:sym typeface="Wingdings" pitchFamily="2" charset="2"/>
              </a:rPr>
              <a:t></a:t>
            </a:r>
            <a:endParaRPr lang="en-US" altLang="he-IL" sz="2800" i="1" dirty="0" smtClean="0">
              <a:latin typeface="Open Sans"/>
              <a:ea typeface="Open Sans"/>
              <a:cs typeface="Open Sans"/>
              <a:sym typeface="Wingdings" pitchFamily="2" charset="2"/>
            </a:endParaRPr>
          </a:p>
          <a:p>
            <a:pPr marL="457200" indent="-457200">
              <a:buFont typeface="Arial" panose="020B0604020202020204" pitchFamily="34" charset="0"/>
              <a:buChar char="•"/>
            </a:pPr>
            <a:r>
              <a:rPr lang="en-US" altLang="he-IL" sz="2800" i="1" dirty="0" smtClean="0">
                <a:latin typeface="Open Sans"/>
                <a:sym typeface="Open Sans"/>
              </a:rPr>
              <a:t>One transfer per connection.  At most six parallel connections.</a:t>
            </a:r>
          </a:p>
          <a:p>
            <a:pPr marL="457200" indent="-457200">
              <a:buFont typeface="Arial" panose="020B0604020202020204" pitchFamily="34" charset="0"/>
              <a:buChar char="•"/>
            </a:pPr>
            <a:r>
              <a:rPr lang="en-US" altLang="he-IL" sz="2800" i="1" dirty="0" smtClean="0">
                <a:solidFill>
                  <a:srgbClr val="000000"/>
                </a:solidFill>
                <a:latin typeface="Open Sans"/>
                <a:ea typeface="Open Sans"/>
                <a:cs typeface="Open Sans"/>
                <a:sym typeface="Open Sans"/>
              </a:rPr>
              <a:t>Resulting in typical load times of </a:t>
            </a:r>
            <a:r>
              <a:rPr lang="en-US" altLang="he-IL" sz="2800" b="1" i="1" dirty="0" smtClean="0">
                <a:solidFill>
                  <a:schemeClr val="accent2"/>
                </a:solidFill>
                <a:latin typeface="Open Sans"/>
                <a:ea typeface="Open Sans"/>
                <a:cs typeface="Open Sans"/>
                <a:sym typeface="Open Sans"/>
              </a:rPr>
              <a:t>3.8-10.5 se</a:t>
            </a:r>
            <a:r>
              <a:rPr lang="en-US" altLang="he-IL" sz="2800" b="1" i="1" dirty="0" smtClean="0">
                <a:solidFill>
                  <a:schemeClr val="tx1"/>
                </a:solidFill>
                <a:latin typeface="Open Sans"/>
                <a:ea typeface="Open Sans"/>
                <a:cs typeface="Open Sans"/>
                <a:sym typeface="Open Sans"/>
              </a:rPr>
              <a:t>conds.</a:t>
            </a:r>
          </a:p>
          <a:p>
            <a:pPr marL="457200" indent="-457200">
              <a:buFont typeface="Arial" panose="020B0604020202020204" pitchFamily="34" charset="0"/>
              <a:buChar char="•"/>
            </a:pPr>
            <a:r>
              <a:rPr lang="en-US" altLang="he-IL" sz="2800" dirty="0" smtClean="0"/>
              <a:t>No session priority.</a:t>
            </a:r>
          </a:p>
          <a:p>
            <a:pPr marL="457200" indent="-457200">
              <a:buFont typeface="Arial" panose="020B0604020202020204" pitchFamily="34" charset="0"/>
              <a:buChar char="•"/>
            </a:pPr>
            <a:r>
              <a:rPr lang="en-US" altLang="he-IL" sz="2800" b="1" i="1" dirty="0" smtClean="0">
                <a:solidFill>
                  <a:schemeClr val="tx1"/>
                </a:solidFill>
                <a:latin typeface="Open Sans"/>
                <a:ea typeface="Open Sans"/>
                <a:cs typeface="Open Sans"/>
                <a:sym typeface="Open Sans"/>
              </a:rPr>
              <a:t>SPDY\HTTP2 </a:t>
            </a:r>
            <a:r>
              <a:rPr lang="en-US" altLang="he-IL" sz="2800" i="1" dirty="0" smtClean="0">
                <a:solidFill>
                  <a:schemeClr val="tx1"/>
                </a:solidFill>
                <a:latin typeface="Open Sans"/>
                <a:ea typeface="Open Sans"/>
                <a:cs typeface="Open Sans"/>
                <a:sym typeface="Open Sans"/>
              </a:rPr>
              <a:t>is a protocol designed for </a:t>
            </a:r>
            <a:r>
              <a:rPr lang="en-US" altLang="he-IL" sz="2800" b="1" i="1" dirty="0" smtClean="0">
                <a:solidFill>
                  <a:schemeClr val="tx1"/>
                </a:solidFill>
                <a:latin typeface="Open Sans"/>
                <a:ea typeface="Open Sans"/>
                <a:cs typeface="Open Sans"/>
                <a:sym typeface="Open Sans"/>
              </a:rPr>
              <a:t>low-latency transport of content</a:t>
            </a:r>
            <a:r>
              <a:rPr lang="en-US" altLang="he-IL" sz="2800" i="1" dirty="0" smtClean="0">
                <a:solidFill>
                  <a:schemeClr val="tx1"/>
                </a:solidFill>
                <a:latin typeface="Open Sans"/>
                <a:ea typeface="Open Sans"/>
                <a:cs typeface="Open Sans"/>
                <a:sym typeface="Open Sans"/>
              </a:rPr>
              <a:t> over the World Wide Web"</a:t>
            </a:r>
          </a:p>
          <a:p>
            <a:endParaRPr lang="he-IL" altLang="he-IL" dirty="0" smtClean="0"/>
          </a:p>
        </p:txBody>
      </p:sp>
    </p:spTree>
    <p:extLst>
      <p:ext uri="{BB962C8B-B14F-4D97-AF65-F5344CB8AC3E}">
        <p14:creationId xmlns:p14="http://schemas.microsoft.com/office/powerpoint/2010/main" val="428186666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 2 - Introduction </a:t>
            </a:r>
            <a:r>
              <a:rPr lang="en-US" sz="3600" dirty="0" smtClean="0">
                <a:solidFill>
                  <a:srgbClr val="C00000"/>
                </a:solidFill>
                <a:latin typeface="Arial" pitchFamily="34" charset="0"/>
                <a:cs typeface="Arial" pitchFamily="34" charset="0"/>
              </a:rPr>
              <a:t/>
            </a:r>
            <a:br>
              <a:rPr lang="en-US" sz="3600" dirty="0" smtClean="0">
                <a:solidFill>
                  <a:srgbClr val="C00000"/>
                </a:solidFill>
                <a:latin typeface="Arial" pitchFamily="34" charset="0"/>
                <a:cs typeface="Arial" pitchFamily="34" charset="0"/>
              </a:rPr>
            </a:br>
            <a:endParaRPr lang="en-US" sz="2400" b="1" dirty="0">
              <a:solidFill>
                <a:srgbClr val="C00000"/>
              </a:solidFill>
            </a:endParaRPr>
          </a:p>
        </p:txBody>
      </p:sp>
      <p:sp>
        <p:nvSpPr>
          <p:cNvPr id="3" name="Content Placeholder 2"/>
          <p:cNvSpPr>
            <a:spLocks noGrp="1"/>
          </p:cNvSpPr>
          <p:nvPr>
            <p:ph type="body" idx="1"/>
          </p:nvPr>
        </p:nvSpPr>
        <p:spPr/>
        <p:txBody>
          <a:bodyPr>
            <a:normAutofit fontScale="92500" lnSpcReduction="20000"/>
          </a:bodyPr>
          <a:lstStyle/>
          <a:p>
            <a:pPr marL="0" indent="0" algn="ctr">
              <a:buNone/>
            </a:pPr>
            <a:r>
              <a:rPr lang="en-US" sz="2400" dirty="0" smtClean="0">
                <a:solidFill>
                  <a:srgbClr val="FF0066"/>
                </a:solidFill>
                <a:latin typeface="Body"/>
              </a:rPr>
              <a:t>Who created it? Known implementations.</a:t>
            </a:r>
            <a:endParaRPr lang="en-US" sz="2400" dirty="0"/>
          </a:p>
          <a:p>
            <a:pPr marL="0" indent="0" algn="ctr">
              <a:buNone/>
            </a:pPr>
            <a:endParaRPr lang="en-US" sz="1600" dirty="0" smtClean="0"/>
          </a:p>
          <a:p>
            <a:r>
              <a:rPr lang="en-US" sz="2400" dirty="0" smtClean="0"/>
              <a:t>IETF’s HTTP Working Group</a:t>
            </a:r>
          </a:p>
          <a:p>
            <a:r>
              <a:rPr lang="en-US" sz="2400" dirty="0" smtClean="0"/>
              <a:t>RFC 7540: </a:t>
            </a:r>
            <a:r>
              <a:rPr lang="en-US" sz="1700" dirty="0" smtClean="0">
                <a:hlinkClick r:id="rId2"/>
              </a:rPr>
              <a:t>https</a:t>
            </a:r>
            <a:r>
              <a:rPr lang="en-US" sz="1700" dirty="0">
                <a:hlinkClick r:id="rId2"/>
              </a:rPr>
              <a:t>://</a:t>
            </a:r>
            <a:r>
              <a:rPr lang="en-US" sz="1700" dirty="0" smtClean="0">
                <a:hlinkClick r:id="rId2"/>
              </a:rPr>
              <a:t>tools.ietf.org/html/rfc7540</a:t>
            </a:r>
            <a:endParaRPr lang="en-US" sz="1700" dirty="0" smtClean="0"/>
          </a:p>
          <a:p>
            <a:r>
              <a:rPr lang="en-US" sz="2400" dirty="0" smtClean="0"/>
              <a:t>Originally, </a:t>
            </a:r>
            <a:r>
              <a:rPr lang="en-US" sz="2400" dirty="0"/>
              <a:t>i</a:t>
            </a:r>
            <a:r>
              <a:rPr lang="en-US" sz="2400" dirty="0" smtClean="0"/>
              <a:t>t was based of Google’s SPDY/2 (</a:t>
            </a:r>
            <a:r>
              <a:rPr lang="en-US" sz="2400" dirty="0"/>
              <a:t>Mike </a:t>
            </a:r>
            <a:r>
              <a:rPr lang="en-US" sz="2400" dirty="0" err="1"/>
              <a:t>Belshe</a:t>
            </a:r>
            <a:r>
              <a:rPr lang="en-US" sz="2400" dirty="0"/>
              <a:t> and Roberto </a:t>
            </a:r>
            <a:r>
              <a:rPr lang="en-US" sz="2400" dirty="0" smtClean="0"/>
              <a:t>Peon) but further changed</a:t>
            </a:r>
          </a:p>
          <a:p>
            <a:r>
              <a:rPr lang="en-US" sz="2400" dirty="0" smtClean="0"/>
              <a:t>Fully compatible with HTTP/1.1</a:t>
            </a:r>
          </a:p>
          <a:p>
            <a:r>
              <a:rPr lang="en-US" sz="2400" dirty="0" smtClean="0"/>
              <a:t>Includes </a:t>
            </a:r>
            <a:r>
              <a:rPr lang="en-US" sz="2400" b="1" dirty="0" smtClean="0"/>
              <a:t>HTTP Version Negotiation Mechanism </a:t>
            </a:r>
            <a:r>
              <a:rPr lang="en-US" sz="2400" dirty="0" smtClean="0"/>
              <a:t>to ensure seamless inter-operability with 1.1 (Header – Upgrade)</a:t>
            </a:r>
          </a:p>
          <a:p>
            <a:endParaRPr lang="en-US" sz="2400" dirty="0" smtClean="0"/>
          </a:p>
          <a:p>
            <a:r>
              <a:rPr lang="en-US" sz="2400" dirty="0" smtClean="0"/>
              <a:t>Supported at the client side: </a:t>
            </a:r>
            <a:r>
              <a:rPr lang="en-US" sz="2200" dirty="0" smtClean="0"/>
              <a:t>Chrome, Safari, IE-11, Edge, Firefox</a:t>
            </a:r>
          </a:p>
          <a:p>
            <a:r>
              <a:rPr lang="en-US" sz="2400" dirty="0" smtClean="0"/>
              <a:t>Supported by the servers:</a:t>
            </a:r>
          </a:p>
          <a:p>
            <a:pPr lvl="1"/>
            <a:r>
              <a:rPr lang="en-US" sz="1800" dirty="0" smtClean="0"/>
              <a:t>Apache – full support since 2.4.27, module mod_http2</a:t>
            </a:r>
          </a:p>
          <a:p>
            <a:pPr lvl="1"/>
            <a:r>
              <a:rPr lang="en-US" sz="1800" dirty="0" smtClean="0"/>
              <a:t>Microsoft IIS – since Win-10 and Win-Server-2016</a:t>
            </a:r>
          </a:p>
          <a:p>
            <a:pPr lvl="1"/>
            <a:r>
              <a:rPr lang="en-US" sz="1800" dirty="0" err="1"/>
              <a:t>N</a:t>
            </a:r>
            <a:r>
              <a:rPr lang="en-US" sz="1800" dirty="0" err="1" smtClean="0"/>
              <a:t>gnix</a:t>
            </a:r>
            <a:r>
              <a:rPr lang="en-US" sz="1800" dirty="0" smtClean="0"/>
              <a:t> – from 1.9.5</a:t>
            </a:r>
          </a:p>
          <a:p>
            <a:pPr lvl="1"/>
            <a:endParaRPr lang="en-US" sz="1800" dirty="0" smtClean="0"/>
          </a:p>
          <a:p>
            <a:r>
              <a:rPr lang="en-US" sz="2400" dirty="0"/>
              <a:t>Supported by </a:t>
            </a:r>
            <a:r>
              <a:rPr lang="en-US" sz="2400" dirty="0" smtClean="0"/>
              <a:t>CDNs: Akamai, CDN77, </a:t>
            </a:r>
            <a:r>
              <a:rPr lang="en-US" sz="2400" dirty="0" err="1" smtClean="0"/>
              <a:t>Claudflare</a:t>
            </a:r>
            <a:r>
              <a:rPr lang="en-US" sz="2400" dirty="0" smtClean="0"/>
              <a:t>, AWS </a:t>
            </a:r>
            <a:r>
              <a:rPr lang="en-US" sz="2400" dirty="0" err="1" smtClean="0"/>
              <a:t>CloudFront</a:t>
            </a:r>
            <a:endParaRPr lang="en-US" sz="2400" dirty="0"/>
          </a:p>
          <a:p>
            <a:pPr lvl="1"/>
            <a:endParaRPr lang="en-US" sz="2000" dirty="0" smtClean="0"/>
          </a:p>
          <a:p>
            <a:endParaRPr lang="en-US" sz="2400" dirty="0" smtClean="0"/>
          </a:p>
          <a:p>
            <a:endParaRPr lang="en-US" sz="2800" dirty="0" smtClean="0"/>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48592747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300" dirty="0"/>
              <a:t>The Big Server Push</a:t>
            </a:r>
            <a:r>
              <a:rPr lang="en-US" sz="3600" dirty="0" smtClean="0">
                <a:solidFill>
                  <a:srgbClr val="C00000"/>
                </a:solidFill>
                <a:latin typeface="Arial" pitchFamily="34" charset="0"/>
                <a:cs typeface="Arial" pitchFamily="34" charset="0"/>
              </a:rPr>
              <a:t/>
            </a:r>
            <a:br>
              <a:rPr lang="en-US" sz="3600" dirty="0" smtClean="0">
                <a:solidFill>
                  <a:srgbClr val="C00000"/>
                </a:solidFill>
                <a:latin typeface="Arial" pitchFamily="34" charset="0"/>
                <a:cs typeface="Arial" pitchFamily="34" charset="0"/>
              </a:rPr>
            </a:br>
            <a:endParaRPr lang="en-US" sz="2400" b="1" dirty="0">
              <a:solidFill>
                <a:srgbClr val="C00000"/>
              </a:solidFill>
            </a:endParaRPr>
          </a:p>
        </p:txBody>
      </p:sp>
      <p:sp>
        <p:nvSpPr>
          <p:cNvPr id="3" name="Content Placeholder 2"/>
          <p:cNvSpPr>
            <a:spLocks noGrp="1"/>
          </p:cNvSpPr>
          <p:nvPr>
            <p:ph type="body" idx="1"/>
          </p:nvPr>
        </p:nvSpPr>
        <p:spPr/>
        <p:txBody>
          <a:bodyPr>
            <a:normAutofit lnSpcReduction="10000"/>
          </a:bodyPr>
          <a:lstStyle/>
          <a:p>
            <a:pPr marL="0" indent="0" algn="ctr">
              <a:buNone/>
            </a:pPr>
            <a:r>
              <a:rPr lang="en-US" sz="2400" dirty="0" smtClean="0">
                <a:solidFill>
                  <a:srgbClr val="FF0066"/>
                </a:solidFill>
                <a:latin typeface="Body"/>
              </a:rPr>
              <a:t>The Big White Shark 1</a:t>
            </a:r>
            <a:endParaRPr lang="en-US" sz="2400" dirty="0"/>
          </a:p>
          <a:p>
            <a:pPr marL="0" indent="0" algn="ctr">
              <a:buNone/>
            </a:pPr>
            <a:endParaRPr lang="en-US" sz="1600" dirty="0" smtClean="0"/>
          </a:p>
          <a:p>
            <a:r>
              <a:rPr lang="en-US" sz="2400" dirty="0" smtClean="0"/>
              <a:t>HTTP/1.1 Browser gets a page</a:t>
            </a:r>
          </a:p>
          <a:p>
            <a:r>
              <a:rPr lang="en-US" sz="2400" dirty="0" smtClean="0"/>
              <a:t>The browser parses it and detects the links and the resources (images, iframes, CSS) required </a:t>
            </a:r>
          </a:p>
          <a:p>
            <a:r>
              <a:rPr lang="en-US" sz="2400" dirty="0" smtClean="0"/>
              <a:t>The browsers opens several TCP connections to get the resources in parallel</a:t>
            </a:r>
          </a:p>
          <a:p>
            <a:r>
              <a:rPr lang="en-US" sz="2400" dirty="0" smtClean="0"/>
              <a:t>All that suffers of RTTs and opening of multiple connections</a:t>
            </a:r>
          </a:p>
          <a:p>
            <a:endParaRPr lang="en-US" sz="2400" dirty="0" smtClean="0"/>
          </a:p>
          <a:p>
            <a:endParaRPr lang="en-US" sz="2400" dirty="0"/>
          </a:p>
          <a:p>
            <a:r>
              <a:rPr lang="en-US" sz="2400" b="1" dirty="0" smtClean="0"/>
              <a:t>Instead, </a:t>
            </a:r>
            <a:r>
              <a:rPr lang="en-US" sz="2400" dirty="0" smtClean="0"/>
              <a:t>HTTP 2 browser gets a page with all dependent resources ready to use – thanks to the </a:t>
            </a:r>
            <a:r>
              <a:rPr lang="en-US" sz="2400" b="1" dirty="0" smtClean="0"/>
              <a:t>Server Push </a:t>
            </a:r>
            <a:r>
              <a:rPr lang="en-US" sz="2400" dirty="0" smtClean="0"/>
              <a:t>of the resources</a:t>
            </a:r>
            <a:endParaRPr lang="en-US" sz="2400" b="1" dirty="0" smtClean="0"/>
          </a:p>
          <a:p>
            <a:pPr marL="57150" indent="0">
              <a:buNone/>
            </a:pPr>
            <a:endParaRPr lang="en-US" sz="2000" dirty="0" smtClean="0"/>
          </a:p>
          <a:p>
            <a:endParaRPr lang="en-US" sz="2400" dirty="0" smtClean="0"/>
          </a:p>
          <a:p>
            <a:endParaRPr lang="en-US" sz="2800" dirty="0" smtClean="0"/>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35894963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The Big Server Push</a:t>
            </a:r>
            <a:r>
              <a:rPr lang="en-US" sz="3600" dirty="0" smtClean="0">
                <a:solidFill>
                  <a:srgbClr val="C00000"/>
                </a:solidFill>
                <a:latin typeface="Arial" pitchFamily="34" charset="0"/>
                <a:cs typeface="Arial" pitchFamily="34" charset="0"/>
              </a:rPr>
              <a:t/>
            </a:r>
            <a:br>
              <a:rPr lang="en-US" sz="3600" dirty="0" smtClean="0">
                <a:solidFill>
                  <a:srgbClr val="C00000"/>
                </a:solidFill>
                <a:latin typeface="Arial" pitchFamily="34" charset="0"/>
                <a:cs typeface="Arial" pitchFamily="34" charset="0"/>
              </a:rPr>
            </a:br>
            <a:endParaRPr lang="en-US" sz="2400" b="1" dirty="0">
              <a:solidFill>
                <a:srgbClr val="C00000"/>
              </a:solidFill>
            </a:endParaRPr>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The Big White Shark 2</a:t>
            </a:r>
            <a:endParaRPr lang="en-US" sz="2400" dirty="0"/>
          </a:p>
          <a:p>
            <a:pPr marL="0" indent="0" algn="ctr">
              <a:buNone/>
            </a:pPr>
            <a:endParaRPr lang="en-US" sz="1600" dirty="0" smtClean="0"/>
          </a:p>
          <a:p>
            <a:pPr marL="57150" indent="0">
              <a:buNone/>
            </a:pPr>
            <a:endParaRPr lang="en-US" sz="2000" dirty="0" smtClean="0"/>
          </a:p>
          <a:p>
            <a:endParaRPr lang="en-US" sz="2400" dirty="0" smtClean="0"/>
          </a:p>
          <a:p>
            <a:endParaRPr lang="en-US" sz="2800" dirty="0" smtClean="0"/>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pic>
        <p:nvPicPr>
          <p:cNvPr id="2050" name="Picture 2" descr="Image result for &quot;HTTP 2&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64652"/>
            <a:ext cx="7086600" cy="532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28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The Big Server Push</a:t>
            </a:r>
            <a:br>
              <a:rPr lang="en-US" sz="3900" dirty="0"/>
            </a:br>
            <a:endParaRPr lang="en-US" sz="3900" dirty="0"/>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The Big White Shark 3</a:t>
            </a:r>
            <a:endParaRPr lang="en-US" sz="2400" dirty="0"/>
          </a:p>
          <a:p>
            <a:pPr marL="0" indent="0" algn="ctr">
              <a:buNone/>
            </a:pPr>
            <a:endParaRPr lang="en-US" sz="1600" dirty="0" smtClean="0"/>
          </a:p>
          <a:p>
            <a:pPr marL="57150" indent="0">
              <a:buNone/>
            </a:pPr>
            <a:endParaRPr lang="en-US" sz="2000" dirty="0" smtClean="0"/>
          </a:p>
          <a:p>
            <a:endParaRPr lang="en-US" sz="2400" dirty="0" smtClean="0"/>
          </a:p>
          <a:p>
            <a:endParaRPr lang="en-US" sz="2800" dirty="0" smtClean="0"/>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pic>
        <p:nvPicPr>
          <p:cNvPr id="11266" name="Picture 2" descr="Image result for &quot;HTTP 2&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18" y="1790700"/>
            <a:ext cx="870736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0624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A Single Server Connection</a:t>
            </a:r>
            <a:br>
              <a:rPr lang="en-US" sz="3900" dirty="0"/>
            </a:br>
            <a:endParaRPr lang="en-US" sz="3900" dirty="0"/>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 but with Multiplexing</a:t>
            </a:r>
            <a:endParaRPr lang="en-US" sz="2400" dirty="0"/>
          </a:p>
          <a:p>
            <a:pPr marL="0" indent="0">
              <a:buNone/>
            </a:pPr>
            <a:endParaRPr lang="en-US" sz="2400" dirty="0"/>
          </a:p>
          <a:p>
            <a:r>
              <a:rPr lang="en-US" sz="2600" dirty="0" smtClean="0"/>
              <a:t>HTTP 2 browser is using a single connection with </a:t>
            </a:r>
            <a:r>
              <a:rPr lang="en-US" sz="2600" b="1" dirty="0" smtClean="0"/>
              <a:t>multiplexing</a:t>
            </a:r>
            <a:r>
              <a:rPr lang="en-US" sz="2600" dirty="0" smtClean="0"/>
              <a:t>, any number of </a:t>
            </a:r>
            <a:r>
              <a:rPr lang="en-US" sz="2600" dirty="0"/>
              <a:t>outstanding (not answered) </a:t>
            </a:r>
            <a:r>
              <a:rPr lang="en-US" sz="2600" dirty="0" smtClean="0"/>
              <a:t>requests:</a:t>
            </a:r>
          </a:p>
          <a:p>
            <a:pPr lvl="1"/>
            <a:r>
              <a:rPr lang="en-US" sz="2200" dirty="0" smtClean="0"/>
              <a:t>Saves server-side resources</a:t>
            </a:r>
          </a:p>
          <a:p>
            <a:pPr lvl="1"/>
            <a:r>
              <a:rPr lang="en-US" sz="2200" dirty="0" smtClean="0"/>
              <a:t>Not stalls with “head-of-line blocking”</a:t>
            </a:r>
          </a:p>
          <a:p>
            <a:pPr lvl="1"/>
            <a:r>
              <a:rPr lang="en-US" sz="2200" dirty="0" smtClean="0"/>
              <a:t>More fairly loads potentially congested networks making CA to work properly</a:t>
            </a:r>
          </a:p>
          <a:p>
            <a:pPr lvl="1"/>
            <a:r>
              <a:rPr lang="en-US" sz="2200" dirty="0" smtClean="0"/>
              <a:t>Enables “true pipelining” with multiple </a:t>
            </a:r>
            <a:r>
              <a:rPr lang="en-US" sz="2200" dirty="0"/>
              <a:t>request and response messages to be in flight at the same time</a:t>
            </a:r>
            <a:r>
              <a:rPr lang="en-US" sz="2200" dirty="0" smtClean="0"/>
              <a:t> </a:t>
            </a:r>
            <a:endParaRPr lang="en-US" sz="2200" dirty="0"/>
          </a:p>
          <a:p>
            <a:pPr marL="57150" indent="0">
              <a:buNone/>
            </a:pPr>
            <a:endParaRPr lang="en-US" sz="2000" dirty="0" smtClean="0"/>
          </a:p>
          <a:p>
            <a:endParaRPr lang="en-US" sz="2400" dirty="0" smtClean="0"/>
          </a:p>
          <a:p>
            <a:endParaRPr lang="en-US" sz="2800" dirty="0" smtClean="0"/>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218801746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Binary and Headers Compression</a:t>
            </a:r>
            <a:br>
              <a:rPr lang="en-US" sz="3900" dirty="0"/>
            </a:br>
            <a:endParaRPr lang="en-US" sz="3900" dirty="0"/>
          </a:p>
        </p:txBody>
      </p:sp>
      <p:sp>
        <p:nvSpPr>
          <p:cNvPr id="3" name="Content Placeholder 2"/>
          <p:cNvSpPr>
            <a:spLocks noGrp="1"/>
          </p:cNvSpPr>
          <p:nvPr>
            <p:ph type="body" idx="1"/>
          </p:nvPr>
        </p:nvSpPr>
        <p:spPr/>
        <p:txBody>
          <a:bodyPr>
            <a:normAutofit lnSpcReduction="10000"/>
          </a:bodyPr>
          <a:lstStyle/>
          <a:p>
            <a:pPr marL="0" indent="0" algn="ctr">
              <a:buNone/>
            </a:pPr>
            <a:r>
              <a:rPr lang="en-US" sz="2400" dirty="0">
                <a:solidFill>
                  <a:srgbClr val="FF0066"/>
                </a:solidFill>
                <a:latin typeface="Body"/>
              </a:rPr>
              <a:t>D</a:t>
            </a:r>
            <a:r>
              <a:rPr lang="en-US" sz="2400" dirty="0" smtClean="0">
                <a:solidFill>
                  <a:srgbClr val="FF0066"/>
                </a:solidFill>
                <a:latin typeface="Body"/>
              </a:rPr>
              <a:t>éjà </a:t>
            </a:r>
            <a:r>
              <a:rPr lang="en-US" sz="2400" dirty="0">
                <a:solidFill>
                  <a:srgbClr val="FF0066"/>
                </a:solidFill>
                <a:latin typeface="Body"/>
              </a:rPr>
              <a:t>V</a:t>
            </a:r>
            <a:r>
              <a:rPr lang="en-US" sz="2400" dirty="0" smtClean="0">
                <a:solidFill>
                  <a:srgbClr val="FF0066"/>
                </a:solidFill>
                <a:latin typeface="Body"/>
              </a:rPr>
              <a:t>u – Back to 70s-80s</a:t>
            </a:r>
            <a:endParaRPr lang="en-US" sz="2400" dirty="0"/>
          </a:p>
          <a:p>
            <a:pPr marL="57150" indent="0">
              <a:buNone/>
            </a:pPr>
            <a:endParaRPr lang="en-US" sz="1600" dirty="0" smtClean="0"/>
          </a:p>
          <a:p>
            <a:pPr marL="400050"/>
            <a:r>
              <a:rPr lang="en-US" sz="2400" b="1" dirty="0" smtClean="0"/>
              <a:t>Binary</a:t>
            </a:r>
            <a:r>
              <a:rPr lang="en-US" sz="2400" dirty="0" smtClean="0"/>
              <a:t> means robust and reliable</a:t>
            </a:r>
          </a:p>
          <a:p>
            <a:pPr marL="800100" lvl="1"/>
            <a:r>
              <a:rPr lang="en-US" sz="2000" dirty="0" smtClean="0"/>
              <a:t>For example 4-ways to parse in </a:t>
            </a:r>
            <a:r>
              <a:rPr lang="en-US" sz="2000" dirty="0"/>
              <a:t>HTTP 1.1 (</a:t>
            </a:r>
            <a:r>
              <a:rPr lang="en-US" sz="2000" dirty="0">
                <a:hlinkClick r:id="rId2"/>
              </a:rPr>
              <a:t>https://</a:t>
            </a:r>
            <a:r>
              <a:rPr lang="en-US" sz="2000" dirty="0" smtClean="0">
                <a:hlinkClick r:id="rId2"/>
              </a:rPr>
              <a:t>www.w3.org/Protocols/rfc2616/rfc2616-sec4.html#sec4.4</a:t>
            </a:r>
            <a:r>
              <a:rPr lang="en-US" sz="2000" dirty="0" smtClean="0"/>
              <a:t>) versus a single way for </a:t>
            </a:r>
            <a:r>
              <a:rPr lang="en-US" sz="2000" dirty="0"/>
              <a:t>HTTP 2 </a:t>
            </a:r>
            <a:r>
              <a:rPr lang="en-US" sz="2000" dirty="0" smtClean="0"/>
              <a:t>(</a:t>
            </a:r>
            <a:r>
              <a:rPr lang="en-US" sz="2000" dirty="0" smtClean="0">
                <a:hlinkClick r:id="rId3"/>
              </a:rPr>
              <a:t>https</a:t>
            </a:r>
            <a:r>
              <a:rPr lang="en-US" sz="2000" dirty="0">
                <a:hlinkClick r:id="rId3"/>
              </a:rPr>
              <a:t>://</a:t>
            </a:r>
            <a:r>
              <a:rPr lang="en-US" sz="2000" dirty="0" smtClean="0">
                <a:hlinkClick r:id="rId3"/>
              </a:rPr>
              <a:t>tools.ietf.org/html/rfc7540#section-4.1</a:t>
            </a:r>
            <a:r>
              <a:rPr lang="en-US" sz="2000" dirty="0" smtClean="0"/>
              <a:t>)</a:t>
            </a:r>
          </a:p>
          <a:p>
            <a:pPr marL="514350" lvl="1" indent="0">
              <a:buNone/>
            </a:pPr>
            <a:endParaRPr lang="en-US" sz="2000" dirty="0" smtClean="0"/>
          </a:p>
          <a:p>
            <a:r>
              <a:rPr lang="en-US" sz="2400" dirty="0" smtClean="0"/>
              <a:t>But </a:t>
            </a:r>
            <a:r>
              <a:rPr lang="en-US" sz="2400" b="1" dirty="0" smtClean="0"/>
              <a:t>binary</a:t>
            </a:r>
            <a:r>
              <a:rPr lang="en-US" sz="2400" dirty="0" smtClean="0"/>
              <a:t> is less flexible and debugging requires in-depth understanding of the protocol</a:t>
            </a:r>
          </a:p>
          <a:p>
            <a:pPr lvl="1"/>
            <a:r>
              <a:rPr lang="en-US" sz="2000" dirty="0" smtClean="0"/>
              <a:t>Wireshark plugin is </a:t>
            </a:r>
            <a:r>
              <a:rPr lang="en-US" sz="2000" dirty="0"/>
              <a:t>the expert: </a:t>
            </a:r>
            <a:r>
              <a:rPr lang="en-US" sz="2000" dirty="0">
                <a:hlinkClick r:id="rId4"/>
              </a:rPr>
              <a:t>https://</a:t>
            </a:r>
            <a:r>
              <a:rPr lang="en-US" sz="2000" dirty="0" smtClean="0">
                <a:hlinkClick r:id="rId4"/>
              </a:rPr>
              <a:t>bugs.wireshark.org/bugzilla/show_bug.cgi?id=9042</a:t>
            </a:r>
            <a:endParaRPr lang="en-US" sz="2000" dirty="0" smtClean="0"/>
          </a:p>
          <a:p>
            <a:pPr marL="457200" lvl="1" indent="0">
              <a:buNone/>
            </a:pPr>
            <a:endParaRPr lang="en-US" sz="2000" dirty="0" smtClean="0"/>
          </a:p>
          <a:p>
            <a:r>
              <a:rPr lang="en-US" sz="2400" dirty="0" smtClean="0"/>
              <a:t>HTTP Headers are passed compressed</a:t>
            </a:r>
          </a:p>
          <a:p>
            <a:pPr lvl="1"/>
            <a:r>
              <a:rPr lang="en-US" sz="2000" dirty="0" smtClean="0"/>
              <a:t>It was demonstrated that long (uncompressed) headers can impact TCP Slow Start and make the transfer much longer.</a:t>
            </a:r>
          </a:p>
          <a:p>
            <a:pPr marL="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320971094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Compression Under Attack</a:t>
            </a:r>
            <a:br>
              <a:rPr lang="en-US" sz="3900" dirty="0"/>
            </a:br>
            <a:endParaRPr lang="en-US" sz="3900" dirty="0"/>
          </a:p>
        </p:txBody>
      </p:sp>
      <p:sp>
        <p:nvSpPr>
          <p:cNvPr id="3" name="Content Placeholder 2"/>
          <p:cNvSpPr>
            <a:spLocks noGrp="1"/>
          </p:cNvSpPr>
          <p:nvPr>
            <p:ph type="body" idx="1"/>
          </p:nvPr>
        </p:nvSpPr>
        <p:spPr/>
        <p:txBody>
          <a:bodyPr>
            <a:normAutofit lnSpcReduction="10000"/>
          </a:bodyPr>
          <a:lstStyle/>
          <a:p>
            <a:pPr marL="0" indent="0" algn="ctr">
              <a:buNone/>
            </a:pPr>
            <a:r>
              <a:rPr lang="en-US" sz="2400" dirty="0" smtClean="0">
                <a:solidFill>
                  <a:srgbClr val="FF0066"/>
                </a:solidFill>
                <a:latin typeface="Body"/>
              </a:rPr>
              <a:t>Security Driven Protocol Design</a:t>
            </a:r>
            <a:endParaRPr lang="en-US" sz="2400" dirty="0"/>
          </a:p>
          <a:p>
            <a:pPr marL="57150" indent="0">
              <a:buNone/>
            </a:pPr>
            <a:endParaRPr lang="en-US" sz="1600" dirty="0" smtClean="0"/>
          </a:p>
          <a:p>
            <a:pPr marL="400050"/>
            <a:r>
              <a:rPr lang="en-US" sz="2400" dirty="0" smtClean="0"/>
              <a:t>SPDY/2 had a single </a:t>
            </a:r>
            <a:r>
              <a:rPr lang="en-US" sz="2400" dirty="0" err="1" smtClean="0"/>
              <a:t>gzip</a:t>
            </a:r>
            <a:r>
              <a:rPr lang="en-US" sz="2400" dirty="0" smtClean="0"/>
              <a:t> context</a:t>
            </a:r>
          </a:p>
          <a:p>
            <a:pPr marL="400050"/>
            <a:r>
              <a:rPr lang="en-US" sz="2400" dirty="0" smtClean="0"/>
              <a:t>CRIME schema is effective to break it and leak sensitive info: </a:t>
            </a:r>
            <a:r>
              <a:rPr lang="en-US" sz="1600" dirty="0" smtClean="0">
                <a:hlinkClick r:id="rId2"/>
              </a:rPr>
              <a:t>https</a:t>
            </a:r>
            <a:r>
              <a:rPr lang="en-US" sz="1600" dirty="0">
                <a:hlinkClick r:id="rId2"/>
              </a:rPr>
              <a:t>://en.wikipedia.org/wiki/CRIME_(security_exploit</a:t>
            </a:r>
            <a:r>
              <a:rPr lang="en-US" sz="1600" dirty="0" smtClean="0">
                <a:hlinkClick r:id="rId2"/>
              </a:rPr>
              <a:t>)</a:t>
            </a:r>
            <a:endParaRPr lang="en-US" sz="1600" dirty="0" smtClean="0"/>
          </a:p>
          <a:p>
            <a:pPr marL="800100" lvl="1"/>
            <a:r>
              <a:rPr lang="en-US" sz="2000" dirty="0"/>
              <a:t>A</a:t>
            </a:r>
            <a:r>
              <a:rPr lang="en-US" sz="2000" dirty="0" smtClean="0"/>
              <a:t>ttacker observes </a:t>
            </a:r>
            <a:r>
              <a:rPr lang="en-US" sz="2000" dirty="0"/>
              <a:t>the size of the </a:t>
            </a:r>
            <a:r>
              <a:rPr lang="en-US" sz="2000" dirty="0" smtClean="0"/>
              <a:t>cipher-text sent by browser and directs the browser to the target web-site</a:t>
            </a:r>
          </a:p>
          <a:p>
            <a:pPr marL="800100" lvl="1"/>
            <a:r>
              <a:rPr lang="en-US" sz="2000" dirty="0"/>
              <a:t>The attacker then observes the change in size of the compressed request </a:t>
            </a:r>
            <a:r>
              <a:rPr lang="en-US" sz="2000" dirty="0" smtClean="0"/>
              <a:t>payload containing </a:t>
            </a:r>
            <a:r>
              <a:rPr lang="en-US" sz="2000" dirty="0"/>
              <a:t>both the secret </a:t>
            </a:r>
            <a:r>
              <a:rPr lang="en-US" sz="2000" dirty="0" smtClean="0"/>
              <a:t>cookie/message and the variable </a:t>
            </a:r>
            <a:r>
              <a:rPr lang="en-US" sz="2000" dirty="0"/>
              <a:t>content created by the </a:t>
            </a:r>
            <a:r>
              <a:rPr lang="en-US" sz="2000" dirty="0" smtClean="0"/>
              <a:t>attacker</a:t>
            </a:r>
          </a:p>
          <a:p>
            <a:pPr marL="800100" lvl="1"/>
            <a:r>
              <a:rPr lang="en-US" sz="2000" dirty="0" smtClean="0"/>
              <a:t>Making the variable content smaller and smaller the secret message could be extracted</a:t>
            </a:r>
          </a:p>
          <a:p>
            <a:pPr marL="400050"/>
            <a:r>
              <a:rPr lang="en-US" sz="2400" dirty="0" smtClean="0"/>
              <a:t>Prevention: don’t use compression or use HPACK (HTTP 2)</a:t>
            </a:r>
          </a:p>
          <a:p>
            <a:pPr marL="400050"/>
            <a:r>
              <a:rPr lang="en-US" sz="2400" dirty="0" smtClean="0"/>
              <a:t>BREACH is a general exploit for compressed HTTP </a:t>
            </a:r>
            <a:r>
              <a:rPr lang="en-US" sz="1600" dirty="0" smtClean="0">
                <a:hlinkClick r:id="rId3"/>
              </a:rPr>
              <a:t>https</a:t>
            </a:r>
            <a:r>
              <a:rPr lang="en-US" sz="1600" dirty="0">
                <a:hlinkClick r:id="rId3"/>
              </a:rPr>
              <a:t>://en.wikipedia.org/wiki/BREACH_(security_exploit</a:t>
            </a:r>
            <a:r>
              <a:rPr lang="en-US" sz="1600" dirty="0" smtClean="0">
                <a:hlinkClick r:id="rId3"/>
              </a:rPr>
              <a:t>)</a:t>
            </a:r>
            <a:endParaRPr lang="en-US" sz="1600" dirty="0" smtClean="0"/>
          </a:p>
          <a:p>
            <a:pPr marL="400050"/>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336068412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Compression Under Attack</a:t>
            </a:r>
            <a:r>
              <a:rPr lang="en-US" sz="3600" dirty="0" smtClean="0">
                <a:solidFill>
                  <a:srgbClr val="C00000"/>
                </a:solidFill>
                <a:latin typeface="Arial" pitchFamily="34" charset="0"/>
                <a:cs typeface="Arial" pitchFamily="34" charset="0"/>
              </a:rPr>
              <a:t/>
            </a:r>
            <a:br>
              <a:rPr lang="en-US" sz="3600" dirty="0" smtClean="0">
                <a:solidFill>
                  <a:srgbClr val="C00000"/>
                </a:solidFill>
                <a:latin typeface="Arial" pitchFamily="34" charset="0"/>
                <a:cs typeface="Arial" pitchFamily="34" charset="0"/>
              </a:rPr>
            </a:br>
            <a:endParaRPr lang="en-US" sz="2400" b="1" dirty="0">
              <a:solidFill>
                <a:srgbClr val="C00000"/>
              </a:solidFill>
            </a:endParaRPr>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Security Driven Protocol Design</a:t>
            </a:r>
            <a:endParaRPr lang="en-US" sz="2400" dirty="0"/>
          </a:p>
          <a:p>
            <a:pPr marL="57150" indent="0">
              <a:buNone/>
            </a:pPr>
            <a:endParaRPr lang="en-US" sz="1600" dirty="0" smtClean="0"/>
          </a:p>
          <a:p>
            <a:pPr marL="400050"/>
            <a:r>
              <a:rPr lang="en-US" sz="2400" dirty="0" smtClean="0"/>
              <a:t>HTTP 2 uses HPACK, RFC-7541</a:t>
            </a:r>
            <a:endParaRPr lang="en-US" sz="2400" dirty="0"/>
          </a:p>
          <a:p>
            <a:pPr marL="800100" lvl="1"/>
            <a:r>
              <a:rPr lang="en-US" sz="2000" dirty="0" smtClean="0">
                <a:hlinkClick r:id="rId2"/>
              </a:rPr>
              <a:t>https</a:t>
            </a:r>
            <a:r>
              <a:rPr lang="en-US" sz="2000" dirty="0">
                <a:hlinkClick r:id="rId2"/>
              </a:rPr>
              <a:t>://</a:t>
            </a:r>
            <a:r>
              <a:rPr lang="en-US" sz="2000" dirty="0" smtClean="0">
                <a:hlinkClick r:id="rId2"/>
              </a:rPr>
              <a:t>tools.ietf.org/html/rfc7541</a:t>
            </a:r>
            <a:endParaRPr lang="en-US" sz="2000" dirty="0" smtClean="0"/>
          </a:p>
          <a:p>
            <a:pPr marL="457200"/>
            <a:r>
              <a:rPr lang="en-US" sz="2400" dirty="0" smtClean="0"/>
              <a:t>HPACK is Huffman based</a:t>
            </a:r>
          </a:p>
          <a:p>
            <a:pPr marL="457200"/>
            <a:r>
              <a:rPr lang="en-US" sz="2400" dirty="0" smtClean="0"/>
              <a:t>HPACK is more robust without known vulnerabilities</a:t>
            </a:r>
          </a:p>
          <a:p>
            <a:pPr marL="5715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1944530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Transport-Layer Services</a:t>
            </a:r>
            <a:endParaRPr lang="en"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Well-known ports used with UDP</a:t>
            </a:r>
            <a:br>
              <a:rPr lang="en-US" dirty="0" smtClean="0"/>
            </a:br>
            <a:endParaRPr lang="en-US" dirty="0"/>
          </a:p>
        </p:txBody>
      </p:sp>
      <p:sp>
        <p:nvSpPr>
          <p:cNvPr id="4" name="מציין מיקום טקסט 3"/>
          <p:cNvSpPr>
            <a:spLocks noGrp="1"/>
          </p:cNvSpPr>
          <p:nvPr>
            <p:ph type="body" idx="1"/>
          </p:nvPr>
        </p:nvSpPr>
        <p:spPr/>
        <p:txBody>
          <a:bodyPr/>
          <a:lstStyle/>
          <a:p>
            <a:endParaRPr lang="he-IL"/>
          </a:p>
        </p:txBody>
      </p:sp>
      <p:sp>
        <p:nvSpPr>
          <p:cNvPr id="5" name="Footer Placeholder 4"/>
          <p:cNvSpPr>
            <a:spLocks noGrp="1"/>
          </p:cNvSpPr>
          <p:nvPr>
            <p:ph type="ftr" sz="quarter" idx="4294967295"/>
          </p:nvPr>
        </p:nvSpPr>
        <p:spPr/>
        <p:txBody>
          <a:bodyPr/>
          <a:lstStyle/>
          <a:p>
            <a:pPr algn="r" rtl="0" eaLnBrk="0" fontAlgn="base" hangingPunct="0">
              <a:spcBef>
                <a:spcPct val="0"/>
              </a:spcBef>
              <a:spcAft>
                <a:spcPct val="0"/>
              </a:spcAft>
              <a:defRPr/>
            </a:pPr>
            <a:r>
              <a:rPr lang="sv-SE" sz="1400" kern="1200" smtClean="0">
                <a:solidFill>
                  <a:srgbClr val="000000"/>
                </a:solidFill>
                <a:latin typeface="Comic Sans MS" pitchFamily="66" charset="0"/>
                <a:ea typeface="+mn-ea"/>
                <a:cs typeface="+mn-cs"/>
              </a:rPr>
              <a:t>Transport Layer</a:t>
            </a:r>
            <a:endParaRPr lang="en-US" sz="1400" kern="1200">
              <a:solidFill>
                <a:srgbClr val="000000"/>
              </a:solidFill>
              <a:latin typeface="Times New Roman" pitchFamily="18" charset="0"/>
              <a:ea typeface="+mn-ea"/>
              <a:cs typeface="+mn-cs"/>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EE2BA865-6597-4356-AEC2-9DB6E2E40E64}" type="slidenum">
              <a:rPr lang="en-US" smtClean="0">
                <a:solidFill>
                  <a:srgbClr val="000000"/>
                </a:solidFill>
              </a:rPr>
              <a:pPr eaLnBrk="0" fontAlgn="base" hangingPunct="0">
                <a:spcBef>
                  <a:spcPct val="0"/>
                </a:spcBef>
                <a:spcAft>
                  <a:spcPct val="0"/>
                </a:spcAft>
                <a:defRPr/>
              </a:pPr>
              <a:t>19</a:t>
            </a:fld>
            <a:endParaRPr lang="en-US">
              <a:solidFill>
                <a:srgbClr val="000000"/>
              </a:solidFill>
            </a:endParaRPr>
          </a:p>
        </p:txBody>
      </p:sp>
      <p:pic>
        <p:nvPicPr>
          <p:cNvPr id="7" name="Picture 41"/>
          <p:cNvPicPr>
            <a:picLocks noChangeAspect="1" noChangeArrowheads="1"/>
          </p:cNvPicPr>
          <p:nvPr/>
        </p:nvPicPr>
        <p:blipFill>
          <a:blip r:embed="rId3" cstate="print"/>
          <a:srcRect/>
          <a:stretch>
            <a:fillRect/>
          </a:stretch>
        </p:blipFill>
        <p:spPr bwMode="auto">
          <a:xfrm>
            <a:off x="1475656" y="1780587"/>
            <a:ext cx="6518275" cy="4606925"/>
          </a:xfrm>
          <a:prstGeom prst="rect">
            <a:avLst/>
          </a:prstGeom>
          <a:noFill/>
          <a:ln w="9525">
            <a:noFill/>
            <a:miter lim="800000"/>
            <a:headEnd/>
            <a:tailEnd/>
          </a:ln>
          <a:effectLst/>
        </p:spPr>
      </p:pic>
    </p:spTree>
    <p:extLst>
      <p:ext uri="{BB962C8B-B14F-4D97-AF65-F5344CB8AC3E}">
        <p14:creationId xmlns:p14="http://schemas.microsoft.com/office/powerpoint/2010/main" val="28814116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Basic Data Flow</a:t>
            </a:r>
            <a:br>
              <a:rPr lang="en-US" sz="3900" dirty="0"/>
            </a:br>
            <a:endParaRPr lang="en-US" sz="3900" dirty="0"/>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Streams of Headers and Data</a:t>
            </a:r>
            <a:endParaRPr lang="en-US" sz="2400" dirty="0"/>
          </a:p>
          <a:p>
            <a:pPr marL="57150" indent="0">
              <a:buNone/>
            </a:pPr>
            <a:endParaRPr lang="en-US" sz="1600" dirty="0" smtClean="0"/>
          </a:p>
          <a:p>
            <a:pPr marL="5715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pic>
        <p:nvPicPr>
          <p:cNvPr id="10242" name="Picture 2" descr="Image result for &quot;HTTP 2&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2" y="1371600"/>
            <a:ext cx="9047902"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23497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Encryption</a:t>
            </a:r>
            <a:br>
              <a:rPr lang="en-US" sz="3900" dirty="0"/>
            </a:br>
            <a:endParaRPr lang="en-US" sz="3900" dirty="0"/>
          </a:p>
        </p:txBody>
      </p:sp>
      <p:sp>
        <p:nvSpPr>
          <p:cNvPr id="3" name="Content Placeholder 2"/>
          <p:cNvSpPr>
            <a:spLocks noGrp="1"/>
          </p:cNvSpPr>
          <p:nvPr>
            <p:ph type="body" idx="1"/>
          </p:nvPr>
        </p:nvSpPr>
        <p:spPr/>
        <p:txBody>
          <a:bodyPr>
            <a:normAutofit/>
          </a:bodyPr>
          <a:lstStyle/>
          <a:p>
            <a:pPr marL="0" indent="0" algn="ctr">
              <a:buNone/>
            </a:pPr>
            <a:r>
              <a:rPr lang="en-US" sz="2400" dirty="0" smtClean="0">
                <a:solidFill>
                  <a:srgbClr val="FF0066"/>
                </a:solidFill>
                <a:latin typeface="Body"/>
              </a:rPr>
              <a:t>To encrypt, or not to encrypt</a:t>
            </a:r>
            <a:endParaRPr lang="en-US" sz="2400" dirty="0"/>
          </a:p>
          <a:p>
            <a:pPr marL="57150" indent="0">
              <a:buNone/>
            </a:pPr>
            <a:endParaRPr lang="en-US" sz="1600" dirty="0" smtClean="0"/>
          </a:p>
          <a:p>
            <a:pPr marL="400050"/>
            <a:r>
              <a:rPr lang="en-US" sz="2400" dirty="0" smtClean="0"/>
              <a:t>Encryption is NOT a MUST</a:t>
            </a:r>
          </a:p>
          <a:p>
            <a:pPr marL="400050"/>
            <a:r>
              <a:rPr lang="en-US" sz="2400" dirty="0" smtClean="0"/>
              <a:t>No support for </a:t>
            </a:r>
            <a:r>
              <a:rPr lang="en-US" sz="2400" dirty="0"/>
              <a:t>O</a:t>
            </a:r>
            <a:r>
              <a:rPr lang="en-US" sz="2400" dirty="0" smtClean="0"/>
              <a:t>pportunistic Encryption / STARTTLS</a:t>
            </a:r>
          </a:p>
          <a:p>
            <a:pPr marL="800100" lvl="1"/>
            <a:r>
              <a:rPr lang="en-US" sz="2000" dirty="0" smtClean="0"/>
              <a:t>But the discussion continues</a:t>
            </a:r>
          </a:p>
          <a:p>
            <a:pPr marL="400050"/>
            <a:r>
              <a:rPr lang="en-US" sz="2400" dirty="0" smtClean="0"/>
              <a:t>Browsers do require encryption and that makes it de-facto requirement</a:t>
            </a:r>
          </a:p>
          <a:p>
            <a:pPr marL="400050"/>
            <a:r>
              <a:rPr lang="en-US" sz="2400" dirty="0"/>
              <a:t>HTTP/2 defines a profile of TLS that is </a:t>
            </a:r>
            <a:r>
              <a:rPr lang="en-US" sz="2400" dirty="0" smtClean="0"/>
              <a:t>required:</a:t>
            </a:r>
          </a:p>
          <a:p>
            <a:pPr marL="800100" lvl="1"/>
            <a:r>
              <a:rPr lang="en-US" sz="2000" dirty="0"/>
              <a:t>T</a:t>
            </a:r>
            <a:r>
              <a:rPr lang="en-US" sz="2000" dirty="0" smtClean="0"/>
              <a:t>he minimum version – TLS 1.2</a:t>
            </a:r>
          </a:p>
          <a:p>
            <a:pPr marL="800100" lvl="1"/>
            <a:r>
              <a:rPr lang="en-US" sz="2000" dirty="0"/>
              <a:t>A</a:t>
            </a:r>
            <a:r>
              <a:rPr lang="en-US" sz="2000" dirty="0" smtClean="0"/>
              <a:t> cipher-suite blacklist</a:t>
            </a:r>
          </a:p>
          <a:p>
            <a:pPr marL="800100" lvl="1"/>
            <a:r>
              <a:rPr lang="en-US" sz="2000" dirty="0" smtClean="0"/>
              <a:t>Extensions: Server Name Indication is a MUST</a:t>
            </a:r>
          </a:p>
          <a:p>
            <a:pPr marL="800100" lvl="1"/>
            <a:r>
              <a:rPr lang="en-US" sz="2000" dirty="0" smtClean="0"/>
              <a:t>Target domain name MUST be stated upon TLS negotiation</a:t>
            </a:r>
          </a:p>
          <a:p>
            <a:pPr marL="800100" lvl="1"/>
            <a:r>
              <a:rPr lang="en-US" sz="2000" dirty="0" smtClean="0"/>
              <a:t>More details like TLS 1.2 MUST disable compression</a:t>
            </a:r>
            <a:r>
              <a:rPr lang="en-US" sz="2000" smtClean="0"/>
              <a:t>, etc.</a:t>
            </a:r>
            <a:endParaRPr lang="en-US" sz="2000" dirty="0" smtClean="0"/>
          </a:p>
          <a:p>
            <a:pPr marL="800100" lvl="1"/>
            <a:r>
              <a:rPr lang="en-US" sz="2000" dirty="0"/>
              <a:t>See at: </a:t>
            </a:r>
            <a:r>
              <a:rPr lang="en-US" sz="2000" dirty="0">
                <a:hlinkClick r:id="rId3"/>
              </a:rPr>
              <a:t>https://</a:t>
            </a:r>
            <a:r>
              <a:rPr lang="en-US" sz="2000" dirty="0" smtClean="0">
                <a:hlinkClick r:id="rId3"/>
              </a:rPr>
              <a:t>tools.ietf.org/html/rfc7540#section-9.2</a:t>
            </a:r>
            <a:endParaRPr lang="en-US" sz="2000" dirty="0" smtClean="0"/>
          </a:p>
          <a:p>
            <a:pPr marL="800100" lvl="1"/>
            <a:endParaRPr lang="en-US" sz="2000" dirty="0" smtClean="0"/>
          </a:p>
          <a:p>
            <a:pPr marL="400050"/>
            <a:endParaRPr lang="en-US" sz="2400" dirty="0" smtClean="0"/>
          </a:p>
          <a:p>
            <a:pPr marL="400050"/>
            <a:endParaRPr lang="en-US" sz="2400" dirty="0"/>
          </a:p>
          <a:p>
            <a:pPr marL="57150" indent="0">
              <a:buNone/>
            </a:pPr>
            <a:endParaRPr lang="en-US" sz="1600" dirty="0" smtClean="0"/>
          </a:p>
          <a:p>
            <a:pPr marL="0" indent="0">
              <a:buNone/>
            </a:pPr>
            <a:endParaRPr lang="en-US" sz="2400" dirty="0"/>
          </a:p>
          <a:p>
            <a:pPr marL="0" indent="0">
              <a:buNone/>
            </a:pPr>
            <a:endParaRPr lang="en-US" sz="2400" dirty="0"/>
          </a:p>
          <a:p>
            <a:pPr marL="0" indent="0">
              <a:buNone/>
            </a:pPr>
            <a:endParaRPr lang="en-US" sz="2400" dirty="0"/>
          </a:p>
          <a:p>
            <a:pPr>
              <a:buFontTx/>
              <a:buChar char="-"/>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smtClean="0"/>
          </a:p>
          <a:p>
            <a:pPr marL="0" indent="0">
              <a:buNone/>
            </a:pPr>
            <a:endParaRPr lang="en-US" sz="2400" dirty="0">
              <a:solidFill>
                <a:srgbClr val="FF0066"/>
              </a:solidFill>
              <a:latin typeface="Body"/>
            </a:endParaRPr>
          </a:p>
          <a:p>
            <a:pPr marL="0" indent="0">
              <a:buNone/>
            </a:pPr>
            <a:endParaRPr lang="en-US" sz="2400" dirty="0" smtClean="0">
              <a:solidFill>
                <a:srgbClr val="FF0066"/>
              </a:solidFill>
              <a:latin typeface="Body"/>
            </a:endParaRPr>
          </a:p>
          <a:p>
            <a:pPr marL="0" indent="0">
              <a:buNone/>
            </a:pPr>
            <a:endParaRPr lang="en-US" sz="2400" dirty="0" smtClean="0">
              <a:solidFill>
                <a:srgbClr val="FF0066"/>
              </a:solidFill>
              <a:latin typeface="Body"/>
            </a:endParaRPr>
          </a:p>
        </p:txBody>
      </p:sp>
    </p:spTree>
    <p:extLst>
      <p:ext uri="{BB962C8B-B14F-4D97-AF65-F5344CB8AC3E}">
        <p14:creationId xmlns:p14="http://schemas.microsoft.com/office/powerpoint/2010/main" val="172511043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he-IL"/>
          </a:p>
        </p:txBody>
      </p:sp>
      <p:pic>
        <p:nvPicPr>
          <p:cNvPr id="4" name="Picture 3"/>
          <p:cNvPicPr>
            <a:picLocks noChangeAspect="1"/>
          </p:cNvPicPr>
          <p:nvPr/>
        </p:nvPicPr>
        <p:blipFill rotWithShape="1">
          <a:blip r:embed="rId2"/>
          <a:srcRect l="17891" t="12509" r="17374" b="19794"/>
          <a:stretch/>
        </p:blipFill>
        <p:spPr>
          <a:xfrm>
            <a:off x="0" y="1576430"/>
            <a:ext cx="9166190" cy="5391876"/>
          </a:xfrm>
          <a:prstGeom prst="rect">
            <a:avLst/>
          </a:prstGeom>
        </p:spPr>
      </p:pic>
    </p:spTree>
    <p:extLst>
      <p:ext uri="{BB962C8B-B14F-4D97-AF65-F5344CB8AC3E}">
        <p14:creationId xmlns:p14="http://schemas.microsoft.com/office/powerpoint/2010/main" val="215687056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Text Placeholder 2"/>
          <p:cNvSpPr>
            <a:spLocks noGrp="1"/>
          </p:cNvSpPr>
          <p:nvPr>
            <p:ph type="body" idx="1"/>
          </p:nvPr>
        </p:nvSpPr>
        <p:spPr/>
        <p:txBody>
          <a:bodyPr/>
          <a:lstStyle/>
          <a:p>
            <a:endParaRPr lang="he-IL"/>
          </a:p>
        </p:txBody>
      </p:sp>
      <p:pic>
        <p:nvPicPr>
          <p:cNvPr id="4" name="Picture 3"/>
          <p:cNvPicPr>
            <a:picLocks noChangeAspect="1"/>
          </p:cNvPicPr>
          <p:nvPr/>
        </p:nvPicPr>
        <p:blipFill rotWithShape="1">
          <a:blip r:embed="rId2"/>
          <a:srcRect l="21263" t="19600" r="20463" b="9701"/>
          <a:stretch/>
        </p:blipFill>
        <p:spPr>
          <a:xfrm>
            <a:off x="827584" y="1600200"/>
            <a:ext cx="7596336" cy="5183986"/>
          </a:xfrm>
          <a:prstGeom prst="rect">
            <a:avLst/>
          </a:prstGeom>
        </p:spPr>
      </p:pic>
    </p:spTree>
    <p:extLst>
      <p:ext uri="{BB962C8B-B14F-4D97-AF65-F5344CB8AC3E}">
        <p14:creationId xmlns:p14="http://schemas.microsoft.com/office/powerpoint/2010/main" val="201447083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343" t="13977" r="16797" b="12647"/>
          <a:stretch/>
        </p:blipFill>
        <p:spPr>
          <a:xfrm>
            <a:off x="323528" y="1428265"/>
            <a:ext cx="8532440" cy="5429735"/>
          </a:xfrm>
          <a:prstGeom prst="rect">
            <a:avLst/>
          </a:prstGeom>
        </p:spPr>
      </p:pic>
    </p:spTree>
    <p:extLst>
      <p:ext uri="{BB962C8B-B14F-4D97-AF65-F5344CB8AC3E}">
        <p14:creationId xmlns:p14="http://schemas.microsoft.com/office/powerpoint/2010/main" val="202026772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QUIC</a:t>
            </a:r>
            <a:endParaRPr lang="en-US" dirty="0"/>
          </a:p>
        </p:txBody>
      </p:sp>
      <p:sp>
        <p:nvSpPr>
          <p:cNvPr id="5" name="כותרת משנה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26019654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smtClean="0"/>
              <a:t>How do you make the web faster?</a:t>
            </a:r>
            <a:endParaRPr lang="en-US" dirty="0"/>
          </a:p>
        </p:txBody>
      </p:sp>
      <p:sp>
        <p:nvSpPr>
          <p:cNvPr id="3" name="מציין מיקום טקסט 2"/>
          <p:cNvSpPr>
            <a:spLocks noGrp="1"/>
          </p:cNvSpPr>
          <p:nvPr>
            <p:ph type="body" idx="1"/>
          </p:nvPr>
        </p:nvSpPr>
        <p:spPr/>
        <p:txBody>
          <a:bodyPr/>
          <a:lstStyle/>
          <a:p>
            <a:endParaRPr lang="he-IL"/>
          </a:p>
        </p:txBody>
      </p:sp>
      <p:sp>
        <p:nvSpPr>
          <p:cNvPr id="5" name="Shape 72"/>
          <p:cNvSpPr/>
          <p:nvPr/>
        </p:nvSpPr>
        <p:spPr>
          <a:xfrm>
            <a:off x="1862442" y="2217192"/>
            <a:ext cx="1530899" cy="461699"/>
          </a:xfrm>
          <a:prstGeom prst="rect">
            <a:avLst/>
          </a:prstGeom>
          <a:solidFill>
            <a:srgbClr val="CFE2F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dirty="0">
                <a:latin typeface="Roboto"/>
                <a:ea typeface="Roboto"/>
                <a:cs typeface="Roboto"/>
                <a:sym typeface="Roboto"/>
              </a:rPr>
              <a:t>$BROWSER</a:t>
            </a:r>
          </a:p>
        </p:txBody>
      </p:sp>
      <p:sp>
        <p:nvSpPr>
          <p:cNvPr id="6" name="Shape 73"/>
          <p:cNvSpPr/>
          <p:nvPr/>
        </p:nvSpPr>
        <p:spPr>
          <a:xfrm>
            <a:off x="1862442" y="2678892"/>
            <a:ext cx="1530899" cy="461699"/>
          </a:xfrm>
          <a:prstGeom prst="rect">
            <a:avLst/>
          </a:prstGeom>
          <a:solidFill>
            <a:srgbClr val="D9EAD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HTTP/1.1</a:t>
            </a:r>
          </a:p>
        </p:txBody>
      </p:sp>
      <p:sp>
        <p:nvSpPr>
          <p:cNvPr id="7" name="Shape 74"/>
          <p:cNvSpPr/>
          <p:nvPr/>
        </p:nvSpPr>
        <p:spPr>
          <a:xfrm>
            <a:off x="1862442" y="3122542"/>
            <a:ext cx="1530899" cy="461699"/>
          </a:xfrm>
          <a:prstGeom prst="rect">
            <a:avLst/>
          </a:prstGeom>
          <a:solidFill>
            <a:srgbClr val="FFF2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TLS 1.2</a:t>
            </a:r>
          </a:p>
        </p:txBody>
      </p:sp>
      <p:sp>
        <p:nvSpPr>
          <p:cNvPr id="8" name="Shape 75"/>
          <p:cNvSpPr/>
          <p:nvPr/>
        </p:nvSpPr>
        <p:spPr>
          <a:xfrm>
            <a:off x="1862442" y="3584242"/>
            <a:ext cx="1530899" cy="461699"/>
          </a:xfrm>
          <a:prstGeom prst="rect">
            <a:avLst/>
          </a:prstGeom>
          <a:solidFill>
            <a:srgbClr val="F4CC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TCP</a:t>
            </a:r>
          </a:p>
        </p:txBody>
      </p:sp>
      <p:sp>
        <p:nvSpPr>
          <p:cNvPr id="9" name="Shape 76"/>
          <p:cNvSpPr/>
          <p:nvPr/>
        </p:nvSpPr>
        <p:spPr>
          <a:xfrm>
            <a:off x="1862442" y="4045942"/>
            <a:ext cx="1530899" cy="461699"/>
          </a:xfrm>
          <a:prstGeom prst="rect">
            <a:avLst/>
          </a:prstGeom>
          <a:solidFill>
            <a:srgbClr val="E6B8AF">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IP</a:t>
            </a:r>
          </a:p>
        </p:txBody>
      </p:sp>
      <p:sp>
        <p:nvSpPr>
          <p:cNvPr id="10" name="Shape 77"/>
          <p:cNvSpPr/>
          <p:nvPr/>
        </p:nvSpPr>
        <p:spPr>
          <a:xfrm>
            <a:off x="1862442" y="4489591"/>
            <a:ext cx="1530899" cy="7512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sz="1200" i="1">
                <a:latin typeface="Roboto"/>
                <a:ea typeface="Roboto"/>
                <a:cs typeface="Roboto"/>
                <a:sym typeface="Roboto"/>
              </a:rPr>
              <a:t>Physical Network</a:t>
            </a:r>
          </a:p>
        </p:txBody>
      </p:sp>
      <p:sp>
        <p:nvSpPr>
          <p:cNvPr id="11" name="Shape 78"/>
          <p:cNvSpPr/>
          <p:nvPr/>
        </p:nvSpPr>
        <p:spPr>
          <a:xfrm>
            <a:off x="1862442" y="5240792"/>
            <a:ext cx="1530899"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dirty="0">
                <a:latin typeface="Roboto"/>
                <a:ea typeface="Roboto"/>
                <a:cs typeface="Roboto"/>
                <a:sym typeface="Roboto"/>
              </a:rPr>
              <a:t>google.com</a:t>
            </a:r>
          </a:p>
        </p:txBody>
      </p:sp>
      <p:sp>
        <p:nvSpPr>
          <p:cNvPr id="12" name="Shape 79"/>
          <p:cNvSpPr/>
          <p:nvPr/>
        </p:nvSpPr>
        <p:spPr>
          <a:xfrm>
            <a:off x="1320217" y="2214236"/>
            <a:ext cx="184799" cy="3027299"/>
          </a:xfrm>
          <a:prstGeom prst="rect">
            <a:avLst/>
          </a:prstGeom>
          <a:solidFill>
            <a:srgbClr val="F4CCCC"/>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a:p>
        </p:txBody>
      </p:sp>
      <p:cxnSp>
        <p:nvCxnSpPr>
          <p:cNvPr id="13" name="Shape 80"/>
          <p:cNvCxnSpPr/>
          <p:nvPr/>
        </p:nvCxnSpPr>
        <p:spPr>
          <a:xfrm>
            <a:off x="1120192" y="5241828"/>
            <a:ext cx="561299" cy="0"/>
          </a:xfrm>
          <a:prstGeom prst="straightConnector1">
            <a:avLst/>
          </a:prstGeom>
          <a:noFill/>
          <a:ln w="19050" cap="flat" cmpd="sng">
            <a:solidFill>
              <a:srgbClr val="5F6165"/>
            </a:solidFill>
            <a:prstDash val="solid"/>
            <a:round/>
            <a:headEnd type="none" w="lg" len="lg"/>
            <a:tailEnd type="none" w="lg" len="lg"/>
          </a:ln>
        </p:spPr>
      </p:cxnSp>
      <p:sp>
        <p:nvSpPr>
          <p:cNvPr id="14" name="Shape 81"/>
          <p:cNvSpPr txBox="1"/>
          <p:nvPr/>
        </p:nvSpPr>
        <p:spPr>
          <a:xfrm rot="16200000">
            <a:off x="-85508" y="3512466"/>
            <a:ext cx="2255400" cy="460800"/>
          </a:xfrm>
          <a:prstGeom prst="rect">
            <a:avLst/>
          </a:prstGeom>
          <a:noFill/>
          <a:ln>
            <a:noFill/>
          </a:ln>
        </p:spPr>
        <p:txBody>
          <a:bodyPr lIns="91425" tIns="91425" rIns="91425" bIns="91425" anchor="t" anchorCtr="0">
            <a:noAutofit/>
          </a:bodyPr>
          <a:lstStyle/>
          <a:p>
            <a:r>
              <a:rPr lang="en" b="1">
                <a:latin typeface="Roboto"/>
                <a:ea typeface="Roboto"/>
                <a:cs typeface="Roboto"/>
                <a:sym typeface="Roboto"/>
              </a:rPr>
              <a:t>User-perceived latency</a:t>
            </a:r>
          </a:p>
        </p:txBody>
      </p:sp>
      <p:cxnSp>
        <p:nvCxnSpPr>
          <p:cNvPr id="15" name="Shape 82"/>
          <p:cNvCxnSpPr/>
          <p:nvPr/>
        </p:nvCxnSpPr>
        <p:spPr>
          <a:xfrm>
            <a:off x="1120192" y="2214238"/>
            <a:ext cx="561299" cy="0"/>
          </a:xfrm>
          <a:prstGeom prst="straightConnector1">
            <a:avLst/>
          </a:prstGeom>
          <a:noFill/>
          <a:ln w="19050" cap="flat" cmpd="sng">
            <a:solidFill>
              <a:srgbClr val="5F6165"/>
            </a:solidFill>
            <a:prstDash val="solid"/>
            <a:round/>
            <a:headEnd type="none" w="lg" len="lg"/>
            <a:tailEnd type="none" w="lg" len="lg"/>
          </a:ln>
        </p:spPr>
      </p:cxnSp>
    </p:spTree>
    <p:extLst>
      <p:ext uri="{BB962C8B-B14F-4D97-AF65-F5344CB8AC3E}">
        <p14:creationId xmlns:p14="http://schemas.microsoft.com/office/powerpoint/2010/main" val="37890046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smtClean="0"/>
              <a:t>How do you make the web faster?</a:t>
            </a:r>
            <a:endParaRPr lang="en-US" dirty="0"/>
          </a:p>
        </p:txBody>
      </p:sp>
      <p:sp>
        <p:nvSpPr>
          <p:cNvPr id="3" name="מציין מיקום טקסט 2"/>
          <p:cNvSpPr>
            <a:spLocks noGrp="1"/>
          </p:cNvSpPr>
          <p:nvPr>
            <p:ph type="body" idx="1"/>
          </p:nvPr>
        </p:nvSpPr>
        <p:spPr/>
        <p:txBody>
          <a:bodyPr/>
          <a:lstStyle/>
          <a:p>
            <a:endParaRPr lang="he-IL"/>
          </a:p>
        </p:txBody>
      </p:sp>
      <p:sp>
        <p:nvSpPr>
          <p:cNvPr id="4" name="Shape 89"/>
          <p:cNvSpPr/>
          <p:nvPr/>
        </p:nvSpPr>
        <p:spPr>
          <a:xfrm>
            <a:off x="1862442" y="2217192"/>
            <a:ext cx="1530899" cy="461699"/>
          </a:xfrm>
          <a:prstGeom prst="rect">
            <a:avLst/>
          </a:prstGeom>
          <a:solidFill>
            <a:srgbClr val="CFE2F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$BROWSER</a:t>
            </a:r>
          </a:p>
        </p:txBody>
      </p:sp>
      <p:sp>
        <p:nvSpPr>
          <p:cNvPr id="5" name="Shape 90"/>
          <p:cNvSpPr/>
          <p:nvPr/>
        </p:nvSpPr>
        <p:spPr>
          <a:xfrm>
            <a:off x="3664367" y="4866585"/>
            <a:ext cx="1754099" cy="835800"/>
          </a:xfrm>
          <a:prstGeom prst="rect">
            <a:avLst/>
          </a:prstGeom>
          <a:noFill/>
          <a:ln w="9525" cap="flat" cmpd="sng">
            <a:solidFill>
              <a:schemeClr val="dk2"/>
            </a:solidFill>
            <a:prstDash val="dot"/>
            <a:round/>
            <a:headEnd type="none" w="med" len="med"/>
            <a:tailEnd type="none" w="med" len="med"/>
          </a:ln>
        </p:spPr>
        <p:txBody>
          <a:bodyPr lIns="91425" tIns="91425" rIns="91425" bIns="91425" anchor="ctr" anchorCtr="0">
            <a:noAutofit/>
          </a:bodyPr>
          <a:lstStyle/>
          <a:p>
            <a:endParaRPr/>
          </a:p>
        </p:txBody>
      </p:sp>
      <p:sp>
        <p:nvSpPr>
          <p:cNvPr id="6" name="Shape 91"/>
          <p:cNvSpPr/>
          <p:nvPr/>
        </p:nvSpPr>
        <p:spPr>
          <a:xfrm>
            <a:off x="1862442" y="2678892"/>
            <a:ext cx="1530899" cy="461699"/>
          </a:xfrm>
          <a:prstGeom prst="rect">
            <a:avLst/>
          </a:prstGeom>
          <a:solidFill>
            <a:srgbClr val="D9EAD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HTTP/1.1</a:t>
            </a:r>
          </a:p>
        </p:txBody>
      </p:sp>
      <p:sp>
        <p:nvSpPr>
          <p:cNvPr id="7" name="Shape 92"/>
          <p:cNvSpPr/>
          <p:nvPr/>
        </p:nvSpPr>
        <p:spPr>
          <a:xfrm>
            <a:off x="1862442" y="3122542"/>
            <a:ext cx="1530899" cy="461699"/>
          </a:xfrm>
          <a:prstGeom prst="rect">
            <a:avLst/>
          </a:prstGeom>
          <a:solidFill>
            <a:srgbClr val="FFF2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TLS 1.2</a:t>
            </a:r>
          </a:p>
        </p:txBody>
      </p:sp>
      <p:sp>
        <p:nvSpPr>
          <p:cNvPr id="8" name="Shape 93"/>
          <p:cNvSpPr/>
          <p:nvPr/>
        </p:nvSpPr>
        <p:spPr>
          <a:xfrm>
            <a:off x="1862442" y="3584242"/>
            <a:ext cx="1530899" cy="461699"/>
          </a:xfrm>
          <a:prstGeom prst="rect">
            <a:avLst/>
          </a:prstGeom>
          <a:solidFill>
            <a:srgbClr val="F4CC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TCP</a:t>
            </a:r>
          </a:p>
        </p:txBody>
      </p:sp>
      <p:sp>
        <p:nvSpPr>
          <p:cNvPr id="9" name="Shape 94"/>
          <p:cNvSpPr/>
          <p:nvPr/>
        </p:nvSpPr>
        <p:spPr>
          <a:xfrm>
            <a:off x="1862442" y="4045942"/>
            <a:ext cx="1530899" cy="461699"/>
          </a:xfrm>
          <a:prstGeom prst="rect">
            <a:avLst/>
          </a:prstGeom>
          <a:solidFill>
            <a:srgbClr val="E6B8AF">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IP</a:t>
            </a:r>
          </a:p>
        </p:txBody>
      </p:sp>
      <p:sp>
        <p:nvSpPr>
          <p:cNvPr id="10" name="Shape 95"/>
          <p:cNvSpPr/>
          <p:nvPr/>
        </p:nvSpPr>
        <p:spPr>
          <a:xfrm>
            <a:off x="1862442" y="4489591"/>
            <a:ext cx="1530899" cy="7512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sz="1200" i="1">
                <a:latin typeface="Roboto"/>
                <a:ea typeface="Roboto"/>
                <a:cs typeface="Roboto"/>
                <a:sym typeface="Roboto"/>
              </a:rPr>
              <a:t>Physical Network</a:t>
            </a:r>
          </a:p>
        </p:txBody>
      </p:sp>
      <p:sp>
        <p:nvSpPr>
          <p:cNvPr id="11" name="Shape 96"/>
          <p:cNvSpPr/>
          <p:nvPr/>
        </p:nvSpPr>
        <p:spPr>
          <a:xfrm>
            <a:off x="1862442" y="5240792"/>
            <a:ext cx="1530899"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google.com</a:t>
            </a:r>
          </a:p>
        </p:txBody>
      </p:sp>
      <p:sp>
        <p:nvSpPr>
          <p:cNvPr id="12" name="Shape 97"/>
          <p:cNvSpPr/>
          <p:nvPr/>
        </p:nvSpPr>
        <p:spPr>
          <a:xfrm>
            <a:off x="5413217" y="4489591"/>
            <a:ext cx="1530899" cy="12129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sz="1200" i="1"/>
          </a:p>
        </p:txBody>
      </p:sp>
      <p:sp>
        <p:nvSpPr>
          <p:cNvPr id="13" name="Shape 98"/>
          <p:cNvSpPr/>
          <p:nvPr/>
        </p:nvSpPr>
        <p:spPr>
          <a:xfrm>
            <a:off x="5501116" y="4863117"/>
            <a:ext cx="1443000" cy="839399"/>
          </a:xfrm>
          <a:prstGeom prst="rect">
            <a:avLst/>
          </a:prstGeom>
          <a:solidFill>
            <a:srgbClr val="999999"/>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solidFill>
                  <a:srgbClr val="FFFFFF"/>
                </a:solidFill>
                <a:latin typeface="Roboto"/>
                <a:ea typeface="Roboto"/>
                <a:cs typeface="Roboto"/>
                <a:sym typeface="Roboto"/>
              </a:rPr>
              <a:t>Google CDN</a:t>
            </a:r>
          </a:p>
        </p:txBody>
      </p:sp>
      <p:cxnSp>
        <p:nvCxnSpPr>
          <p:cNvPr id="14" name="Shape 99"/>
          <p:cNvCxnSpPr/>
          <p:nvPr/>
        </p:nvCxnSpPr>
        <p:spPr>
          <a:xfrm>
            <a:off x="4701592" y="4865930"/>
            <a:ext cx="561299" cy="0"/>
          </a:xfrm>
          <a:prstGeom prst="straightConnector1">
            <a:avLst/>
          </a:prstGeom>
          <a:noFill/>
          <a:ln w="19050" cap="flat" cmpd="sng">
            <a:solidFill>
              <a:srgbClr val="5F6165"/>
            </a:solidFill>
            <a:prstDash val="solid"/>
            <a:round/>
            <a:headEnd type="none" w="lg" len="lg"/>
            <a:tailEnd type="none" w="lg" len="lg"/>
          </a:ln>
        </p:spPr>
      </p:cxnSp>
      <p:cxnSp>
        <p:nvCxnSpPr>
          <p:cNvPr id="15" name="Shape 100"/>
          <p:cNvCxnSpPr/>
          <p:nvPr/>
        </p:nvCxnSpPr>
        <p:spPr>
          <a:xfrm rot="10800000">
            <a:off x="4994575" y="4882026"/>
            <a:ext cx="0" cy="826499"/>
          </a:xfrm>
          <a:prstGeom prst="straightConnector1">
            <a:avLst/>
          </a:prstGeom>
          <a:noFill/>
          <a:ln w="19050" cap="flat" cmpd="sng">
            <a:solidFill>
              <a:srgbClr val="5F6165"/>
            </a:solidFill>
            <a:prstDash val="solid"/>
            <a:round/>
            <a:headEnd type="none" w="lg" len="lg"/>
            <a:tailEnd type="triangle" w="lg" len="lg"/>
          </a:ln>
        </p:spPr>
      </p:cxnSp>
      <p:sp>
        <p:nvSpPr>
          <p:cNvPr id="16" name="Shape 101"/>
          <p:cNvSpPr/>
          <p:nvPr/>
        </p:nvSpPr>
        <p:spPr>
          <a:xfrm>
            <a:off x="1320217" y="2214236"/>
            <a:ext cx="184799" cy="3027299"/>
          </a:xfrm>
          <a:prstGeom prst="rect">
            <a:avLst/>
          </a:prstGeom>
          <a:solidFill>
            <a:srgbClr val="F4CCCC"/>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a:p>
        </p:txBody>
      </p:sp>
      <p:cxnSp>
        <p:nvCxnSpPr>
          <p:cNvPr id="17" name="Shape 102"/>
          <p:cNvCxnSpPr/>
          <p:nvPr/>
        </p:nvCxnSpPr>
        <p:spPr>
          <a:xfrm>
            <a:off x="1120192" y="5241828"/>
            <a:ext cx="561299" cy="0"/>
          </a:xfrm>
          <a:prstGeom prst="straightConnector1">
            <a:avLst/>
          </a:prstGeom>
          <a:noFill/>
          <a:ln w="19050" cap="flat" cmpd="sng">
            <a:solidFill>
              <a:srgbClr val="5F6165"/>
            </a:solidFill>
            <a:prstDash val="solid"/>
            <a:round/>
            <a:headEnd type="none" w="lg" len="lg"/>
            <a:tailEnd type="none" w="lg" len="lg"/>
          </a:ln>
        </p:spPr>
      </p:cxnSp>
      <p:sp>
        <p:nvSpPr>
          <p:cNvPr id="18" name="Shape 103"/>
          <p:cNvSpPr txBox="1"/>
          <p:nvPr/>
        </p:nvSpPr>
        <p:spPr>
          <a:xfrm rot="16200000">
            <a:off x="-85508" y="3512466"/>
            <a:ext cx="2255400" cy="460800"/>
          </a:xfrm>
          <a:prstGeom prst="rect">
            <a:avLst/>
          </a:prstGeom>
          <a:noFill/>
          <a:ln>
            <a:noFill/>
          </a:ln>
        </p:spPr>
        <p:txBody>
          <a:bodyPr lIns="91425" tIns="91425" rIns="91425" bIns="91425" anchor="t" anchorCtr="0">
            <a:noAutofit/>
          </a:bodyPr>
          <a:lstStyle/>
          <a:p>
            <a:r>
              <a:rPr lang="en" b="1">
                <a:latin typeface="Roboto"/>
                <a:ea typeface="Roboto"/>
                <a:cs typeface="Roboto"/>
                <a:sym typeface="Roboto"/>
              </a:rPr>
              <a:t>User-perceived latency</a:t>
            </a:r>
          </a:p>
        </p:txBody>
      </p:sp>
      <p:sp>
        <p:nvSpPr>
          <p:cNvPr id="19" name="Shape 104"/>
          <p:cNvSpPr txBox="1"/>
          <p:nvPr/>
        </p:nvSpPr>
        <p:spPr>
          <a:xfrm>
            <a:off x="3750773" y="4886910"/>
            <a:ext cx="1226400" cy="751200"/>
          </a:xfrm>
          <a:prstGeom prst="rect">
            <a:avLst/>
          </a:prstGeom>
          <a:noFill/>
          <a:ln>
            <a:noFill/>
          </a:ln>
        </p:spPr>
        <p:txBody>
          <a:bodyPr lIns="91425" tIns="91425" rIns="91425" bIns="91425" anchor="t" anchorCtr="0">
            <a:noAutofit/>
          </a:bodyPr>
          <a:lstStyle/>
          <a:p>
            <a:pPr algn="r"/>
            <a:r>
              <a:rPr lang="en">
                <a:latin typeface="Roboto"/>
                <a:ea typeface="Roboto"/>
                <a:cs typeface="Roboto"/>
                <a:sym typeface="Roboto"/>
              </a:rPr>
              <a:t>Build a carrier-grade  network</a:t>
            </a:r>
          </a:p>
        </p:txBody>
      </p:sp>
      <p:cxnSp>
        <p:nvCxnSpPr>
          <p:cNvPr id="20" name="Shape 105"/>
          <p:cNvCxnSpPr/>
          <p:nvPr/>
        </p:nvCxnSpPr>
        <p:spPr>
          <a:xfrm>
            <a:off x="1120192" y="2214238"/>
            <a:ext cx="561299" cy="0"/>
          </a:xfrm>
          <a:prstGeom prst="straightConnector1">
            <a:avLst/>
          </a:prstGeom>
          <a:noFill/>
          <a:ln w="19050" cap="flat" cmpd="sng">
            <a:solidFill>
              <a:srgbClr val="5F6165"/>
            </a:solidFill>
            <a:prstDash val="solid"/>
            <a:round/>
            <a:headEnd type="none" w="lg" len="lg"/>
            <a:tailEnd type="none" w="lg" len="lg"/>
          </a:ln>
        </p:spPr>
      </p:cxnSp>
      <p:sp>
        <p:nvSpPr>
          <p:cNvPr id="21" name="Shape 106"/>
          <p:cNvSpPr/>
          <p:nvPr/>
        </p:nvSpPr>
        <p:spPr>
          <a:xfrm>
            <a:off x="5649325" y="5240786"/>
            <a:ext cx="1294800"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t>google.com</a:t>
            </a:r>
          </a:p>
        </p:txBody>
      </p:sp>
    </p:spTree>
    <p:extLst>
      <p:ext uri="{BB962C8B-B14F-4D97-AF65-F5344CB8AC3E}">
        <p14:creationId xmlns:p14="http://schemas.microsoft.com/office/powerpoint/2010/main" val="5752453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smtClean="0"/>
              <a:t>How do you make the web faster?</a:t>
            </a:r>
            <a:endParaRPr lang="en-US" dirty="0"/>
          </a:p>
        </p:txBody>
      </p:sp>
      <p:sp>
        <p:nvSpPr>
          <p:cNvPr id="3" name="מציין מיקום טקסט 2"/>
          <p:cNvSpPr>
            <a:spLocks noGrp="1"/>
          </p:cNvSpPr>
          <p:nvPr>
            <p:ph type="body" idx="1"/>
          </p:nvPr>
        </p:nvSpPr>
        <p:spPr/>
        <p:txBody>
          <a:bodyPr/>
          <a:lstStyle/>
          <a:p>
            <a:endParaRPr lang="he-IL"/>
          </a:p>
        </p:txBody>
      </p:sp>
      <p:sp>
        <p:nvSpPr>
          <p:cNvPr id="4" name="Shape 113"/>
          <p:cNvSpPr/>
          <p:nvPr/>
        </p:nvSpPr>
        <p:spPr>
          <a:xfrm>
            <a:off x="3664369" y="2229778"/>
            <a:ext cx="1754099" cy="1358099"/>
          </a:xfrm>
          <a:prstGeom prst="rect">
            <a:avLst/>
          </a:prstGeom>
          <a:noFill/>
          <a:ln w="9525" cap="flat" cmpd="sng">
            <a:solidFill>
              <a:schemeClr val="dk2"/>
            </a:solidFill>
            <a:prstDash val="dot"/>
            <a:round/>
            <a:headEnd type="none" w="med" len="med"/>
            <a:tailEnd type="none" w="med" len="med"/>
          </a:ln>
        </p:spPr>
        <p:txBody>
          <a:bodyPr lIns="91425" tIns="91425" rIns="91425" bIns="91425" anchor="ctr" anchorCtr="0">
            <a:noAutofit/>
          </a:bodyPr>
          <a:lstStyle/>
          <a:p>
            <a:endParaRPr/>
          </a:p>
        </p:txBody>
      </p:sp>
      <p:sp>
        <p:nvSpPr>
          <p:cNvPr id="5" name="Shape 114"/>
          <p:cNvSpPr/>
          <p:nvPr/>
        </p:nvSpPr>
        <p:spPr>
          <a:xfrm>
            <a:off x="1862442" y="2217192"/>
            <a:ext cx="1530899" cy="461699"/>
          </a:xfrm>
          <a:prstGeom prst="rect">
            <a:avLst/>
          </a:prstGeom>
          <a:solidFill>
            <a:srgbClr val="CFE2F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$BROWSER</a:t>
            </a:r>
          </a:p>
        </p:txBody>
      </p:sp>
      <p:sp>
        <p:nvSpPr>
          <p:cNvPr id="6" name="Shape 115"/>
          <p:cNvSpPr/>
          <p:nvPr/>
        </p:nvSpPr>
        <p:spPr>
          <a:xfrm>
            <a:off x="3664367" y="4866585"/>
            <a:ext cx="1754099" cy="835800"/>
          </a:xfrm>
          <a:prstGeom prst="rect">
            <a:avLst/>
          </a:prstGeom>
          <a:noFill/>
          <a:ln w="9525" cap="flat" cmpd="sng">
            <a:solidFill>
              <a:schemeClr val="dk2"/>
            </a:solidFill>
            <a:prstDash val="dot"/>
            <a:round/>
            <a:headEnd type="none" w="med" len="med"/>
            <a:tailEnd type="none" w="med" len="med"/>
          </a:ln>
        </p:spPr>
        <p:txBody>
          <a:bodyPr lIns="91425" tIns="91425" rIns="91425" bIns="91425" anchor="ctr" anchorCtr="0">
            <a:noAutofit/>
          </a:bodyPr>
          <a:lstStyle/>
          <a:p>
            <a:endParaRPr/>
          </a:p>
        </p:txBody>
      </p:sp>
      <p:sp>
        <p:nvSpPr>
          <p:cNvPr id="7" name="Shape 116"/>
          <p:cNvSpPr/>
          <p:nvPr/>
        </p:nvSpPr>
        <p:spPr>
          <a:xfrm>
            <a:off x="1862442" y="2678892"/>
            <a:ext cx="1530899" cy="461699"/>
          </a:xfrm>
          <a:prstGeom prst="rect">
            <a:avLst/>
          </a:prstGeom>
          <a:solidFill>
            <a:srgbClr val="D9EAD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HTTP/1.1</a:t>
            </a:r>
          </a:p>
        </p:txBody>
      </p:sp>
      <p:sp>
        <p:nvSpPr>
          <p:cNvPr id="8" name="Shape 117"/>
          <p:cNvSpPr/>
          <p:nvPr/>
        </p:nvSpPr>
        <p:spPr>
          <a:xfrm>
            <a:off x="1862442" y="3122542"/>
            <a:ext cx="1530899" cy="461699"/>
          </a:xfrm>
          <a:prstGeom prst="rect">
            <a:avLst/>
          </a:prstGeom>
          <a:solidFill>
            <a:srgbClr val="FFF2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TLS 1.2</a:t>
            </a:r>
          </a:p>
        </p:txBody>
      </p:sp>
      <p:sp>
        <p:nvSpPr>
          <p:cNvPr id="9" name="Shape 118"/>
          <p:cNvSpPr/>
          <p:nvPr/>
        </p:nvSpPr>
        <p:spPr>
          <a:xfrm>
            <a:off x="1862442" y="3584242"/>
            <a:ext cx="1530899" cy="461699"/>
          </a:xfrm>
          <a:prstGeom prst="rect">
            <a:avLst/>
          </a:prstGeom>
          <a:solidFill>
            <a:srgbClr val="F4CC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TCP</a:t>
            </a:r>
          </a:p>
        </p:txBody>
      </p:sp>
      <p:sp>
        <p:nvSpPr>
          <p:cNvPr id="10" name="Shape 119"/>
          <p:cNvSpPr/>
          <p:nvPr/>
        </p:nvSpPr>
        <p:spPr>
          <a:xfrm>
            <a:off x="1862442" y="4045942"/>
            <a:ext cx="1530899" cy="461699"/>
          </a:xfrm>
          <a:prstGeom prst="rect">
            <a:avLst/>
          </a:prstGeom>
          <a:solidFill>
            <a:srgbClr val="E6B8AF">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IP</a:t>
            </a:r>
          </a:p>
        </p:txBody>
      </p:sp>
      <p:sp>
        <p:nvSpPr>
          <p:cNvPr id="11" name="Shape 120"/>
          <p:cNvSpPr/>
          <p:nvPr/>
        </p:nvSpPr>
        <p:spPr>
          <a:xfrm>
            <a:off x="1862442" y="4489591"/>
            <a:ext cx="1530899" cy="7512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sz="1200" i="1">
                <a:latin typeface="Roboto"/>
                <a:ea typeface="Roboto"/>
                <a:cs typeface="Roboto"/>
                <a:sym typeface="Roboto"/>
              </a:rPr>
              <a:t>Physical Network</a:t>
            </a:r>
          </a:p>
        </p:txBody>
      </p:sp>
      <p:sp>
        <p:nvSpPr>
          <p:cNvPr id="12" name="Shape 121"/>
          <p:cNvSpPr/>
          <p:nvPr/>
        </p:nvSpPr>
        <p:spPr>
          <a:xfrm>
            <a:off x="5413217" y="2226217"/>
            <a:ext cx="1530899" cy="1358099"/>
          </a:xfrm>
          <a:prstGeom prst="rect">
            <a:avLst/>
          </a:prstGeom>
          <a:solidFill>
            <a:srgbClr val="CFE2F3"/>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latin typeface="Roboto"/>
                <a:ea typeface="Roboto"/>
                <a:cs typeface="Roboto"/>
                <a:sym typeface="Roboto"/>
              </a:rPr>
              <a:t>Chrome</a:t>
            </a:r>
          </a:p>
        </p:txBody>
      </p:sp>
      <p:sp>
        <p:nvSpPr>
          <p:cNvPr id="13" name="Shape 122"/>
          <p:cNvSpPr/>
          <p:nvPr/>
        </p:nvSpPr>
        <p:spPr>
          <a:xfrm>
            <a:off x="5500991" y="2687917"/>
            <a:ext cx="1443000" cy="896399"/>
          </a:xfrm>
          <a:prstGeom prst="rect">
            <a:avLst/>
          </a:prstGeom>
          <a:solidFill>
            <a:srgbClr val="D9EAD3"/>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latin typeface="Roboto"/>
                <a:ea typeface="Roboto"/>
                <a:cs typeface="Roboto"/>
                <a:sym typeface="Roboto"/>
              </a:rPr>
              <a:t>HTTP/2</a:t>
            </a:r>
          </a:p>
        </p:txBody>
      </p:sp>
      <p:sp>
        <p:nvSpPr>
          <p:cNvPr id="14" name="Shape 123"/>
          <p:cNvSpPr/>
          <p:nvPr/>
        </p:nvSpPr>
        <p:spPr>
          <a:xfrm>
            <a:off x="5513766" y="3131566"/>
            <a:ext cx="1416000" cy="441900"/>
          </a:xfrm>
          <a:prstGeom prst="rect">
            <a:avLst/>
          </a:prstGeom>
          <a:solidFill>
            <a:srgbClr val="FFF2CC"/>
          </a:solidFill>
          <a:ln>
            <a:noFill/>
          </a:ln>
        </p:spPr>
        <p:txBody>
          <a:bodyPr lIns="91425" tIns="91425" rIns="91425" bIns="91425" anchor="ctr" anchorCtr="0">
            <a:noAutofit/>
          </a:bodyPr>
          <a:lstStyle/>
          <a:p>
            <a:endParaRPr/>
          </a:p>
        </p:txBody>
      </p:sp>
      <p:sp>
        <p:nvSpPr>
          <p:cNvPr id="15" name="Shape 124"/>
          <p:cNvSpPr/>
          <p:nvPr/>
        </p:nvSpPr>
        <p:spPr>
          <a:xfrm>
            <a:off x="1862442" y="5240792"/>
            <a:ext cx="1530899"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google.com</a:t>
            </a:r>
          </a:p>
        </p:txBody>
      </p:sp>
      <p:sp>
        <p:nvSpPr>
          <p:cNvPr id="16" name="Shape 125"/>
          <p:cNvSpPr/>
          <p:nvPr/>
        </p:nvSpPr>
        <p:spPr>
          <a:xfrm>
            <a:off x="5413217" y="4489591"/>
            <a:ext cx="1530899" cy="12129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sz="1200" i="1"/>
          </a:p>
        </p:txBody>
      </p:sp>
      <p:sp>
        <p:nvSpPr>
          <p:cNvPr id="17" name="Shape 126"/>
          <p:cNvSpPr/>
          <p:nvPr/>
        </p:nvSpPr>
        <p:spPr>
          <a:xfrm>
            <a:off x="5501116" y="4863117"/>
            <a:ext cx="1443000" cy="839399"/>
          </a:xfrm>
          <a:prstGeom prst="rect">
            <a:avLst/>
          </a:prstGeom>
          <a:solidFill>
            <a:srgbClr val="999999"/>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solidFill>
                  <a:srgbClr val="FFFFFF"/>
                </a:solidFill>
                <a:latin typeface="Roboto"/>
                <a:ea typeface="Roboto"/>
                <a:cs typeface="Roboto"/>
                <a:sym typeface="Roboto"/>
              </a:rPr>
              <a:t>Google CDN</a:t>
            </a:r>
          </a:p>
        </p:txBody>
      </p:sp>
      <p:cxnSp>
        <p:nvCxnSpPr>
          <p:cNvPr id="18" name="Shape 127"/>
          <p:cNvCxnSpPr/>
          <p:nvPr/>
        </p:nvCxnSpPr>
        <p:spPr>
          <a:xfrm>
            <a:off x="4994566" y="2229786"/>
            <a:ext cx="0" cy="1333799"/>
          </a:xfrm>
          <a:prstGeom prst="straightConnector1">
            <a:avLst/>
          </a:prstGeom>
          <a:noFill/>
          <a:ln w="19050" cap="flat" cmpd="sng">
            <a:solidFill>
              <a:srgbClr val="5F6165"/>
            </a:solidFill>
            <a:prstDash val="solid"/>
            <a:round/>
            <a:headEnd type="none" w="lg" len="lg"/>
            <a:tailEnd type="triangle" w="lg" len="lg"/>
          </a:ln>
        </p:spPr>
      </p:cxnSp>
      <p:cxnSp>
        <p:nvCxnSpPr>
          <p:cNvPr id="19" name="Shape 128"/>
          <p:cNvCxnSpPr/>
          <p:nvPr/>
        </p:nvCxnSpPr>
        <p:spPr>
          <a:xfrm>
            <a:off x="4701592" y="3589978"/>
            <a:ext cx="561299" cy="0"/>
          </a:xfrm>
          <a:prstGeom prst="straightConnector1">
            <a:avLst/>
          </a:prstGeom>
          <a:noFill/>
          <a:ln w="19050" cap="flat" cmpd="sng">
            <a:solidFill>
              <a:srgbClr val="5F6165"/>
            </a:solidFill>
            <a:prstDash val="solid"/>
            <a:round/>
            <a:headEnd type="none" w="lg" len="lg"/>
            <a:tailEnd type="none" w="lg" len="lg"/>
          </a:ln>
        </p:spPr>
      </p:cxnSp>
      <p:cxnSp>
        <p:nvCxnSpPr>
          <p:cNvPr id="20" name="Shape 129"/>
          <p:cNvCxnSpPr/>
          <p:nvPr/>
        </p:nvCxnSpPr>
        <p:spPr>
          <a:xfrm>
            <a:off x="4701592" y="4865930"/>
            <a:ext cx="561299" cy="0"/>
          </a:xfrm>
          <a:prstGeom prst="straightConnector1">
            <a:avLst/>
          </a:prstGeom>
          <a:noFill/>
          <a:ln w="19050" cap="flat" cmpd="sng">
            <a:solidFill>
              <a:srgbClr val="5F6165"/>
            </a:solidFill>
            <a:prstDash val="solid"/>
            <a:round/>
            <a:headEnd type="none" w="lg" len="lg"/>
            <a:tailEnd type="none" w="lg" len="lg"/>
          </a:ln>
        </p:spPr>
      </p:cxnSp>
      <p:cxnSp>
        <p:nvCxnSpPr>
          <p:cNvPr id="21" name="Shape 130"/>
          <p:cNvCxnSpPr/>
          <p:nvPr/>
        </p:nvCxnSpPr>
        <p:spPr>
          <a:xfrm rot="10800000">
            <a:off x="4994575" y="4882026"/>
            <a:ext cx="0" cy="826499"/>
          </a:xfrm>
          <a:prstGeom prst="straightConnector1">
            <a:avLst/>
          </a:prstGeom>
          <a:noFill/>
          <a:ln w="19050" cap="flat" cmpd="sng">
            <a:solidFill>
              <a:srgbClr val="5F6165"/>
            </a:solidFill>
            <a:prstDash val="solid"/>
            <a:round/>
            <a:headEnd type="none" w="lg" len="lg"/>
            <a:tailEnd type="triangle" w="lg" len="lg"/>
          </a:ln>
        </p:spPr>
      </p:cxnSp>
      <p:sp>
        <p:nvSpPr>
          <p:cNvPr id="22" name="Shape 131"/>
          <p:cNvSpPr/>
          <p:nvPr/>
        </p:nvSpPr>
        <p:spPr>
          <a:xfrm>
            <a:off x="1320217" y="2214236"/>
            <a:ext cx="184799" cy="3027299"/>
          </a:xfrm>
          <a:prstGeom prst="rect">
            <a:avLst/>
          </a:prstGeom>
          <a:solidFill>
            <a:srgbClr val="F4CCCC"/>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a:p>
        </p:txBody>
      </p:sp>
      <p:cxnSp>
        <p:nvCxnSpPr>
          <p:cNvPr id="23" name="Shape 132"/>
          <p:cNvCxnSpPr/>
          <p:nvPr/>
        </p:nvCxnSpPr>
        <p:spPr>
          <a:xfrm>
            <a:off x="1120192" y="5241828"/>
            <a:ext cx="561299" cy="0"/>
          </a:xfrm>
          <a:prstGeom prst="straightConnector1">
            <a:avLst/>
          </a:prstGeom>
          <a:noFill/>
          <a:ln w="19050" cap="flat" cmpd="sng">
            <a:solidFill>
              <a:srgbClr val="5F6165"/>
            </a:solidFill>
            <a:prstDash val="solid"/>
            <a:round/>
            <a:headEnd type="none" w="lg" len="lg"/>
            <a:tailEnd type="none" w="lg" len="lg"/>
          </a:ln>
        </p:spPr>
      </p:cxnSp>
      <p:sp>
        <p:nvSpPr>
          <p:cNvPr id="24" name="Shape 133"/>
          <p:cNvSpPr txBox="1"/>
          <p:nvPr/>
        </p:nvSpPr>
        <p:spPr>
          <a:xfrm rot="16200000">
            <a:off x="-85508" y="3512466"/>
            <a:ext cx="2255400" cy="460800"/>
          </a:xfrm>
          <a:prstGeom prst="rect">
            <a:avLst/>
          </a:prstGeom>
          <a:noFill/>
          <a:ln>
            <a:noFill/>
          </a:ln>
        </p:spPr>
        <p:txBody>
          <a:bodyPr lIns="91425" tIns="91425" rIns="91425" bIns="91425" anchor="t" anchorCtr="0">
            <a:noAutofit/>
          </a:bodyPr>
          <a:lstStyle/>
          <a:p>
            <a:r>
              <a:rPr lang="en" b="1">
                <a:latin typeface="Roboto"/>
                <a:ea typeface="Roboto"/>
                <a:cs typeface="Roboto"/>
                <a:sym typeface="Roboto"/>
              </a:rPr>
              <a:t>User-perceived latency</a:t>
            </a:r>
          </a:p>
        </p:txBody>
      </p:sp>
      <p:sp>
        <p:nvSpPr>
          <p:cNvPr id="25" name="Shape 134"/>
          <p:cNvSpPr txBox="1"/>
          <p:nvPr/>
        </p:nvSpPr>
        <p:spPr>
          <a:xfrm>
            <a:off x="3682450" y="2347136"/>
            <a:ext cx="1294800" cy="1064999"/>
          </a:xfrm>
          <a:prstGeom prst="rect">
            <a:avLst/>
          </a:prstGeom>
          <a:noFill/>
          <a:ln>
            <a:noFill/>
          </a:ln>
        </p:spPr>
        <p:txBody>
          <a:bodyPr lIns="91425" tIns="91425" rIns="91425" bIns="91425" anchor="t" anchorCtr="0">
            <a:noAutofit/>
          </a:bodyPr>
          <a:lstStyle/>
          <a:p>
            <a:pPr algn="r"/>
            <a:r>
              <a:rPr lang="en">
                <a:latin typeface="Roboto"/>
                <a:ea typeface="Roboto"/>
                <a:cs typeface="Roboto"/>
                <a:sym typeface="Roboto"/>
              </a:rPr>
              <a:t>Launch your own browser</a:t>
            </a:r>
          </a:p>
          <a:p>
            <a:pPr algn="r"/>
            <a:endParaRPr>
              <a:latin typeface="Roboto"/>
              <a:ea typeface="Roboto"/>
              <a:cs typeface="Roboto"/>
              <a:sym typeface="Roboto"/>
            </a:endParaRPr>
          </a:p>
          <a:p>
            <a:pPr algn="r"/>
            <a:r>
              <a:rPr lang="en">
                <a:latin typeface="Roboto"/>
                <a:ea typeface="Roboto"/>
                <a:cs typeface="Roboto"/>
                <a:sym typeface="Roboto"/>
              </a:rPr>
              <a:t>Update HTTP</a:t>
            </a:r>
          </a:p>
        </p:txBody>
      </p:sp>
      <p:sp>
        <p:nvSpPr>
          <p:cNvPr id="26" name="Shape 135"/>
          <p:cNvSpPr txBox="1"/>
          <p:nvPr/>
        </p:nvSpPr>
        <p:spPr>
          <a:xfrm>
            <a:off x="3750773" y="4886910"/>
            <a:ext cx="1226400" cy="751200"/>
          </a:xfrm>
          <a:prstGeom prst="rect">
            <a:avLst/>
          </a:prstGeom>
          <a:noFill/>
          <a:ln>
            <a:noFill/>
          </a:ln>
        </p:spPr>
        <p:txBody>
          <a:bodyPr lIns="91425" tIns="91425" rIns="91425" bIns="91425" anchor="t" anchorCtr="0">
            <a:noAutofit/>
          </a:bodyPr>
          <a:lstStyle/>
          <a:p>
            <a:pPr algn="r"/>
            <a:r>
              <a:rPr lang="en">
                <a:latin typeface="Roboto"/>
                <a:ea typeface="Roboto"/>
                <a:cs typeface="Roboto"/>
                <a:sym typeface="Roboto"/>
              </a:rPr>
              <a:t>Build a carrier-grade  network</a:t>
            </a:r>
          </a:p>
        </p:txBody>
      </p:sp>
      <p:cxnSp>
        <p:nvCxnSpPr>
          <p:cNvPr id="27" name="Shape 136"/>
          <p:cNvCxnSpPr/>
          <p:nvPr/>
        </p:nvCxnSpPr>
        <p:spPr>
          <a:xfrm>
            <a:off x="1120192" y="2214238"/>
            <a:ext cx="561299" cy="0"/>
          </a:xfrm>
          <a:prstGeom prst="straightConnector1">
            <a:avLst/>
          </a:prstGeom>
          <a:noFill/>
          <a:ln w="19050" cap="flat" cmpd="sng">
            <a:solidFill>
              <a:srgbClr val="5F6165"/>
            </a:solidFill>
            <a:prstDash val="solid"/>
            <a:round/>
            <a:headEnd type="none" w="lg" len="lg"/>
            <a:tailEnd type="none" w="lg" len="lg"/>
          </a:ln>
        </p:spPr>
      </p:cxnSp>
      <p:sp>
        <p:nvSpPr>
          <p:cNvPr id="28" name="Shape 137"/>
          <p:cNvSpPr/>
          <p:nvPr/>
        </p:nvSpPr>
        <p:spPr>
          <a:xfrm>
            <a:off x="5649325" y="5240786"/>
            <a:ext cx="1294800"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t>google.com</a:t>
            </a:r>
          </a:p>
        </p:txBody>
      </p:sp>
    </p:spTree>
    <p:extLst>
      <p:ext uri="{BB962C8B-B14F-4D97-AF65-F5344CB8AC3E}">
        <p14:creationId xmlns:p14="http://schemas.microsoft.com/office/powerpoint/2010/main" val="31225017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smtClean="0"/>
              <a:t>How do you make the web faster?</a:t>
            </a:r>
            <a:endParaRPr lang="en-US" dirty="0"/>
          </a:p>
        </p:txBody>
      </p:sp>
      <p:sp>
        <p:nvSpPr>
          <p:cNvPr id="3" name="מציין מיקום טקסט 2"/>
          <p:cNvSpPr>
            <a:spLocks noGrp="1"/>
          </p:cNvSpPr>
          <p:nvPr>
            <p:ph type="body" idx="1"/>
          </p:nvPr>
        </p:nvSpPr>
        <p:spPr/>
        <p:txBody>
          <a:bodyPr/>
          <a:lstStyle/>
          <a:p>
            <a:endParaRPr lang="he-IL"/>
          </a:p>
        </p:txBody>
      </p:sp>
      <p:sp>
        <p:nvSpPr>
          <p:cNvPr id="4" name="Shape 145"/>
          <p:cNvSpPr/>
          <p:nvPr/>
        </p:nvSpPr>
        <p:spPr>
          <a:xfrm>
            <a:off x="3664369" y="2229778"/>
            <a:ext cx="1754099" cy="1358099"/>
          </a:xfrm>
          <a:prstGeom prst="rect">
            <a:avLst/>
          </a:prstGeom>
          <a:noFill/>
          <a:ln w="9525" cap="flat" cmpd="sng">
            <a:solidFill>
              <a:schemeClr val="dk2"/>
            </a:solidFill>
            <a:prstDash val="dot"/>
            <a:round/>
            <a:headEnd type="none" w="med" len="med"/>
            <a:tailEnd type="none" w="med" len="med"/>
          </a:ln>
        </p:spPr>
        <p:txBody>
          <a:bodyPr lIns="91425" tIns="91425" rIns="91425" bIns="91425" anchor="ctr" anchorCtr="0">
            <a:noAutofit/>
          </a:bodyPr>
          <a:lstStyle/>
          <a:p>
            <a:endParaRPr/>
          </a:p>
        </p:txBody>
      </p:sp>
      <p:sp>
        <p:nvSpPr>
          <p:cNvPr id="5" name="Shape 146"/>
          <p:cNvSpPr/>
          <p:nvPr/>
        </p:nvSpPr>
        <p:spPr>
          <a:xfrm>
            <a:off x="1862442" y="2217192"/>
            <a:ext cx="1530899" cy="461699"/>
          </a:xfrm>
          <a:prstGeom prst="rect">
            <a:avLst/>
          </a:prstGeom>
          <a:solidFill>
            <a:srgbClr val="CFE2F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$BROWSER</a:t>
            </a:r>
          </a:p>
        </p:txBody>
      </p:sp>
      <p:sp>
        <p:nvSpPr>
          <p:cNvPr id="6" name="Shape 147"/>
          <p:cNvSpPr/>
          <p:nvPr/>
        </p:nvSpPr>
        <p:spPr>
          <a:xfrm>
            <a:off x="3664367" y="4866585"/>
            <a:ext cx="1754099" cy="835800"/>
          </a:xfrm>
          <a:prstGeom prst="rect">
            <a:avLst/>
          </a:prstGeom>
          <a:noFill/>
          <a:ln w="9525" cap="flat" cmpd="sng">
            <a:solidFill>
              <a:schemeClr val="dk2"/>
            </a:solidFill>
            <a:prstDash val="dot"/>
            <a:round/>
            <a:headEnd type="none" w="med" len="med"/>
            <a:tailEnd type="none" w="med" len="med"/>
          </a:ln>
        </p:spPr>
        <p:txBody>
          <a:bodyPr lIns="91425" tIns="91425" rIns="91425" bIns="91425" anchor="ctr" anchorCtr="0">
            <a:noAutofit/>
          </a:bodyPr>
          <a:lstStyle/>
          <a:p>
            <a:endParaRPr/>
          </a:p>
        </p:txBody>
      </p:sp>
      <p:sp>
        <p:nvSpPr>
          <p:cNvPr id="7" name="Shape 148"/>
          <p:cNvSpPr/>
          <p:nvPr/>
        </p:nvSpPr>
        <p:spPr>
          <a:xfrm>
            <a:off x="1862442" y="2678892"/>
            <a:ext cx="1530899" cy="461699"/>
          </a:xfrm>
          <a:prstGeom prst="rect">
            <a:avLst/>
          </a:prstGeom>
          <a:solidFill>
            <a:srgbClr val="D9EAD3">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HTTP/1.1</a:t>
            </a:r>
          </a:p>
        </p:txBody>
      </p:sp>
      <p:sp>
        <p:nvSpPr>
          <p:cNvPr id="8" name="Shape 149"/>
          <p:cNvSpPr/>
          <p:nvPr/>
        </p:nvSpPr>
        <p:spPr>
          <a:xfrm>
            <a:off x="1862442" y="3122542"/>
            <a:ext cx="1530899" cy="461699"/>
          </a:xfrm>
          <a:prstGeom prst="rect">
            <a:avLst/>
          </a:prstGeom>
          <a:solidFill>
            <a:srgbClr val="FFF2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TLS 1.2</a:t>
            </a:r>
          </a:p>
        </p:txBody>
      </p:sp>
      <p:sp>
        <p:nvSpPr>
          <p:cNvPr id="9" name="Shape 150"/>
          <p:cNvSpPr/>
          <p:nvPr/>
        </p:nvSpPr>
        <p:spPr>
          <a:xfrm>
            <a:off x="1862442" y="3584242"/>
            <a:ext cx="1530899" cy="461699"/>
          </a:xfrm>
          <a:prstGeom prst="rect">
            <a:avLst/>
          </a:prstGeom>
          <a:solidFill>
            <a:srgbClr val="F4CCCC">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TCP</a:t>
            </a:r>
          </a:p>
        </p:txBody>
      </p:sp>
      <p:sp>
        <p:nvSpPr>
          <p:cNvPr id="10" name="Shape 151"/>
          <p:cNvSpPr/>
          <p:nvPr/>
        </p:nvSpPr>
        <p:spPr>
          <a:xfrm>
            <a:off x="1862442" y="4045942"/>
            <a:ext cx="1530899" cy="461699"/>
          </a:xfrm>
          <a:prstGeom prst="rect">
            <a:avLst/>
          </a:prstGeom>
          <a:solidFill>
            <a:srgbClr val="E6B8AF">
              <a:alpha val="26670"/>
            </a:srgbClr>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IP</a:t>
            </a:r>
          </a:p>
        </p:txBody>
      </p:sp>
      <p:sp>
        <p:nvSpPr>
          <p:cNvPr id="11" name="Shape 152"/>
          <p:cNvSpPr/>
          <p:nvPr/>
        </p:nvSpPr>
        <p:spPr>
          <a:xfrm>
            <a:off x="1862442" y="4489591"/>
            <a:ext cx="1530899" cy="7512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sz="1200" i="1">
                <a:latin typeface="Roboto"/>
                <a:ea typeface="Roboto"/>
                <a:cs typeface="Roboto"/>
                <a:sym typeface="Roboto"/>
              </a:rPr>
              <a:t>Physical Network</a:t>
            </a:r>
          </a:p>
        </p:txBody>
      </p:sp>
      <p:sp>
        <p:nvSpPr>
          <p:cNvPr id="12" name="Shape 153"/>
          <p:cNvSpPr/>
          <p:nvPr/>
        </p:nvSpPr>
        <p:spPr>
          <a:xfrm>
            <a:off x="5413217" y="2226217"/>
            <a:ext cx="1530899" cy="1358099"/>
          </a:xfrm>
          <a:prstGeom prst="rect">
            <a:avLst/>
          </a:prstGeom>
          <a:solidFill>
            <a:srgbClr val="CFE2F3"/>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latin typeface="Roboto"/>
                <a:ea typeface="Roboto"/>
                <a:cs typeface="Roboto"/>
                <a:sym typeface="Roboto"/>
              </a:rPr>
              <a:t>Chrome</a:t>
            </a:r>
          </a:p>
        </p:txBody>
      </p:sp>
      <p:sp>
        <p:nvSpPr>
          <p:cNvPr id="13" name="Shape 154"/>
          <p:cNvSpPr/>
          <p:nvPr/>
        </p:nvSpPr>
        <p:spPr>
          <a:xfrm>
            <a:off x="5500991" y="2687917"/>
            <a:ext cx="1443000" cy="896399"/>
          </a:xfrm>
          <a:prstGeom prst="rect">
            <a:avLst/>
          </a:prstGeom>
          <a:solidFill>
            <a:srgbClr val="D9EAD3"/>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a:latin typeface="Roboto"/>
                <a:ea typeface="Roboto"/>
                <a:cs typeface="Roboto"/>
                <a:sym typeface="Roboto"/>
              </a:rPr>
              <a:t>HTTP/2</a:t>
            </a:r>
          </a:p>
        </p:txBody>
      </p:sp>
      <p:sp>
        <p:nvSpPr>
          <p:cNvPr id="14" name="Shape 155"/>
          <p:cNvSpPr/>
          <p:nvPr/>
        </p:nvSpPr>
        <p:spPr>
          <a:xfrm>
            <a:off x="5513766" y="3131566"/>
            <a:ext cx="1416000" cy="441900"/>
          </a:xfrm>
          <a:prstGeom prst="rect">
            <a:avLst/>
          </a:prstGeom>
          <a:solidFill>
            <a:srgbClr val="FFF2CC"/>
          </a:solidFill>
          <a:ln>
            <a:noFill/>
          </a:ln>
        </p:spPr>
        <p:txBody>
          <a:bodyPr lIns="91425" tIns="91425" rIns="91425" bIns="91425" anchor="ctr" anchorCtr="0">
            <a:noAutofit/>
          </a:bodyPr>
          <a:lstStyle/>
          <a:p>
            <a:endParaRPr/>
          </a:p>
        </p:txBody>
      </p:sp>
      <p:sp>
        <p:nvSpPr>
          <p:cNvPr id="15" name="Shape 156"/>
          <p:cNvSpPr/>
          <p:nvPr/>
        </p:nvSpPr>
        <p:spPr>
          <a:xfrm>
            <a:off x="4901617" y="3589986"/>
            <a:ext cx="184799" cy="1276199"/>
          </a:xfrm>
          <a:prstGeom prst="rect">
            <a:avLst/>
          </a:prstGeom>
          <a:solidFill>
            <a:srgbClr val="F4CCCC"/>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a:p>
        </p:txBody>
      </p:sp>
      <p:sp>
        <p:nvSpPr>
          <p:cNvPr id="16" name="Shape 157"/>
          <p:cNvSpPr/>
          <p:nvPr/>
        </p:nvSpPr>
        <p:spPr>
          <a:xfrm>
            <a:off x="5413226" y="3584259"/>
            <a:ext cx="1530899" cy="896399"/>
          </a:xfrm>
          <a:prstGeom prst="rect">
            <a:avLst/>
          </a:prstGeom>
          <a:solidFill>
            <a:srgbClr val="6AA84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a:t>
            </a:r>
          </a:p>
        </p:txBody>
      </p:sp>
      <p:sp>
        <p:nvSpPr>
          <p:cNvPr id="17" name="Shape 158"/>
          <p:cNvSpPr/>
          <p:nvPr/>
        </p:nvSpPr>
        <p:spPr>
          <a:xfrm>
            <a:off x="1862442" y="5240792"/>
            <a:ext cx="1530899"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latin typeface="Roboto"/>
                <a:ea typeface="Roboto"/>
                <a:cs typeface="Roboto"/>
                <a:sym typeface="Roboto"/>
              </a:rPr>
              <a:t>google.com</a:t>
            </a:r>
          </a:p>
        </p:txBody>
      </p:sp>
      <p:sp>
        <p:nvSpPr>
          <p:cNvPr id="18" name="Shape 159"/>
          <p:cNvSpPr/>
          <p:nvPr/>
        </p:nvSpPr>
        <p:spPr>
          <a:xfrm>
            <a:off x="5413217" y="4489591"/>
            <a:ext cx="1530899" cy="1212900"/>
          </a:xfrm>
          <a:prstGeom prst="rect">
            <a:avLst/>
          </a:prstGeom>
          <a:solidFill>
            <a:srgbClr val="EFEFE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sz="1200" i="1"/>
          </a:p>
        </p:txBody>
      </p:sp>
      <p:sp>
        <p:nvSpPr>
          <p:cNvPr id="19" name="Shape 160"/>
          <p:cNvSpPr/>
          <p:nvPr/>
        </p:nvSpPr>
        <p:spPr>
          <a:xfrm>
            <a:off x="5501116" y="4863117"/>
            <a:ext cx="1443000" cy="839399"/>
          </a:xfrm>
          <a:prstGeom prst="rect">
            <a:avLst/>
          </a:prstGeom>
          <a:solidFill>
            <a:srgbClr val="999999"/>
          </a:solidFill>
          <a:ln w="19050" cap="flat" cmpd="sng">
            <a:solidFill>
              <a:srgbClr val="5F6165"/>
            </a:solidFill>
            <a:prstDash val="solid"/>
            <a:round/>
            <a:headEnd type="none" w="med" len="med"/>
            <a:tailEnd type="none" w="med" len="med"/>
          </a:ln>
        </p:spPr>
        <p:txBody>
          <a:bodyPr lIns="91425" tIns="91425" rIns="91425" bIns="91425" anchor="t" anchorCtr="0">
            <a:noAutofit/>
          </a:bodyPr>
          <a:lstStyle/>
          <a:p>
            <a:r>
              <a:rPr lang="en" b="1" dirty="0">
                <a:solidFill>
                  <a:srgbClr val="FFFFFF"/>
                </a:solidFill>
                <a:latin typeface="Roboto"/>
                <a:ea typeface="Roboto"/>
                <a:cs typeface="Roboto"/>
                <a:sym typeface="Roboto"/>
              </a:rPr>
              <a:t>Google CDN</a:t>
            </a:r>
          </a:p>
        </p:txBody>
      </p:sp>
      <p:cxnSp>
        <p:nvCxnSpPr>
          <p:cNvPr id="20" name="Shape 161"/>
          <p:cNvCxnSpPr/>
          <p:nvPr/>
        </p:nvCxnSpPr>
        <p:spPr>
          <a:xfrm>
            <a:off x="4994566" y="2229786"/>
            <a:ext cx="0" cy="1333799"/>
          </a:xfrm>
          <a:prstGeom prst="straightConnector1">
            <a:avLst/>
          </a:prstGeom>
          <a:noFill/>
          <a:ln w="19050" cap="flat" cmpd="sng">
            <a:solidFill>
              <a:srgbClr val="5F6165"/>
            </a:solidFill>
            <a:prstDash val="solid"/>
            <a:round/>
            <a:headEnd type="none" w="lg" len="lg"/>
            <a:tailEnd type="triangle" w="lg" len="lg"/>
          </a:ln>
        </p:spPr>
      </p:cxnSp>
      <p:cxnSp>
        <p:nvCxnSpPr>
          <p:cNvPr id="21" name="Shape 162"/>
          <p:cNvCxnSpPr/>
          <p:nvPr/>
        </p:nvCxnSpPr>
        <p:spPr>
          <a:xfrm>
            <a:off x="4701592" y="3589978"/>
            <a:ext cx="561299" cy="0"/>
          </a:xfrm>
          <a:prstGeom prst="straightConnector1">
            <a:avLst/>
          </a:prstGeom>
          <a:noFill/>
          <a:ln w="19050" cap="flat" cmpd="sng">
            <a:solidFill>
              <a:srgbClr val="5F6165"/>
            </a:solidFill>
            <a:prstDash val="solid"/>
            <a:round/>
            <a:headEnd type="none" w="lg" len="lg"/>
            <a:tailEnd type="none" w="lg" len="lg"/>
          </a:ln>
        </p:spPr>
      </p:cxnSp>
      <p:cxnSp>
        <p:nvCxnSpPr>
          <p:cNvPr id="22" name="Shape 163"/>
          <p:cNvCxnSpPr/>
          <p:nvPr/>
        </p:nvCxnSpPr>
        <p:spPr>
          <a:xfrm>
            <a:off x="4701592" y="4865930"/>
            <a:ext cx="561299" cy="0"/>
          </a:xfrm>
          <a:prstGeom prst="straightConnector1">
            <a:avLst/>
          </a:prstGeom>
          <a:noFill/>
          <a:ln w="19050" cap="flat" cmpd="sng">
            <a:solidFill>
              <a:srgbClr val="5F6165"/>
            </a:solidFill>
            <a:prstDash val="solid"/>
            <a:round/>
            <a:headEnd type="none" w="lg" len="lg"/>
            <a:tailEnd type="none" w="lg" len="lg"/>
          </a:ln>
        </p:spPr>
      </p:cxnSp>
      <p:cxnSp>
        <p:nvCxnSpPr>
          <p:cNvPr id="23" name="Shape 164"/>
          <p:cNvCxnSpPr/>
          <p:nvPr/>
        </p:nvCxnSpPr>
        <p:spPr>
          <a:xfrm rot="10800000">
            <a:off x="4994575" y="4882026"/>
            <a:ext cx="0" cy="826499"/>
          </a:xfrm>
          <a:prstGeom prst="straightConnector1">
            <a:avLst/>
          </a:prstGeom>
          <a:noFill/>
          <a:ln w="19050" cap="flat" cmpd="sng">
            <a:solidFill>
              <a:srgbClr val="5F6165"/>
            </a:solidFill>
            <a:prstDash val="solid"/>
            <a:round/>
            <a:headEnd type="none" w="lg" len="lg"/>
            <a:tailEnd type="triangle" w="lg" len="lg"/>
          </a:ln>
        </p:spPr>
      </p:cxnSp>
      <p:cxnSp>
        <p:nvCxnSpPr>
          <p:cNvPr id="24" name="Shape 165"/>
          <p:cNvCxnSpPr/>
          <p:nvPr/>
        </p:nvCxnSpPr>
        <p:spPr>
          <a:xfrm>
            <a:off x="7349891" y="3607867"/>
            <a:ext cx="0" cy="1240199"/>
          </a:xfrm>
          <a:prstGeom prst="straightConnector1">
            <a:avLst/>
          </a:prstGeom>
          <a:noFill/>
          <a:ln w="19050" cap="flat" cmpd="sng">
            <a:solidFill>
              <a:srgbClr val="5F6165"/>
            </a:solidFill>
            <a:prstDash val="solid"/>
            <a:round/>
            <a:headEnd type="triangle" w="lg" len="lg"/>
            <a:tailEnd type="triangle" w="lg" len="lg"/>
          </a:ln>
        </p:spPr>
      </p:cxnSp>
      <p:sp>
        <p:nvSpPr>
          <p:cNvPr id="25" name="Shape 166"/>
          <p:cNvSpPr/>
          <p:nvPr/>
        </p:nvSpPr>
        <p:spPr>
          <a:xfrm>
            <a:off x="1320217" y="2214236"/>
            <a:ext cx="184799" cy="3027299"/>
          </a:xfrm>
          <a:prstGeom prst="rect">
            <a:avLst/>
          </a:prstGeom>
          <a:solidFill>
            <a:srgbClr val="F4CCCC"/>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endParaRPr/>
          </a:p>
        </p:txBody>
      </p:sp>
      <p:cxnSp>
        <p:nvCxnSpPr>
          <p:cNvPr id="26" name="Shape 167"/>
          <p:cNvCxnSpPr/>
          <p:nvPr/>
        </p:nvCxnSpPr>
        <p:spPr>
          <a:xfrm>
            <a:off x="1120192" y="5241828"/>
            <a:ext cx="561299" cy="0"/>
          </a:xfrm>
          <a:prstGeom prst="straightConnector1">
            <a:avLst/>
          </a:prstGeom>
          <a:noFill/>
          <a:ln w="19050" cap="flat" cmpd="sng">
            <a:solidFill>
              <a:srgbClr val="5F6165"/>
            </a:solidFill>
            <a:prstDash val="solid"/>
            <a:round/>
            <a:headEnd type="none" w="lg" len="lg"/>
            <a:tailEnd type="none" w="lg" len="lg"/>
          </a:ln>
        </p:spPr>
      </p:cxnSp>
      <p:sp>
        <p:nvSpPr>
          <p:cNvPr id="27" name="Shape 168"/>
          <p:cNvSpPr txBox="1"/>
          <p:nvPr/>
        </p:nvSpPr>
        <p:spPr>
          <a:xfrm rot="16200000">
            <a:off x="-85508" y="3512466"/>
            <a:ext cx="2255400" cy="460800"/>
          </a:xfrm>
          <a:prstGeom prst="rect">
            <a:avLst/>
          </a:prstGeom>
          <a:noFill/>
          <a:ln>
            <a:noFill/>
          </a:ln>
        </p:spPr>
        <p:txBody>
          <a:bodyPr lIns="91425" tIns="91425" rIns="91425" bIns="91425" anchor="t" anchorCtr="0">
            <a:noAutofit/>
          </a:bodyPr>
          <a:lstStyle/>
          <a:p>
            <a:r>
              <a:rPr lang="en" b="1">
                <a:latin typeface="Roboto"/>
                <a:ea typeface="Roboto"/>
                <a:cs typeface="Roboto"/>
                <a:sym typeface="Roboto"/>
              </a:rPr>
              <a:t>User-perceived latency</a:t>
            </a:r>
          </a:p>
        </p:txBody>
      </p:sp>
      <p:sp>
        <p:nvSpPr>
          <p:cNvPr id="28" name="Shape 169"/>
          <p:cNvSpPr txBox="1"/>
          <p:nvPr/>
        </p:nvSpPr>
        <p:spPr>
          <a:xfrm>
            <a:off x="3682450" y="2347136"/>
            <a:ext cx="1294800" cy="1064999"/>
          </a:xfrm>
          <a:prstGeom prst="rect">
            <a:avLst/>
          </a:prstGeom>
          <a:noFill/>
          <a:ln>
            <a:noFill/>
          </a:ln>
        </p:spPr>
        <p:txBody>
          <a:bodyPr lIns="91425" tIns="91425" rIns="91425" bIns="91425" anchor="t" anchorCtr="0">
            <a:noAutofit/>
          </a:bodyPr>
          <a:lstStyle/>
          <a:p>
            <a:pPr algn="r"/>
            <a:r>
              <a:rPr lang="en">
                <a:latin typeface="Roboto"/>
                <a:ea typeface="Roboto"/>
                <a:cs typeface="Roboto"/>
                <a:sym typeface="Roboto"/>
              </a:rPr>
              <a:t>Launch your own browser</a:t>
            </a:r>
          </a:p>
          <a:p>
            <a:pPr algn="r"/>
            <a:endParaRPr>
              <a:latin typeface="Roboto"/>
              <a:ea typeface="Roboto"/>
              <a:cs typeface="Roboto"/>
              <a:sym typeface="Roboto"/>
            </a:endParaRPr>
          </a:p>
          <a:p>
            <a:pPr algn="r"/>
            <a:r>
              <a:rPr lang="en">
                <a:latin typeface="Roboto"/>
                <a:ea typeface="Roboto"/>
                <a:cs typeface="Roboto"/>
                <a:sym typeface="Roboto"/>
              </a:rPr>
              <a:t>Update HTTP</a:t>
            </a:r>
          </a:p>
        </p:txBody>
      </p:sp>
      <p:sp>
        <p:nvSpPr>
          <p:cNvPr id="29" name="Shape 170"/>
          <p:cNvSpPr txBox="1"/>
          <p:nvPr/>
        </p:nvSpPr>
        <p:spPr>
          <a:xfrm>
            <a:off x="3750773" y="4886910"/>
            <a:ext cx="1226400" cy="751200"/>
          </a:xfrm>
          <a:prstGeom prst="rect">
            <a:avLst/>
          </a:prstGeom>
          <a:noFill/>
          <a:ln>
            <a:noFill/>
          </a:ln>
        </p:spPr>
        <p:txBody>
          <a:bodyPr lIns="91425" tIns="91425" rIns="91425" bIns="91425" anchor="t" anchorCtr="0">
            <a:noAutofit/>
          </a:bodyPr>
          <a:lstStyle/>
          <a:p>
            <a:pPr algn="r"/>
            <a:r>
              <a:rPr lang="en">
                <a:latin typeface="Roboto"/>
                <a:ea typeface="Roboto"/>
                <a:cs typeface="Roboto"/>
                <a:sym typeface="Roboto"/>
              </a:rPr>
              <a:t>Build a carrier-grade  network</a:t>
            </a:r>
          </a:p>
        </p:txBody>
      </p:sp>
      <p:cxnSp>
        <p:nvCxnSpPr>
          <p:cNvPr id="30" name="Shape 172"/>
          <p:cNvCxnSpPr/>
          <p:nvPr/>
        </p:nvCxnSpPr>
        <p:spPr>
          <a:xfrm>
            <a:off x="1120192" y="2214238"/>
            <a:ext cx="561299" cy="0"/>
          </a:xfrm>
          <a:prstGeom prst="straightConnector1">
            <a:avLst/>
          </a:prstGeom>
          <a:noFill/>
          <a:ln w="19050" cap="flat" cmpd="sng">
            <a:solidFill>
              <a:srgbClr val="5F6165"/>
            </a:solidFill>
            <a:prstDash val="solid"/>
            <a:round/>
            <a:headEnd type="none" w="lg" len="lg"/>
            <a:tailEnd type="none" w="lg" len="lg"/>
          </a:ln>
        </p:spPr>
      </p:cxnSp>
      <p:sp>
        <p:nvSpPr>
          <p:cNvPr id="31" name="Shape 173"/>
          <p:cNvSpPr/>
          <p:nvPr/>
        </p:nvSpPr>
        <p:spPr>
          <a:xfrm>
            <a:off x="5649325" y="5240786"/>
            <a:ext cx="1294800" cy="461699"/>
          </a:xfrm>
          <a:prstGeom prst="rect">
            <a:avLst/>
          </a:prstGeom>
          <a:solidFill>
            <a:srgbClr val="FFFFFF"/>
          </a:solidFill>
          <a:ln w="19050" cap="flat" cmpd="sng">
            <a:solidFill>
              <a:srgbClr val="5F6165"/>
            </a:solidFill>
            <a:prstDash val="solid"/>
            <a:round/>
            <a:headEnd type="none" w="med" len="med"/>
            <a:tailEnd type="none" w="med" len="med"/>
          </a:ln>
        </p:spPr>
        <p:txBody>
          <a:bodyPr lIns="91425" tIns="91425" rIns="91425" bIns="91425" anchor="ctr" anchorCtr="0">
            <a:noAutofit/>
          </a:bodyPr>
          <a:lstStyle/>
          <a:p>
            <a:r>
              <a:rPr lang="en" b="1"/>
              <a:t>google.com</a:t>
            </a:r>
          </a:p>
        </p:txBody>
      </p:sp>
      <p:cxnSp>
        <p:nvCxnSpPr>
          <p:cNvPr id="32" name="Shape 174"/>
          <p:cNvCxnSpPr/>
          <p:nvPr/>
        </p:nvCxnSpPr>
        <p:spPr>
          <a:xfrm>
            <a:off x="7069234" y="3589978"/>
            <a:ext cx="561299" cy="0"/>
          </a:xfrm>
          <a:prstGeom prst="straightConnector1">
            <a:avLst/>
          </a:prstGeom>
          <a:noFill/>
          <a:ln w="19050" cap="flat" cmpd="sng">
            <a:solidFill>
              <a:srgbClr val="5F6165"/>
            </a:solidFill>
            <a:prstDash val="solid"/>
            <a:round/>
            <a:headEnd type="none" w="lg" len="lg"/>
            <a:tailEnd type="none" w="lg" len="lg"/>
          </a:ln>
        </p:spPr>
      </p:cxnSp>
      <p:cxnSp>
        <p:nvCxnSpPr>
          <p:cNvPr id="33" name="Shape 175"/>
          <p:cNvCxnSpPr/>
          <p:nvPr/>
        </p:nvCxnSpPr>
        <p:spPr>
          <a:xfrm>
            <a:off x="7069234" y="4865930"/>
            <a:ext cx="561299" cy="0"/>
          </a:xfrm>
          <a:prstGeom prst="straightConnector1">
            <a:avLst/>
          </a:prstGeom>
          <a:noFill/>
          <a:ln w="19050" cap="flat" cmpd="sng">
            <a:solidFill>
              <a:srgbClr val="5F6165"/>
            </a:solidFill>
            <a:prstDash val="solid"/>
            <a:round/>
            <a:headEnd type="none" w="lg" len="lg"/>
            <a:tailEnd type="none" w="lg" len="lg"/>
          </a:ln>
        </p:spPr>
      </p:cxnSp>
    </p:spTree>
    <p:extLst>
      <p:ext uri="{BB962C8B-B14F-4D97-AF65-F5344CB8AC3E}">
        <p14:creationId xmlns:p14="http://schemas.microsoft.com/office/powerpoint/2010/main" val="814004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a:defRPr/>
            </a:pPr>
            <a:r>
              <a:rPr lang="en-US">
                <a:ea typeface="ＭＳ Ｐゴシック" charset="0"/>
                <a:cs typeface="+mj-cs"/>
              </a:rPr>
              <a:t>Error detection</a:t>
            </a:r>
          </a:p>
        </p:txBody>
      </p:sp>
      <p:pic>
        <p:nvPicPr>
          <p:cNvPr id="35845"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322638"/>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4"/>
          <p:cNvSpPr txBox="1">
            <a:spLocks noChangeArrowheads="1"/>
          </p:cNvSpPr>
          <p:nvPr/>
        </p:nvSpPr>
        <p:spPr bwMode="auto">
          <a:xfrm>
            <a:off x="118227" y="1561612"/>
            <a:ext cx="8331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smtClean="0">
                <a:latin typeface="Arial" charset="0"/>
              </a:rPr>
              <a:t>EDC= Error Detection and Correction bits (redundancy)</a:t>
            </a:r>
          </a:p>
          <a:p>
            <a:pPr>
              <a:defRPr/>
            </a:pPr>
            <a:r>
              <a:rPr lang="en-US" sz="2000" i="0" dirty="0" smtClean="0">
                <a:latin typeface="Arial" charset="0"/>
              </a:rPr>
              <a:t>D    = Data protected by error checking, may include header fields </a:t>
            </a:r>
            <a:br>
              <a:rPr lang="en-US" sz="2000" i="0" dirty="0" smtClean="0">
                <a:latin typeface="Arial" charset="0"/>
              </a:rPr>
            </a:br>
            <a:endParaRPr lang="en-US" sz="2000" i="0" dirty="0" smtClean="0">
              <a:latin typeface="Arial" charset="0"/>
            </a:endParaRPr>
          </a:p>
          <a:p>
            <a:pPr>
              <a:buFontTx/>
              <a:buChar char="•"/>
              <a:defRPr/>
            </a:pPr>
            <a:r>
              <a:rPr lang="en-US" sz="2000" i="0" dirty="0" smtClean="0">
                <a:latin typeface="Arial" charset="0"/>
              </a:rPr>
              <a:t> Error detection not 100% reliable!</a:t>
            </a:r>
          </a:p>
          <a:p>
            <a:pPr lvl="1">
              <a:buFontTx/>
              <a:buChar char="•"/>
              <a:defRPr/>
            </a:pPr>
            <a:r>
              <a:rPr lang="en-US" sz="2000" i="0" dirty="0" smtClean="0">
                <a:latin typeface="Arial" charset="0"/>
              </a:rPr>
              <a:t> protocol may miss some errors, but rarely</a:t>
            </a:r>
          </a:p>
          <a:p>
            <a:pPr lvl="1">
              <a:buFontTx/>
              <a:buChar char="•"/>
              <a:defRPr/>
            </a:pPr>
            <a:r>
              <a:rPr lang="en-US" sz="2000" i="0" dirty="0" smtClean="0">
                <a:latin typeface="Arial" charset="0"/>
              </a:rPr>
              <a:t> larger EDC field yields better detection and correction</a:t>
            </a:r>
          </a:p>
        </p:txBody>
      </p:sp>
      <p:sp>
        <p:nvSpPr>
          <p:cNvPr id="11271" name="Rectangle 6"/>
          <p:cNvSpPr>
            <a:spLocks noChangeArrowheads="1"/>
          </p:cNvSpPr>
          <p:nvPr/>
        </p:nvSpPr>
        <p:spPr bwMode="auto">
          <a:xfrm>
            <a:off x="5384800" y="3916363"/>
            <a:ext cx="176213" cy="193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11272" name="Text Box 5"/>
          <p:cNvSpPr txBox="1">
            <a:spLocks noChangeArrowheads="1"/>
          </p:cNvSpPr>
          <p:nvPr/>
        </p:nvSpPr>
        <p:spPr bwMode="auto">
          <a:xfrm>
            <a:off x="4773613" y="3873500"/>
            <a:ext cx="9429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smtClean="0">
                <a:latin typeface="Arial" charset="0"/>
              </a:rPr>
              <a:t>otherwise</a:t>
            </a:r>
          </a:p>
        </p:txBody>
      </p:sp>
    </p:spTree>
    <p:extLst>
      <p:ext uri="{BB962C8B-B14F-4D97-AF65-F5344CB8AC3E}">
        <p14:creationId xmlns:p14="http://schemas.microsoft.com/office/powerpoint/2010/main" val="2789210183"/>
      </p:ext>
    </p:extLst>
  </p:cSld>
  <p:clrMapOvr>
    <a:masterClrMapping/>
  </p:clrMapOvr>
  <p:transition spd="slow"/>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Features</a:t>
            </a:r>
            <a:endParaRPr lang="en-US" dirty="0"/>
          </a:p>
        </p:txBody>
      </p:sp>
      <p:sp>
        <p:nvSpPr>
          <p:cNvPr id="3" name="Content Placeholder 2"/>
          <p:cNvSpPr>
            <a:spLocks noGrp="1"/>
          </p:cNvSpPr>
          <p:nvPr>
            <p:ph type="body" idx="1"/>
          </p:nvPr>
        </p:nvSpPr>
        <p:spPr/>
        <p:txBody>
          <a:bodyPr>
            <a:normAutofit/>
          </a:bodyPr>
          <a:lstStyle/>
          <a:p>
            <a:r>
              <a:rPr lang="en-US" dirty="0" smtClean="0"/>
              <a:t>0-RTT connection handshake</a:t>
            </a:r>
          </a:p>
          <a:p>
            <a:r>
              <a:rPr lang="en-US" dirty="0" smtClean="0"/>
              <a:t>0-RTT encryption handshake</a:t>
            </a:r>
          </a:p>
          <a:p>
            <a:r>
              <a:rPr lang="en-US" dirty="0" smtClean="0"/>
              <a:t>Connections survive IP address change</a:t>
            </a:r>
          </a:p>
          <a:p>
            <a:r>
              <a:rPr lang="en-US" dirty="0" smtClean="0"/>
              <a:t>Enhanced packet loss recovery</a:t>
            </a:r>
          </a:p>
          <a:p>
            <a:r>
              <a:rPr lang="en-US" dirty="0" smtClean="0"/>
              <a:t>Always encrypted</a:t>
            </a:r>
          </a:p>
          <a:p>
            <a:r>
              <a:rPr lang="en-US" dirty="0" smtClean="0"/>
              <a:t>Mostly fixes head of line blocking</a:t>
            </a:r>
          </a:p>
          <a:p>
            <a:r>
              <a:rPr lang="en-US" dirty="0" smtClean="0"/>
              <a:t>FEC (Forward Error Correction) data recovery</a:t>
            </a:r>
          </a:p>
          <a:p>
            <a:endParaRPr lang="en-US" dirty="0"/>
          </a:p>
        </p:txBody>
      </p:sp>
    </p:spTree>
    <p:extLst>
      <p:ext uri="{BB962C8B-B14F-4D97-AF65-F5344CB8AC3E}">
        <p14:creationId xmlns:p14="http://schemas.microsoft.com/office/powerpoint/2010/main" val="16187061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Features in QUIC</a:t>
            </a:r>
            <a:endParaRPr lang="en-US" dirty="0"/>
          </a:p>
        </p:txBody>
      </p:sp>
      <p:sp>
        <p:nvSpPr>
          <p:cNvPr id="3" name="Content Placeholder 2"/>
          <p:cNvSpPr>
            <a:spLocks noGrp="1"/>
          </p:cNvSpPr>
          <p:nvPr>
            <p:ph type="body" idx="1"/>
          </p:nvPr>
        </p:nvSpPr>
        <p:spPr/>
        <p:txBody>
          <a:bodyPr>
            <a:normAutofit/>
          </a:bodyPr>
          <a:lstStyle/>
          <a:p>
            <a:r>
              <a:rPr lang="en-US" dirty="0"/>
              <a:t>Multiplexed streams</a:t>
            </a:r>
          </a:p>
          <a:p>
            <a:r>
              <a:rPr lang="en-US" dirty="0"/>
              <a:t>Sharing connection across domains</a:t>
            </a:r>
          </a:p>
          <a:p>
            <a:r>
              <a:rPr lang="en-US" dirty="0"/>
              <a:t>HPACK header compression</a:t>
            </a:r>
          </a:p>
          <a:p>
            <a:r>
              <a:rPr lang="en-US" dirty="0"/>
              <a:t>Stream prioritization</a:t>
            </a:r>
          </a:p>
          <a:p>
            <a:r>
              <a:rPr lang="en-US" dirty="0"/>
              <a:t>Flow Control</a:t>
            </a:r>
          </a:p>
          <a:p>
            <a:r>
              <a:rPr lang="en-US" dirty="0" err="1"/>
              <a:t>Server</a:t>
            </a:r>
            <a:r>
              <a:rPr lang="en-US" dirty="0" err="1">
                <a:solidFill>
                  <a:srgbClr val="23006B"/>
                </a:solidFill>
              </a:rPr>
              <a:t>­initiat</a:t>
            </a:r>
            <a:r>
              <a:rPr lang="en-US" dirty="0" err="1"/>
              <a:t>ed</a:t>
            </a:r>
            <a:r>
              <a:rPr lang="en-US" dirty="0"/>
              <a:t> streams</a:t>
            </a:r>
          </a:p>
          <a:p>
            <a:endParaRPr lang="en-US" dirty="0"/>
          </a:p>
        </p:txBody>
      </p:sp>
    </p:spTree>
    <p:extLst>
      <p:ext uri="{BB962C8B-B14F-4D97-AF65-F5344CB8AC3E}">
        <p14:creationId xmlns:p14="http://schemas.microsoft.com/office/powerpoint/2010/main" val="1595950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a:t>
            </a:r>
            <a:endParaRPr lang="en-US" dirty="0"/>
          </a:p>
        </p:txBody>
      </p:sp>
      <p:sp>
        <p:nvSpPr>
          <p:cNvPr id="3" name="Content Placeholder 2"/>
          <p:cNvSpPr>
            <a:spLocks noGrp="1"/>
          </p:cNvSpPr>
          <p:nvPr>
            <p:ph type="body" idx="1"/>
          </p:nvPr>
        </p:nvSpPr>
        <p:spPr/>
        <p:txBody>
          <a:bodyPr/>
          <a:lstStyle/>
          <a:p>
            <a:r>
              <a:rPr lang="en-US" dirty="0" smtClean="0"/>
              <a:t>Congestion control, encryption, and some HTTP/2 move to QUIC</a:t>
            </a:r>
          </a:p>
          <a:p>
            <a:endParaRPr lang="en-US" dirty="0"/>
          </a:p>
        </p:txBody>
      </p:sp>
      <p:pic>
        <p:nvPicPr>
          <p:cNvPr id="4" name="Picture 3"/>
          <p:cNvPicPr>
            <a:picLocks noChangeAspect="1"/>
          </p:cNvPicPr>
          <p:nvPr/>
        </p:nvPicPr>
        <p:blipFill>
          <a:blip r:embed="rId3"/>
          <a:stretch>
            <a:fillRect/>
          </a:stretch>
        </p:blipFill>
        <p:spPr>
          <a:xfrm>
            <a:off x="2362200" y="3116596"/>
            <a:ext cx="4191000" cy="2812627"/>
          </a:xfrm>
          <a:prstGeom prst="rect">
            <a:avLst/>
          </a:prstGeom>
        </p:spPr>
      </p:pic>
    </p:spTree>
    <p:extLst>
      <p:ext uri="{BB962C8B-B14F-4D97-AF65-F5344CB8AC3E}">
        <p14:creationId xmlns:p14="http://schemas.microsoft.com/office/powerpoint/2010/main" val="40078828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a:bodyPr>
          <a:lstStyle/>
          <a:p>
            <a:r>
              <a:rPr lang="en-US" dirty="0"/>
              <a:t>One stream per request</a:t>
            </a:r>
          </a:p>
          <a:p>
            <a:r>
              <a:rPr lang="en-US" dirty="0"/>
              <a:t>Stream are broken up into </a:t>
            </a:r>
            <a:r>
              <a:rPr lang="en-US" dirty="0" smtClean="0"/>
              <a:t>frames</a:t>
            </a:r>
          </a:p>
          <a:p>
            <a:r>
              <a:rPr lang="en-US" dirty="0" smtClean="0"/>
              <a:t>Stream 1 crypto handshake</a:t>
            </a:r>
          </a:p>
          <a:p>
            <a:r>
              <a:rPr lang="en-US" dirty="0" smtClean="0"/>
              <a:t>Stream 3 is for headers – to serialize headers (HPACK)</a:t>
            </a:r>
            <a:endParaRPr lang="en-US" dirty="0"/>
          </a:p>
          <a:p>
            <a:endParaRPr lang="en-US" dirty="0"/>
          </a:p>
        </p:txBody>
      </p:sp>
      <p:pic>
        <p:nvPicPr>
          <p:cNvPr id="4" name="Picture 3"/>
          <p:cNvPicPr>
            <a:picLocks noChangeAspect="1"/>
          </p:cNvPicPr>
          <p:nvPr/>
        </p:nvPicPr>
        <p:blipFill>
          <a:blip r:embed="rId2"/>
          <a:stretch>
            <a:fillRect/>
          </a:stretch>
        </p:blipFill>
        <p:spPr>
          <a:xfrm>
            <a:off x="4567522" y="2590800"/>
            <a:ext cx="4576479" cy="2040468"/>
          </a:xfrm>
          <a:prstGeom prst="rect">
            <a:avLst/>
          </a:prstGeom>
        </p:spPr>
      </p:pic>
    </p:spTree>
    <p:extLst>
      <p:ext uri="{BB962C8B-B14F-4D97-AF65-F5344CB8AC3E}">
        <p14:creationId xmlns:p14="http://schemas.microsoft.com/office/powerpoint/2010/main" val="1507268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Multiplexed Streams</a:t>
            </a:r>
            <a:endParaRPr lang="en-US" dirty="0"/>
          </a:p>
        </p:txBody>
      </p:sp>
      <p:sp>
        <p:nvSpPr>
          <p:cNvPr id="3" name="Content Placeholder 2"/>
          <p:cNvSpPr>
            <a:spLocks noGrp="1"/>
          </p:cNvSpPr>
          <p:nvPr>
            <p:ph type="body" idx="1"/>
          </p:nvPr>
        </p:nvSpPr>
        <p:spPr/>
        <p:txBody>
          <a:bodyPr>
            <a:normAutofit/>
          </a:bodyPr>
          <a:lstStyle/>
          <a:p>
            <a:r>
              <a:rPr lang="en-US" dirty="0"/>
              <a:t>HTTP/1.1</a:t>
            </a:r>
          </a:p>
          <a:p>
            <a:pPr marL="1085850" lvl="1" indent="-342900">
              <a:buFont typeface="Arial"/>
              <a:buChar char="•"/>
            </a:pPr>
            <a:r>
              <a:rPr lang="en-US" dirty="0"/>
              <a:t>4-8 outstanding requests on 4-8 connections</a:t>
            </a:r>
          </a:p>
          <a:p>
            <a:pPr marL="1085850" lvl="1" indent="-342900">
              <a:buFont typeface="Arial"/>
              <a:buChar char="•"/>
            </a:pPr>
            <a:r>
              <a:rPr lang="en-US" dirty="0"/>
              <a:t>Resource intensive on the server</a:t>
            </a:r>
          </a:p>
          <a:p>
            <a:r>
              <a:rPr lang="en-US" dirty="0"/>
              <a:t>HTTP/</a:t>
            </a:r>
            <a:r>
              <a:rPr lang="en-US" dirty="0" smtClean="0"/>
              <a:t>2 and QUIC</a:t>
            </a:r>
            <a:endParaRPr lang="en-US" dirty="0"/>
          </a:p>
          <a:p>
            <a:pPr marL="1085850" lvl="1" indent="-342900">
              <a:buFont typeface="Arial"/>
              <a:buChar char="•"/>
            </a:pPr>
            <a:r>
              <a:rPr lang="en-US" dirty="0"/>
              <a:t>One connection, many concurrent requests</a:t>
            </a:r>
          </a:p>
          <a:p>
            <a:pPr marL="1085850" lvl="1" indent="-342900">
              <a:buFont typeface="Arial"/>
              <a:buChar char="•"/>
            </a:pPr>
            <a:r>
              <a:rPr lang="en-US" dirty="0"/>
              <a:t>Normally limited to 100</a:t>
            </a:r>
          </a:p>
          <a:p>
            <a:endParaRPr lang="en-US" dirty="0"/>
          </a:p>
        </p:txBody>
      </p:sp>
      <p:pic>
        <p:nvPicPr>
          <p:cNvPr id="4" name="Picture 3"/>
          <p:cNvPicPr>
            <a:picLocks noChangeAspect="1"/>
          </p:cNvPicPr>
          <p:nvPr/>
        </p:nvPicPr>
        <p:blipFill>
          <a:blip r:embed="rId2"/>
          <a:stretch>
            <a:fillRect/>
          </a:stretch>
        </p:blipFill>
        <p:spPr>
          <a:xfrm>
            <a:off x="4648201" y="2438400"/>
            <a:ext cx="4179287" cy="2182812"/>
          </a:xfrm>
          <a:prstGeom prst="rect">
            <a:avLst/>
          </a:prstGeom>
        </p:spPr>
      </p:pic>
    </p:spTree>
    <p:extLst>
      <p:ext uri="{BB962C8B-B14F-4D97-AF65-F5344CB8AC3E}">
        <p14:creationId xmlns:p14="http://schemas.microsoft.com/office/powerpoint/2010/main" val="36826585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Sharing</a:t>
            </a:r>
          </a:p>
        </p:txBody>
      </p:sp>
      <p:sp>
        <p:nvSpPr>
          <p:cNvPr id="3" name="Content Placeholder 2"/>
          <p:cNvSpPr>
            <a:spLocks noGrp="1"/>
          </p:cNvSpPr>
          <p:nvPr>
            <p:ph type="body" idx="1"/>
          </p:nvPr>
        </p:nvSpPr>
        <p:spPr/>
        <p:txBody>
          <a:bodyPr/>
          <a:lstStyle/>
          <a:p>
            <a:r>
              <a:rPr lang="en-US" dirty="0"/>
              <a:t>Multiple domains over one TCP connection</a:t>
            </a:r>
          </a:p>
          <a:p>
            <a:pPr lvl="1"/>
            <a:r>
              <a:rPr lang="en-US" dirty="0"/>
              <a:t>Domain must be in certificate and resolve to same IP</a:t>
            </a:r>
          </a:p>
          <a:p>
            <a:endParaRPr lang="en-US" dirty="0"/>
          </a:p>
        </p:txBody>
      </p:sp>
      <p:pic>
        <p:nvPicPr>
          <p:cNvPr id="4" name="Picture 3"/>
          <p:cNvPicPr>
            <a:picLocks noChangeAspect="1"/>
          </p:cNvPicPr>
          <p:nvPr/>
        </p:nvPicPr>
        <p:blipFill>
          <a:blip r:embed="rId2"/>
          <a:stretch>
            <a:fillRect/>
          </a:stretch>
        </p:blipFill>
        <p:spPr>
          <a:xfrm>
            <a:off x="1759995" y="3351820"/>
            <a:ext cx="5981700" cy="2552700"/>
          </a:xfrm>
          <a:prstGeom prst="rect">
            <a:avLst/>
          </a:prstGeom>
        </p:spPr>
      </p:pic>
    </p:spTree>
    <p:extLst>
      <p:ext uri="{BB962C8B-B14F-4D97-AF65-F5344CB8AC3E}">
        <p14:creationId xmlns:p14="http://schemas.microsoft.com/office/powerpoint/2010/main" val="28115547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Prioritization</a:t>
            </a:r>
            <a:endParaRPr lang="en-US" dirty="0"/>
          </a:p>
        </p:txBody>
      </p:sp>
      <p:sp>
        <p:nvSpPr>
          <p:cNvPr id="3" name="Content Placeholder 2"/>
          <p:cNvSpPr>
            <a:spLocks noGrp="1"/>
          </p:cNvSpPr>
          <p:nvPr>
            <p:ph type="body" idx="1"/>
          </p:nvPr>
        </p:nvSpPr>
        <p:spPr/>
        <p:txBody>
          <a:bodyPr>
            <a:normAutofit/>
          </a:bodyPr>
          <a:lstStyle/>
          <a:p>
            <a:r>
              <a:rPr lang="en-US" dirty="0"/>
              <a:t>Ability for </a:t>
            </a:r>
            <a:r>
              <a:rPr lang="en-US" b="1" i="1" dirty="0"/>
              <a:t>clients</a:t>
            </a:r>
            <a:r>
              <a:rPr lang="en-US" dirty="0"/>
              <a:t> to set a priority of a stream</a:t>
            </a:r>
          </a:p>
          <a:p>
            <a:r>
              <a:rPr lang="en-US" dirty="0"/>
              <a:t>Dependency tree for streams</a:t>
            </a:r>
          </a:p>
          <a:p>
            <a:r>
              <a:rPr lang="en-US" dirty="0"/>
              <a:t>Higher weights get more resources</a:t>
            </a:r>
          </a:p>
          <a:p>
            <a:r>
              <a:rPr lang="en-US" dirty="0"/>
              <a:t>Resources proportional to the weighting</a:t>
            </a:r>
          </a:p>
          <a:p>
            <a:endParaRPr lang="en-US" dirty="0"/>
          </a:p>
        </p:txBody>
      </p:sp>
      <p:pic>
        <p:nvPicPr>
          <p:cNvPr id="4" name="Picture 3"/>
          <p:cNvPicPr>
            <a:picLocks noChangeAspect="1"/>
          </p:cNvPicPr>
          <p:nvPr/>
        </p:nvPicPr>
        <p:blipFill>
          <a:blip r:embed="rId2"/>
          <a:stretch>
            <a:fillRect/>
          </a:stretch>
        </p:blipFill>
        <p:spPr>
          <a:xfrm>
            <a:off x="4953390" y="2308623"/>
            <a:ext cx="3733411" cy="3143250"/>
          </a:xfrm>
          <a:prstGeom prst="rect">
            <a:avLst/>
          </a:prstGeom>
        </p:spPr>
      </p:pic>
    </p:spTree>
    <p:extLst>
      <p:ext uri="{BB962C8B-B14F-4D97-AF65-F5344CB8AC3E}">
        <p14:creationId xmlns:p14="http://schemas.microsoft.com/office/powerpoint/2010/main" val="14056456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Content Placeholder 2"/>
          <p:cNvSpPr>
            <a:spLocks noGrp="1"/>
          </p:cNvSpPr>
          <p:nvPr>
            <p:ph type="body" idx="1"/>
          </p:nvPr>
        </p:nvSpPr>
        <p:spPr/>
        <p:txBody>
          <a:bodyPr/>
          <a:lstStyle/>
          <a:p>
            <a:r>
              <a:rPr lang="en-US" dirty="0"/>
              <a:t>Client and server</a:t>
            </a:r>
          </a:p>
          <a:p>
            <a:r>
              <a:rPr lang="en-US" dirty="0"/>
              <a:t>Connection and streams</a:t>
            </a:r>
          </a:p>
          <a:p>
            <a:r>
              <a:rPr lang="en-US" dirty="0"/>
              <a:t>Credit based</a:t>
            </a:r>
          </a:p>
          <a:p>
            <a:pPr marL="1085850" lvl="1" indent="-342900"/>
            <a:r>
              <a:rPr lang="en-US" dirty="0"/>
              <a:t>Default 64KB – clients and server normally set this higher</a:t>
            </a:r>
          </a:p>
          <a:p>
            <a:pPr marL="1085850" lvl="1" indent="-342900"/>
            <a:r>
              <a:rPr lang="en-US" b="1" i="1" dirty="0"/>
              <a:t>Requires updates </a:t>
            </a:r>
            <a:r>
              <a:rPr lang="en-US" dirty="0"/>
              <a:t>by WINDOW_UPDATE frame</a:t>
            </a:r>
          </a:p>
          <a:p>
            <a:endParaRPr lang="en-US" dirty="0"/>
          </a:p>
        </p:txBody>
      </p:sp>
    </p:spTree>
    <p:extLst>
      <p:ext uri="{BB962C8B-B14F-4D97-AF65-F5344CB8AC3E}">
        <p14:creationId xmlns:p14="http://schemas.microsoft.com/office/powerpoint/2010/main" val="14576581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a:t>
            </a:r>
            <a:r>
              <a:rPr lang="en-US" dirty="0">
                <a:solidFill>
                  <a:srgbClr val="23006B"/>
                </a:solidFill>
              </a:rPr>
              <a:t>-Initiat</a:t>
            </a:r>
            <a:r>
              <a:rPr lang="en-US" dirty="0"/>
              <a:t>ed Streams</a:t>
            </a:r>
          </a:p>
        </p:txBody>
      </p:sp>
      <p:sp>
        <p:nvSpPr>
          <p:cNvPr id="3" name="Content Placeholder 2"/>
          <p:cNvSpPr>
            <a:spLocks noGrp="1"/>
          </p:cNvSpPr>
          <p:nvPr>
            <p:ph type="body" idx="1"/>
          </p:nvPr>
        </p:nvSpPr>
        <p:spPr/>
        <p:txBody>
          <a:bodyPr>
            <a:normAutofit/>
          </a:bodyPr>
          <a:lstStyle/>
          <a:p>
            <a:r>
              <a:rPr lang="en-US" dirty="0"/>
              <a:t>Should send push before referencing resource - race condition</a:t>
            </a:r>
          </a:p>
          <a:p>
            <a:r>
              <a:rPr lang="en-US" dirty="0"/>
              <a:t>Response must be cacheable</a:t>
            </a:r>
          </a:p>
          <a:p>
            <a:r>
              <a:rPr lang="en-US" dirty="0"/>
              <a:t>Depending on the use case can be faster or slower</a:t>
            </a:r>
          </a:p>
          <a:p>
            <a:pPr marL="1085850" lvl="1" indent="-342900">
              <a:buFont typeface="Arial"/>
              <a:buChar char="•"/>
            </a:pPr>
            <a:r>
              <a:rPr lang="en-US" dirty="0"/>
              <a:t>Browser already has the resource cached</a:t>
            </a:r>
          </a:p>
          <a:p>
            <a:pPr marL="1085850" lvl="1" indent="-342900">
              <a:buFont typeface="Arial"/>
              <a:buChar char="•"/>
            </a:pPr>
            <a:r>
              <a:rPr lang="en-US" dirty="0"/>
              <a:t>Client canceling the stream using RST_STREAM frame</a:t>
            </a:r>
          </a:p>
          <a:p>
            <a:endParaRPr lang="en-US" dirty="0"/>
          </a:p>
        </p:txBody>
      </p:sp>
    </p:spTree>
    <p:extLst>
      <p:ext uri="{BB962C8B-B14F-4D97-AF65-F5344CB8AC3E}">
        <p14:creationId xmlns:p14="http://schemas.microsoft.com/office/powerpoint/2010/main" val="12321876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Establishing a QUIC Connection</a:t>
            </a:r>
            <a:endParaRPr lang="en-US" dirty="0"/>
          </a:p>
        </p:txBody>
      </p:sp>
      <p:sp>
        <p:nvSpPr>
          <p:cNvPr id="3" name="Content Placeholder 2"/>
          <p:cNvSpPr>
            <a:spLocks noGrp="1"/>
          </p:cNvSpPr>
          <p:nvPr>
            <p:ph type="body" idx="1"/>
          </p:nvPr>
        </p:nvSpPr>
        <p:spPr/>
        <p:txBody>
          <a:bodyPr>
            <a:normAutofit/>
          </a:bodyPr>
          <a:lstStyle/>
          <a:p>
            <a:r>
              <a:rPr lang="en-US" dirty="0" smtClean="0"/>
              <a:t>HTTP response header</a:t>
            </a:r>
          </a:p>
          <a:p>
            <a:pPr marL="1085850" lvl="1" indent="-342900">
              <a:buFont typeface="Arial"/>
              <a:buChar char="•"/>
            </a:pPr>
            <a:r>
              <a:rPr lang="en-US" dirty="0" smtClean="0"/>
              <a:t>Alternate-Protocol: 443:quic</a:t>
            </a:r>
          </a:p>
          <a:p>
            <a:r>
              <a:rPr lang="en-US" dirty="0" smtClean="0"/>
              <a:t>Client establishes QUIC connection in the background</a:t>
            </a:r>
          </a:p>
          <a:p>
            <a:r>
              <a:rPr lang="en-US" dirty="0" smtClean="0"/>
              <a:t>Client’s can cache if server supports QUIC</a:t>
            </a:r>
          </a:p>
          <a:p>
            <a:endParaRPr lang="en-US" dirty="0"/>
          </a:p>
        </p:txBody>
      </p:sp>
      <p:pic>
        <p:nvPicPr>
          <p:cNvPr id="4" name="Picture 3"/>
          <p:cNvPicPr>
            <a:picLocks noChangeAspect="1"/>
          </p:cNvPicPr>
          <p:nvPr/>
        </p:nvPicPr>
        <p:blipFill>
          <a:blip r:embed="rId2"/>
          <a:stretch>
            <a:fillRect/>
          </a:stretch>
        </p:blipFill>
        <p:spPr>
          <a:xfrm>
            <a:off x="6057900" y="2327673"/>
            <a:ext cx="2628900" cy="3124200"/>
          </a:xfrm>
          <a:prstGeom prst="rect">
            <a:avLst/>
          </a:prstGeom>
        </p:spPr>
      </p:pic>
    </p:spTree>
    <p:extLst>
      <p:ext uri="{BB962C8B-B14F-4D97-AF65-F5344CB8AC3E}">
        <p14:creationId xmlns:p14="http://schemas.microsoft.com/office/powerpoint/2010/main" val="224970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a:defRPr/>
            </a:pPr>
            <a:r>
              <a:rPr lang="en-US">
                <a:ea typeface="ＭＳ Ｐゴシック" charset="0"/>
                <a:cs typeface="+mj-cs"/>
              </a:rPr>
              <a:t>Parity checking</a:t>
            </a:r>
          </a:p>
        </p:txBody>
      </p:sp>
      <p:sp>
        <p:nvSpPr>
          <p:cNvPr id="2" name="מציין מיקום טקסט 1"/>
          <p:cNvSpPr>
            <a:spLocks noGrp="1"/>
          </p:cNvSpPr>
          <p:nvPr>
            <p:ph type="body" idx="1"/>
          </p:nvPr>
        </p:nvSpPr>
        <p:spPr/>
        <p:txBody>
          <a:bodyPr/>
          <a:lstStyle/>
          <a:p>
            <a:endParaRPr lang="he-IL"/>
          </a:p>
        </p:txBody>
      </p:sp>
      <p:pic>
        <p:nvPicPr>
          <p:cNvPr id="37894" name="Picture 3" descr="522 Sing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2727325"/>
            <a:ext cx="26098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4"/>
          <p:cNvSpPr txBox="1">
            <a:spLocks noChangeArrowheads="1"/>
          </p:cNvSpPr>
          <p:nvPr/>
        </p:nvSpPr>
        <p:spPr bwMode="auto">
          <a:xfrm>
            <a:off x="661988" y="1416050"/>
            <a:ext cx="281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3363" indent="-233363">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smtClean="0">
                <a:solidFill>
                  <a:srgbClr val="CC0000"/>
                </a:solidFill>
                <a:latin typeface="Arial" charset="0"/>
              </a:rPr>
              <a:t>single bit parity:</a:t>
            </a:r>
            <a:r>
              <a:rPr lang="en-US" sz="2400" b="1" smtClean="0">
                <a:solidFill>
                  <a:srgbClr val="CC0000"/>
                </a:solidFill>
                <a:latin typeface="Arial" charset="0"/>
              </a:rPr>
              <a:t> </a:t>
            </a:r>
          </a:p>
          <a:p>
            <a:pPr>
              <a:buClr>
                <a:srgbClr val="000099"/>
              </a:buClr>
              <a:buSzPct val="65000"/>
              <a:buFont typeface="Wingdings" charset="0"/>
              <a:buChar char="v"/>
              <a:defRPr/>
            </a:pPr>
            <a:r>
              <a:rPr lang="en-US" sz="2000" smtClean="0">
                <a:latin typeface="Arial" charset="0"/>
              </a:rPr>
              <a:t>d</a:t>
            </a:r>
            <a:r>
              <a:rPr lang="en-US" sz="2000" i="0" smtClean="0">
                <a:latin typeface="Arial" charset="0"/>
              </a:rPr>
              <a:t>etect single bit errors</a:t>
            </a:r>
          </a:p>
        </p:txBody>
      </p:sp>
      <p:pic>
        <p:nvPicPr>
          <p:cNvPr id="37896" name="Picture 5" descr="523 Double Bit Pa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2327275"/>
            <a:ext cx="375126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Text Box 6"/>
          <p:cNvSpPr txBox="1">
            <a:spLocks noChangeArrowheads="1"/>
          </p:cNvSpPr>
          <p:nvPr/>
        </p:nvSpPr>
        <p:spPr bwMode="auto">
          <a:xfrm>
            <a:off x="3825875" y="1409700"/>
            <a:ext cx="4235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smtClean="0">
                <a:solidFill>
                  <a:srgbClr val="CC0000"/>
                </a:solidFill>
                <a:latin typeface="Arial" charset="0"/>
              </a:rPr>
              <a:t>two-dimensional bit parity:</a:t>
            </a:r>
          </a:p>
          <a:p>
            <a:pPr>
              <a:buClr>
                <a:srgbClr val="000099"/>
              </a:buClr>
              <a:buSzPct val="65000"/>
              <a:buFont typeface="Wingdings" charset="0"/>
              <a:buChar char="v"/>
              <a:defRPr/>
            </a:pPr>
            <a:r>
              <a:rPr lang="en-US" sz="2000" i="0" smtClean="0">
                <a:latin typeface="Arial" charset="0"/>
              </a:rPr>
              <a:t> detect and correct single bit errors</a:t>
            </a:r>
          </a:p>
        </p:txBody>
      </p:sp>
      <p:sp>
        <p:nvSpPr>
          <p:cNvPr id="12298" name="Oval 7"/>
          <p:cNvSpPr>
            <a:spLocks noChangeArrowheads="1"/>
          </p:cNvSpPr>
          <p:nvPr/>
        </p:nvSpPr>
        <p:spPr bwMode="auto">
          <a:xfrm>
            <a:off x="4572000" y="5338763"/>
            <a:ext cx="163513" cy="21113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Comic Sans MS" charset="0"/>
              <a:ea typeface="ＭＳ Ｐゴシック" charset="0"/>
            </a:endParaRPr>
          </a:p>
        </p:txBody>
      </p:sp>
      <p:sp>
        <p:nvSpPr>
          <p:cNvPr id="12299" name="Oval 9"/>
          <p:cNvSpPr>
            <a:spLocks noChangeArrowheads="1"/>
          </p:cNvSpPr>
          <p:nvPr/>
        </p:nvSpPr>
        <p:spPr bwMode="auto">
          <a:xfrm>
            <a:off x="6248400" y="5334000"/>
            <a:ext cx="147638" cy="20796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7900" name="TextBox 1"/>
          <p:cNvSpPr txBox="1">
            <a:spLocks noChangeArrowheads="1"/>
          </p:cNvSpPr>
          <p:nvPr/>
        </p:nvSpPr>
        <p:spPr bwMode="auto">
          <a:xfrm>
            <a:off x="4503738" y="5241925"/>
            <a:ext cx="307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i="0">
                <a:latin typeface="Courier New" panose="02070309020205020404" pitchFamily="49" charset="0"/>
                <a:cs typeface="Courier New" panose="02070309020205020404" pitchFamily="49" charset="0"/>
              </a:rPr>
              <a:t>0</a:t>
            </a:r>
          </a:p>
        </p:txBody>
      </p:sp>
      <p:sp>
        <p:nvSpPr>
          <p:cNvPr id="37901" name="TextBox 13"/>
          <p:cNvSpPr txBox="1">
            <a:spLocks noChangeArrowheads="1"/>
          </p:cNvSpPr>
          <p:nvPr/>
        </p:nvSpPr>
        <p:spPr bwMode="auto">
          <a:xfrm>
            <a:off x="6162675" y="5232400"/>
            <a:ext cx="307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i="0">
                <a:latin typeface="Courier New" panose="02070309020205020404" pitchFamily="49" charset="0"/>
                <a:cs typeface="Courier New" panose="02070309020205020404" pitchFamily="49" charset="0"/>
              </a:rPr>
              <a:t>0</a:t>
            </a:r>
          </a:p>
        </p:txBody>
      </p:sp>
      <p:sp>
        <p:nvSpPr>
          <p:cNvPr id="3" name="TextBox 2"/>
          <p:cNvSpPr txBox="1"/>
          <p:nvPr/>
        </p:nvSpPr>
        <p:spPr>
          <a:xfrm>
            <a:off x="2915816" y="3284984"/>
            <a:ext cx="216024" cy="307777"/>
          </a:xfrm>
          <a:prstGeom prst="rect">
            <a:avLst/>
          </a:prstGeom>
          <a:solidFill>
            <a:schemeClr val="bg1"/>
          </a:solidFill>
        </p:spPr>
        <p:txBody>
          <a:bodyPr wrap="square" rtlCol="0">
            <a:spAutoFit/>
          </a:bodyPr>
          <a:lstStyle/>
          <a:p>
            <a:r>
              <a:rPr lang="en-US" dirty="0" smtClean="0"/>
              <a:t>1</a:t>
            </a:r>
            <a:endParaRPr lang="en-US" dirty="0"/>
          </a:p>
        </p:txBody>
      </p:sp>
    </p:spTree>
    <p:extLst>
      <p:ext uri="{BB962C8B-B14F-4D97-AF65-F5344CB8AC3E}">
        <p14:creationId xmlns:p14="http://schemas.microsoft.com/office/powerpoint/2010/main" val="4284853692"/>
      </p:ext>
    </p:extLst>
  </p:cSld>
  <p:clrMapOvr>
    <a:masterClrMapping/>
  </p:clrMapOvr>
  <p:transition spd="slow"/>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 Connections</a:t>
            </a:r>
            <a:endParaRPr lang="en-US" dirty="0"/>
          </a:p>
        </p:txBody>
      </p:sp>
      <p:sp>
        <p:nvSpPr>
          <p:cNvPr id="3" name="Content Placeholder 2"/>
          <p:cNvSpPr>
            <a:spLocks noGrp="1"/>
          </p:cNvSpPr>
          <p:nvPr>
            <p:ph type="body" idx="1"/>
          </p:nvPr>
        </p:nvSpPr>
        <p:spPr/>
        <p:txBody>
          <a:bodyPr>
            <a:normAutofit lnSpcReduction="10000"/>
          </a:bodyPr>
          <a:lstStyle/>
          <a:p>
            <a:r>
              <a:rPr lang="en-US" dirty="0" smtClean="0"/>
              <a:t>Handshake</a:t>
            </a:r>
          </a:p>
          <a:p>
            <a:pPr marL="1085850" lvl="1" indent="-342900">
              <a:buFont typeface="Arial"/>
              <a:buChar char="•"/>
            </a:pPr>
            <a:r>
              <a:rPr lang="en-US" dirty="0" smtClean="0"/>
              <a:t>0-RTT for reestablished connections</a:t>
            </a:r>
          </a:p>
          <a:p>
            <a:pPr marL="1085850" lvl="1" indent="-342900">
              <a:buFont typeface="Arial"/>
              <a:buChar char="•"/>
            </a:pPr>
            <a:r>
              <a:rPr lang="en-US" dirty="0" smtClean="0"/>
              <a:t>1-RTT for new connections</a:t>
            </a:r>
          </a:p>
          <a:p>
            <a:pPr marL="1085850" lvl="1" indent="-342900">
              <a:buFont typeface="Arial"/>
              <a:buChar char="•"/>
            </a:pPr>
            <a:r>
              <a:rPr lang="en-US" dirty="0" smtClean="0"/>
              <a:t>Accounts for 50% latency improvements</a:t>
            </a:r>
          </a:p>
          <a:p>
            <a:pPr marL="1085850" lvl="1" indent="-342900">
              <a:buFont typeface="Arial"/>
              <a:buChar char="•"/>
            </a:pPr>
            <a:r>
              <a:rPr lang="en-US" dirty="0" smtClean="0"/>
              <a:t>Will use TLS 1.3 handshake</a:t>
            </a:r>
          </a:p>
          <a:p>
            <a:r>
              <a:rPr lang="en-US" dirty="0" smtClean="0"/>
              <a:t>UDP encrypted and authenticated packets</a:t>
            </a:r>
          </a:p>
          <a:p>
            <a:pPr marL="1085850" lvl="1" indent="-342900">
              <a:buFont typeface="Arial"/>
              <a:buChar char="•"/>
            </a:pPr>
            <a:r>
              <a:rPr lang="en-US" dirty="0" smtClean="0"/>
              <a:t>TCP like header are encrypted</a:t>
            </a:r>
          </a:p>
          <a:p>
            <a:pPr marL="1085850" lvl="1" indent="-342900">
              <a:buFont typeface="Arial"/>
              <a:buChar char="•"/>
            </a:pPr>
            <a:r>
              <a:rPr lang="en-US" dirty="0" smtClean="0"/>
              <a:t>Prevents active attacks and </a:t>
            </a:r>
            <a:r>
              <a:rPr lang="en-US" dirty="0" err="1" smtClean="0"/>
              <a:t>middlebox</a:t>
            </a:r>
            <a:r>
              <a:rPr lang="en-US" dirty="0" smtClean="0"/>
              <a:t> changes unlike TCP</a:t>
            </a:r>
          </a:p>
          <a:p>
            <a:r>
              <a:rPr lang="en-US" dirty="0" smtClean="0"/>
              <a:t>Moved congestion control into application layer</a:t>
            </a:r>
          </a:p>
          <a:p>
            <a:r>
              <a:rPr lang="en-US" dirty="0" smtClean="0"/>
              <a:t>Connections are keep-alive for 30 seconds (default) due to NATs</a:t>
            </a:r>
          </a:p>
          <a:p>
            <a:endParaRPr lang="en-US" dirty="0" smtClean="0"/>
          </a:p>
          <a:p>
            <a:endParaRPr lang="en-US" dirty="0"/>
          </a:p>
        </p:txBody>
      </p:sp>
    </p:spTree>
    <p:extLst>
      <p:ext uri="{BB962C8B-B14F-4D97-AF65-F5344CB8AC3E}">
        <p14:creationId xmlns:p14="http://schemas.microsoft.com/office/powerpoint/2010/main" val="29645835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 Connections</a:t>
            </a:r>
            <a:endParaRPr lang="en-US" dirty="0"/>
          </a:p>
        </p:txBody>
      </p:sp>
      <p:sp>
        <p:nvSpPr>
          <p:cNvPr id="3" name="Content Placeholder 2"/>
          <p:cNvSpPr>
            <a:spLocks noGrp="1"/>
          </p:cNvSpPr>
          <p:nvPr>
            <p:ph type="body" idx="1"/>
          </p:nvPr>
        </p:nvSpPr>
        <p:spPr/>
        <p:txBody>
          <a:bodyPr>
            <a:normAutofit/>
          </a:bodyPr>
          <a:lstStyle/>
          <a:p>
            <a:r>
              <a:rPr lang="en-US" sz="3100" dirty="0"/>
              <a:t>Unencrypted connection ID (64-bit)</a:t>
            </a:r>
          </a:p>
          <a:p>
            <a:pPr marL="1085850" lvl="1" indent="-342900">
              <a:buFont typeface="Arial"/>
              <a:buChar char="•"/>
            </a:pPr>
            <a:r>
              <a:rPr lang="en-US" sz="3100" dirty="0"/>
              <a:t>Connections survive IP address change</a:t>
            </a:r>
          </a:p>
          <a:p>
            <a:pPr marL="1085850" lvl="1" indent="-342900">
              <a:buFont typeface="Arial"/>
              <a:buChar char="•"/>
            </a:pPr>
            <a:r>
              <a:rPr lang="en-US" sz="3100" dirty="0"/>
              <a:t>Used for routing connections</a:t>
            </a:r>
          </a:p>
          <a:p>
            <a:r>
              <a:rPr lang="en-US" sz="3100" dirty="0"/>
              <a:t>ICW remembered by the client for reestablished connections</a:t>
            </a:r>
          </a:p>
          <a:p>
            <a:endParaRPr lang="en-US" dirty="0"/>
          </a:p>
        </p:txBody>
      </p:sp>
    </p:spTree>
    <p:extLst>
      <p:ext uri="{BB962C8B-B14F-4D97-AF65-F5344CB8AC3E}">
        <p14:creationId xmlns:p14="http://schemas.microsoft.com/office/powerpoint/2010/main" val="14101169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Success Rate</a:t>
            </a:r>
            <a:endParaRPr lang="en-US" dirty="0"/>
          </a:p>
        </p:txBody>
      </p:sp>
      <p:sp>
        <p:nvSpPr>
          <p:cNvPr id="3" name="Content Placeholder 2"/>
          <p:cNvSpPr>
            <a:spLocks noGrp="1"/>
          </p:cNvSpPr>
          <p:nvPr>
            <p:ph type="body" idx="1"/>
          </p:nvPr>
        </p:nvSpPr>
        <p:spPr/>
        <p:txBody>
          <a:bodyPr>
            <a:normAutofit/>
          </a:bodyPr>
          <a:lstStyle/>
          <a:p>
            <a:r>
              <a:rPr lang="en-US" sz="3100" dirty="0"/>
              <a:t>QUIC connection success rate</a:t>
            </a:r>
          </a:p>
          <a:p>
            <a:pPr marL="1085850" lvl="1" indent="-342900">
              <a:buFont typeface="Arial"/>
              <a:buChar char="•"/>
            </a:pPr>
            <a:r>
              <a:rPr lang="en-US" sz="3100" dirty="0"/>
              <a:t>92% works</a:t>
            </a:r>
          </a:p>
          <a:p>
            <a:pPr marL="1085850" lvl="1" indent="-342900">
              <a:buFont typeface="Arial"/>
              <a:buChar char="•"/>
            </a:pPr>
            <a:r>
              <a:rPr lang="en-US" sz="3100" dirty="0"/>
              <a:t>7% doesn’t work</a:t>
            </a:r>
          </a:p>
          <a:p>
            <a:pPr marL="1085850" lvl="1" indent="-342900">
              <a:buFont typeface="Arial"/>
              <a:buChar char="•"/>
            </a:pPr>
            <a:r>
              <a:rPr lang="en-US" sz="3100" dirty="0"/>
              <a:t>1% is rate limited</a:t>
            </a:r>
          </a:p>
          <a:p>
            <a:r>
              <a:rPr lang="en-US" sz="3100" dirty="0"/>
              <a:t>Google disables QUIC to specific ASNs</a:t>
            </a:r>
          </a:p>
          <a:p>
            <a:endParaRPr lang="en-US" dirty="0"/>
          </a:p>
        </p:txBody>
      </p:sp>
      <p:pic>
        <p:nvPicPr>
          <p:cNvPr id="4" name="Shape 324"/>
          <p:cNvPicPr preferRelativeResize="0"/>
          <p:nvPr/>
        </p:nvPicPr>
        <p:blipFill>
          <a:blip r:embed="rId3">
            <a:alphaModFix/>
          </a:blip>
          <a:stretch>
            <a:fillRect/>
          </a:stretch>
        </p:blipFill>
        <p:spPr>
          <a:xfrm>
            <a:off x="4238745" y="2151180"/>
            <a:ext cx="4719588" cy="2819189"/>
          </a:xfrm>
          <a:prstGeom prst="rect">
            <a:avLst/>
          </a:prstGeom>
          <a:noFill/>
          <a:ln>
            <a:noFill/>
          </a:ln>
        </p:spPr>
      </p:pic>
    </p:spTree>
    <p:extLst>
      <p:ext uri="{BB962C8B-B14F-4D97-AF65-F5344CB8AC3E}">
        <p14:creationId xmlns:p14="http://schemas.microsoft.com/office/powerpoint/2010/main" val="34607490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Performance</a:t>
            </a:r>
            <a:endParaRPr lang="en-US" dirty="0"/>
          </a:p>
        </p:txBody>
      </p:sp>
      <p:sp>
        <p:nvSpPr>
          <p:cNvPr id="3" name="Content Placeholder 2"/>
          <p:cNvSpPr>
            <a:spLocks noGrp="1"/>
          </p:cNvSpPr>
          <p:nvPr>
            <p:ph type="body" idx="1"/>
          </p:nvPr>
        </p:nvSpPr>
        <p:spPr/>
        <p:txBody>
          <a:bodyPr/>
          <a:lstStyle/>
          <a:p>
            <a:r>
              <a:rPr lang="en-US" dirty="0" smtClean="0"/>
              <a:t>5% latency reduction on average</a:t>
            </a:r>
          </a:p>
          <a:p>
            <a:r>
              <a:rPr lang="en-US" dirty="0" smtClean="0"/>
              <a:t>30% reduction in </a:t>
            </a:r>
            <a:r>
              <a:rPr lang="en-US" dirty="0" err="1" smtClean="0"/>
              <a:t>rebuffers</a:t>
            </a:r>
            <a:r>
              <a:rPr lang="en-US" dirty="0" smtClean="0"/>
              <a:t> (video pauses) on YouTube</a:t>
            </a:r>
          </a:p>
          <a:p>
            <a:r>
              <a:rPr lang="en-US" dirty="0" smtClean="0"/>
              <a:t>1 second faster at the 99th percentile for Google web search</a:t>
            </a:r>
          </a:p>
          <a:p>
            <a:r>
              <a:rPr lang="en-US" dirty="0" smtClean="0"/>
              <a:t>Helps more for higher latency networks</a:t>
            </a:r>
          </a:p>
          <a:p>
            <a:endParaRPr lang="en-US" dirty="0"/>
          </a:p>
        </p:txBody>
      </p:sp>
    </p:spTree>
    <p:extLst>
      <p:ext uri="{BB962C8B-B14F-4D97-AF65-F5344CB8AC3E}">
        <p14:creationId xmlns:p14="http://schemas.microsoft.com/office/powerpoint/2010/main" val="38244316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Features in TCP and TLS</a:t>
            </a:r>
            <a:endParaRPr lang="en-US" dirty="0"/>
          </a:p>
        </p:txBody>
      </p:sp>
      <p:sp>
        <p:nvSpPr>
          <p:cNvPr id="3" name="מציין מיקום טקסט 2"/>
          <p:cNvSpPr>
            <a:spLocks noGrp="1"/>
          </p:cNvSpPr>
          <p:nvPr>
            <p:ph type="body" idx="1"/>
          </p:nvPr>
        </p:nvSpPr>
        <p:spPr/>
        <p:txBody>
          <a:bodyPr/>
          <a:lstStyle/>
          <a:p>
            <a:endParaRPr lang="he-IL"/>
          </a:p>
        </p:txBody>
      </p:sp>
      <p:graphicFrame>
        <p:nvGraphicFramePr>
          <p:cNvPr id="6" name="Table 5"/>
          <p:cNvGraphicFramePr>
            <a:graphicFrameLocks noGrp="1"/>
          </p:cNvGraphicFramePr>
          <p:nvPr>
            <p:extLst/>
          </p:nvPr>
        </p:nvGraphicFramePr>
        <p:xfrm>
          <a:off x="849272" y="2057402"/>
          <a:ext cx="7445456" cy="3182936"/>
        </p:xfrm>
        <a:graphic>
          <a:graphicData uri="http://schemas.openxmlformats.org/drawingml/2006/table">
            <a:tbl>
              <a:tblPr/>
              <a:tblGrid>
                <a:gridCol w="3406027">
                  <a:extLst>
                    <a:ext uri="{9D8B030D-6E8A-4147-A177-3AD203B41FA5}">
                      <a16:colId xmlns:a16="http://schemas.microsoft.com/office/drawing/2014/main" val="20000"/>
                    </a:ext>
                  </a:extLst>
                </a:gridCol>
                <a:gridCol w="1396362">
                  <a:extLst>
                    <a:ext uri="{9D8B030D-6E8A-4147-A177-3AD203B41FA5}">
                      <a16:colId xmlns:a16="http://schemas.microsoft.com/office/drawing/2014/main" val="20001"/>
                    </a:ext>
                  </a:extLst>
                </a:gridCol>
                <a:gridCol w="2643067">
                  <a:extLst>
                    <a:ext uri="{9D8B030D-6E8A-4147-A177-3AD203B41FA5}">
                      <a16:colId xmlns:a16="http://schemas.microsoft.com/office/drawing/2014/main" val="20002"/>
                    </a:ext>
                  </a:extLst>
                </a:gridCol>
              </a:tblGrid>
              <a:tr h="215117">
                <a:tc>
                  <a:txBody>
                    <a:bodyPr/>
                    <a:lstStyle/>
                    <a:p>
                      <a:pPr algn="l" fontAlgn="b"/>
                      <a:r>
                        <a:rPr lang="en-US" sz="1300" b="1" i="0" u="none" strike="noStrike">
                          <a:solidFill>
                            <a:srgbClr val="000000"/>
                          </a:solidFill>
                          <a:effectLst/>
                          <a:latin typeface="Calibri"/>
                        </a:rPr>
                        <a:t>Feature</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Server Support</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Client Support</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5117">
                <a:tc>
                  <a:txBody>
                    <a:bodyPr/>
                    <a:lstStyle/>
                    <a:p>
                      <a:pPr algn="l" fontAlgn="b"/>
                      <a:r>
                        <a:rPr lang="en-US" sz="1300" b="1" i="0" u="none" strike="noStrike">
                          <a:solidFill>
                            <a:srgbClr val="000000"/>
                          </a:solidFill>
                          <a:effectLst/>
                          <a:latin typeface="Calibri"/>
                        </a:rPr>
                        <a:t>TCP</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300" b="1" i="0" u="none" strike="noStrike">
                          <a:solidFill>
                            <a:srgbClr val="000000"/>
                          </a:solidFill>
                          <a:effectLst/>
                          <a:latin typeface="Calibri"/>
                        </a:rPr>
                        <a:t> </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300" b="1" i="0" u="none" strike="noStrike">
                          <a:solidFill>
                            <a:srgbClr val="000000"/>
                          </a:solidFill>
                          <a:effectLst/>
                          <a:latin typeface="Calibri"/>
                        </a:rPr>
                        <a:t> </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5117">
                <a:tc>
                  <a:txBody>
                    <a:bodyPr/>
                    <a:lstStyle/>
                    <a:p>
                      <a:pPr algn="l" fontAlgn="ctr"/>
                      <a:r>
                        <a:rPr lang="en-US" sz="1300" b="0" i="0" u="none" strike="noStrike">
                          <a:solidFill>
                            <a:srgbClr val="000000"/>
                          </a:solidFill>
                          <a:effectLst/>
                          <a:latin typeface="Calibri"/>
                        </a:rPr>
                        <a:t>Increasing TCP's Initial Window</a:t>
                      </a:r>
                    </a:p>
                  </a:txBody>
                  <a:tcPr marL="11951" marR="11951" marT="11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hr-HR" sz="1300" b="0" i="0" u="none" strike="noStrike">
                          <a:solidFill>
                            <a:srgbClr val="000000"/>
                          </a:solidFill>
                          <a:effectLst/>
                          <a:latin typeface="Calibri"/>
                        </a:rPr>
                        <a:t>RHEL 6.2</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117">
                <a:tc>
                  <a:txBody>
                    <a:bodyPr/>
                    <a:lstStyle/>
                    <a:p>
                      <a:pPr algn="l" fontAlgn="ctr"/>
                      <a:r>
                        <a:rPr lang="en-US" sz="1300" b="0" i="0" u="none" strike="noStrike">
                          <a:solidFill>
                            <a:srgbClr val="000000"/>
                          </a:solidFill>
                          <a:effectLst/>
                          <a:latin typeface="Calibri"/>
                        </a:rPr>
                        <a:t>Computing TCP's Retransmission Timer</a:t>
                      </a:r>
                    </a:p>
                  </a:txBody>
                  <a:tcPr marL="11951" marR="11951" marT="11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hr-HR" sz="1300" b="0" i="0" u="none" strike="noStrike">
                          <a:solidFill>
                            <a:srgbClr val="000000"/>
                          </a:solidFill>
                          <a:effectLst/>
                          <a:latin typeface="Calibri"/>
                        </a:rPr>
                        <a:t>RHEL 6.3</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117">
                <a:tc>
                  <a:txBody>
                    <a:bodyPr/>
                    <a:lstStyle/>
                    <a:p>
                      <a:pPr algn="l" fontAlgn="b"/>
                      <a:r>
                        <a:rPr lang="en-US" sz="1300" b="0" i="0" u="none" strike="noStrike">
                          <a:solidFill>
                            <a:srgbClr val="000000"/>
                          </a:solidFill>
                          <a:effectLst/>
                          <a:latin typeface="Calibri"/>
                        </a:rPr>
                        <a:t>CUBIC Inflated Window Bug</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hr-HR" sz="1300" b="0" i="0" u="none" strike="noStrike">
                          <a:solidFill>
                            <a:srgbClr val="000000"/>
                          </a:solidFill>
                          <a:effectLst/>
                          <a:latin typeface="Calibri"/>
                        </a:rPr>
                        <a:t>RHEL 6.7</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5592">
                <a:tc>
                  <a:txBody>
                    <a:bodyPr/>
                    <a:lstStyle/>
                    <a:p>
                      <a:pPr algn="l" fontAlgn="b"/>
                      <a:r>
                        <a:rPr lang="en-US" sz="1300" b="0" i="0" u="none" strike="noStrike">
                          <a:solidFill>
                            <a:srgbClr val="000000"/>
                          </a:solidFill>
                          <a:effectLst/>
                          <a:latin typeface="Calibri"/>
                        </a:rPr>
                        <a:t>TCP Fast Open</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a:rPr>
                        <a:t>ATS done, RHEL 7.2</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en-US" sz="1300" b="0" i="0" u="none" strike="noStrike">
                          <a:solidFill>
                            <a:srgbClr val="000000"/>
                          </a:solidFill>
                          <a:effectLst/>
                          <a:latin typeface="Calibri"/>
                        </a:rPr>
                        <a:t>IOS, OSX, Android needs to be enabled</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117">
                <a:tc>
                  <a:txBody>
                    <a:bodyPr/>
                    <a:lstStyle/>
                    <a:p>
                      <a:pPr algn="l" fontAlgn="b"/>
                      <a:r>
                        <a:rPr lang="en-US" sz="1300" b="0" i="0" u="none" strike="noStrike">
                          <a:solidFill>
                            <a:srgbClr val="000000"/>
                          </a:solidFill>
                          <a:effectLst/>
                          <a:latin typeface="Calibri"/>
                        </a:rPr>
                        <a:t>TCP Loss Probe</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a:rPr>
                        <a:t>RHEL 7</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117">
                <a:tc>
                  <a:txBody>
                    <a:bodyPr/>
                    <a:lstStyle/>
                    <a:p>
                      <a:pPr algn="l" fontAlgn="b"/>
                      <a:r>
                        <a:rPr lang="en-US" sz="1300" b="0" i="0" u="none" strike="noStrike">
                          <a:solidFill>
                            <a:srgbClr val="000000"/>
                          </a:solidFill>
                          <a:effectLst/>
                          <a:latin typeface="Calibri"/>
                        </a:rPr>
                        <a:t>Early Retransmit for TCP</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a:rPr>
                        <a:t>RHEL 7</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117">
                <a:tc>
                  <a:txBody>
                    <a:bodyPr/>
                    <a:lstStyle/>
                    <a:p>
                      <a:pPr algn="l" fontAlgn="ctr"/>
                      <a:r>
                        <a:rPr lang="en-US" sz="1300" b="0" i="0" u="none" strike="noStrike" dirty="0">
                          <a:solidFill>
                            <a:srgbClr val="000000"/>
                          </a:solidFill>
                          <a:effectLst/>
                          <a:latin typeface="Calibri"/>
                        </a:rPr>
                        <a:t>TCP Packet Pacing</a:t>
                      </a:r>
                    </a:p>
                  </a:txBody>
                  <a:tcPr marL="11951" marR="11951" marT="11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hr-HR" sz="1300" b="0" i="0" u="none" strike="noStrike">
                          <a:solidFill>
                            <a:srgbClr val="000000"/>
                          </a:solidFill>
                          <a:effectLst/>
                          <a:latin typeface="Calibri"/>
                        </a:rPr>
                        <a:t>RHEL 7.2</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3504">
                <a:tc>
                  <a:txBody>
                    <a:bodyPr/>
                    <a:lstStyle/>
                    <a:p>
                      <a:pPr algn="l" fontAlgn="ctr"/>
                      <a:r>
                        <a:rPr lang="en-US" sz="1300" b="0" i="0" u="none" strike="noStrike">
                          <a:solidFill>
                            <a:srgbClr val="000000"/>
                          </a:solidFill>
                          <a:effectLst/>
                          <a:latin typeface="Calibri"/>
                        </a:rPr>
                        <a:t>RACK: a time-based fast loss detection algorithm for TCP</a:t>
                      </a:r>
                    </a:p>
                  </a:txBody>
                  <a:tcPr marL="11951" marR="11951" marT="11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300" b="0" i="0" u="none" strike="noStrike">
                          <a:solidFill>
                            <a:srgbClr val="000000"/>
                          </a:solidFill>
                          <a:effectLst/>
                          <a:latin typeface="Calibri"/>
                        </a:rPr>
                        <a:t>Linux 4.4</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5117">
                <a:tc>
                  <a:txBody>
                    <a:bodyPr/>
                    <a:lstStyle/>
                    <a:p>
                      <a:pPr algn="l" fontAlgn="b"/>
                      <a:r>
                        <a:rPr lang="pl-PL" sz="1300" b="0" i="0" u="none" strike="noStrike">
                          <a:solidFill>
                            <a:srgbClr val="000000"/>
                          </a:solidFill>
                          <a:effectLst/>
                          <a:latin typeface="Calibri"/>
                        </a:rPr>
                        <a:t>ICW 32</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a:rPr>
                        <a:t>Dependent on TCP enhancements</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BA4A"/>
                    </a:solidFill>
                  </a:tcPr>
                </a:tc>
                <a:tc>
                  <a:txBody>
                    <a:bodyPr/>
                    <a:lstStyle/>
                    <a:p>
                      <a:pPr algn="l" fontAlgn="b"/>
                      <a:r>
                        <a:rPr lang="bg-BG" sz="1300" b="0" i="0" u="none" strike="noStrike">
                          <a:solidFill>
                            <a:srgbClr val="000000"/>
                          </a:solidFill>
                          <a:effectLst/>
                          <a:latin typeface="Calibri"/>
                        </a:rPr>
                        <a:t>N/A</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5117">
                <a:tc>
                  <a:txBody>
                    <a:bodyPr/>
                    <a:lstStyle/>
                    <a:p>
                      <a:pPr algn="l" fontAlgn="b"/>
                      <a:r>
                        <a:rPr lang="en-US" sz="1300" b="1" i="0" u="none" strike="noStrike">
                          <a:solidFill>
                            <a:srgbClr val="000000"/>
                          </a:solidFill>
                          <a:effectLst/>
                          <a:latin typeface="Calibri"/>
                        </a:rPr>
                        <a:t>TLS</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300" b="0" i="0" u="none" strike="noStrike">
                          <a:solidFill>
                            <a:srgbClr val="000000"/>
                          </a:solidFill>
                          <a:effectLst/>
                          <a:latin typeface="Calibri"/>
                        </a:rPr>
                        <a:t> </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300" b="0" i="0" u="none" strike="noStrike">
                          <a:solidFill>
                            <a:srgbClr val="000000"/>
                          </a:solidFill>
                          <a:effectLst/>
                          <a:latin typeface="Calibri"/>
                        </a:rPr>
                        <a:t> </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5117">
                <a:tc>
                  <a:txBody>
                    <a:bodyPr/>
                    <a:lstStyle/>
                    <a:p>
                      <a:pPr algn="l" fontAlgn="b"/>
                      <a:r>
                        <a:rPr lang="hr-HR" sz="1300" b="0" i="0" u="none" strike="noStrike">
                          <a:solidFill>
                            <a:srgbClr val="000000"/>
                          </a:solidFill>
                          <a:effectLst/>
                          <a:latin typeface="Calibri"/>
                        </a:rPr>
                        <a:t>TLS 1.3</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a:rPr>
                        <a:t>RFC not done</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300" b="0" i="0" u="none" strike="noStrike" dirty="0">
                          <a:solidFill>
                            <a:srgbClr val="000000"/>
                          </a:solidFill>
                          <a:effectLst/>
                          <a:latin typeface="Calibri"/>
                        </a:rPr>
                        <a:t> </a:t>
                      </a:r>
                    </a:p>
                  </a:txBody>
                  <a:tcPr marL="11951" marR="11951" marT="119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350127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Status</a:t>
            </a:r>
            <a:endParaRPr lang="en-US" dirty="0"/>
          </a:p>
        </p:txBody>
      </p:sp>
      <p:sp>
        <p:nvSpPr>
          <p:cNvPr id="3" name="Content Placeholder 2"/>
          <p:cNvSpPr>
            <a:spLocks noGrp="1"/>
          </p:cNvSpPr>
          <p:nvPr>
            <p:ph type="body" idx="1"/>
          </p:nvPr>
        </p:nvSpPr>
        <p:spPr/>
        <p:txBody>
          <a:bodyPr/>
          <a:lstStyle/>
          <a:p>
            <a:r>
              <a:rPr lang="en-US" dirty="0" smtClean="0"/>
              <a:t>Draft 2 in IETF</a:t>
            </a:r>
          </a:p>
          <a:p>
            <a:pPr lvl="1"/>
            <a:r>
              <a:rPr lang="en-US" dirty="0" smtClean="0">
                <a:hlinkClick r:id="rId2"/>
              </a:rPr>
              <a:t>https://tools.ietf.org/html/draft-tsvwg-quic-protocol-02</a:t>
            </a:r>
            <a:endParaRPr lang="en-US" dirty="0"/>
          </a:p>
          <a:p>
            <a:r>
              <a:rPr lang="en-US" dirty="0" smtClean="0"/>
              <a:t>Waiting on TLS 1.3</a:t>
            </a:r>
          </a:p>
          <a:p>
            <a:endParaRPr lang="en-US" dirty="0"/>
          </a:p>
        </p:txBody>
      </p:sp>
    </p:spTree>
    <p:extLst>
      <p:ext uri="{BB962C8B-B14F-4D97-AF65-F5344CB8AC3E}">
        <p14:creationId xmlns:p14="http://schemas.microsoft.com/office/powerpoint/2010/main" val="24905364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a:t>
            </a:r>
            <a:r>
              <a:rPr lang="en" dirty="0" smtClean="0"/>
              <a:t>Potential Issues</a:t>
            </a:r>
            <a:endParaRPr lang="en-US" dirty="0"/>
          </a:p>
        </p:txBody>
      </p:sp>
      <p:sp>
        <p:nvSpPr>
          <p:cNvPr id="3" name="Content Placeholder 2"/>
          <p:cNvSpPr>
            <a:spLocks noGrp="1"/>
          </p:cNvSpPr>
          <p:nvPr>
            <p:ph type="body" idx="1"/>
          </p:nvPr>
        </p:nvSpPr>
        <p:spPr/>
        <p:txBody>
          <a:bodyPr/>
          <a:lstStyle/>
          <a:p>
            <a:r>
              <a:rPr lang="en-US" dirty="0" smtClean="0"/>
              <a:t>UDP rate limiting and blocking</a:t>
            </a:r>
          </a:p>
          <a:p>
            <a:r>
              <a:rPr lang="en-US" dirty="0" smtClean="0"/>
              <a:t>More CPU usage on client and server</a:t>
            </a:r>
          </a:p>
          <a:p>
            <a:r>
              <a:rPr lang="en-US" dirty="0" smtClean="0"/>
              <a:t>DOS attacks</a:t>
            </a:r>
          </a:p>
          <a:p>
            <a:endParaRPr lang="en-US" dirty="0"/>
          </a:p>
        </p:txBody>
      </p:sp>
    </p:spTree>
    <p:extLst>
      <p:ext uri="{BB962C8B-B14F-4D97-AF65-F5344CB8AC3E}">
        <p14:creationId xmlns:p14="http://schemas.microsoft.com/office/powerpoint/2010/main" val="59412335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 Support</a:t>
            </a:r>
            <a:endParaRPr lang="en-US" dirty="0"/>
          </a:p>
        </p:txBody>
      </p:sp>
      <p:sp>
        <p:nvSpPr>
          <p:cNvPr id="3" name="Content Placeholder 2"/>
          <p:cNvSpPr>
            <a:spLocks noGrp="1"/>
          </p:cNvSpPr>
          <p:nvPr>
            <p:ph type="body" idx="1"/>
          </p:nvPr>
        </p:nvSpPr>
        <p:spPr/>
        <p:txBody>
          <a:bodyPr>
            <a:normAutofit/>
          </a:bodyPr>
          <a:lstStyle/>
          <a:p>
            <a:r>
              <a:rPr lang="en-US" dirty="0" smtClean="0"/>
              <a:t>Client</a:t>
            </a:r>
          </a:p>
          <a:p>
            <a:pPr marL="1085850" lvl="1" indent="-342900">
              <a:buFont typeface="Arial"/>
              <a:buChar char="•"/>
            </a:pPr>
            <a:r>
              <a:rPr lang="en-US" dirty="0" smtClean="0"/>
              <a:t>Chrome enable by default</a:t>
            </a:r>
          </a:p>
          <a:p>
            <a:pPr marL="1085850" lvl="1" indent="-342900">
              <a:buFont typeface="Arial"/>
              <a:buChar char="•"/>
            </a:pPr>
            <a:r>
              <a:rPr lang="en-US" dirty="0" err="1" smtClean="0"/>
              <a:t>Wireshark</a:t>
            </a:r>
            <a:r>
              <a:rPr lang="en-US" dirty="0" smtClean="0"/>
              <a:t> support</a:t>
            </a:r>
          </a:p>
          <a:p>
            <a:r>
              <a:rPr lang="en-US" dirty="0" smtClean="0"/>
              <a:t>Library</a:t>
            </a:r>
          </a:p>
          <a:p>
            <a:pPr lvl="1"/>
            <a:r>
              <a:rPr lang="en-US" dirty="0" err="1"/>
              <a:t>l</a:t>
            </a:r>
            <a:r>
              <a:rPr lang="en-US" dirty="0" err="1" smtClean="0"/>
              <a:t>ibquic</a:t>
            </a:r>
            <a:r>
              <a:rPr lang="en-US" dirty="0" smtClean="0"/>
              <a:t> / </a:t>
            </a:r>
            <a:r>
              <a:rPr lang="en-US" dirty="0" err="1" smtClean="0"/>
              <a:t>goquic</a:t>
            </a:r>
            <a:endParaRPr lang="en-US" dirty="0" smtClean="0"/>
          </a:p>
          <a:p>
            <a:pPr lvl="1"/>
            <a:r>
              <a:rPr lang="en-US" dirty="0"/>
              <a:t>p</a:t>
            </a:r>
            <a:r>
              <a:rPr lang="en-US" dirty="0" smtClean="0"/>
              <a:t>roto-</a:t>
            </a:r>
            <a:r>
              <a:rPr lang="en-US" dirty="0" err="1" smtClean="0"/>
              <a:t>quic</a:t>
            </a:r>
            <a:endParaRPr lang="en-US" dirty="0"/>
          </a:p>
          <a:p>
            <a:pPr lvl="2"/>
            <a:r>
              <a:rPr lang="en-US" dirty="0" smtClean="0"/>
              <a:t>First release 4/1</a:t>
            </a:r>
          </a:p>
          <a:p>
            <a:pPr lvl="2"/>
            <a:r>
              <a:rPr lang="en-US" dirty="0" smtClean="0"/>
              <a:t>Supported by Google</a:t>
            </a:r>
          </a:p>
          <a:p>
            <a:endParaRPr lang="en-US" dirty="0"/>
          </a:p>
        </p:txBody>
      </p:sp>
    </p:spTree>
    <p:extLst>
      <p:ext uri="{BB962C8B-B14F-4D97-AF65-F5344CB8AC3E}">
        <p14:creationId xmlns:p14="http://schemas.microsoft.com/office/powerpoint/2010/main" val="16750541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p:txBody>
          <a:bodyPr/>
          <a:lstStyle/>
          <a:p>
            <a:endParaRPr lang="he-IL"/>
          </a:p>
        </p:txBody>
      </p:sp>
      <p:sp>
        <p:nvSpPr>
          <p:cNvPr id="6" name="מציין מיקום טקסט 5"/>
          <p:cNvSpPr>
            <a:spLocks noGrp="1"/>
          </p:cNvSpPr>
          <p:nvPr>
            <p:ph type="body" idx="1"/>
          </p:nvPr>
        </p:nvSpPr>
        <p:spPr/>
        <p:txBody>
          <a:bodyPr/>
          <a:lstStyle/>
          <a:p>
            <a:endParaRPr lang="he-IL"/>
          </a:p>
        </p:txBody>
      </p:sp>
      <p:pic>
        <p:nvPicPr>
          <p:cNvPr id="4" name="Picture 3"/>
          <p:cNvPicPr>
            <a:picLocks noChangeAspect="1"/>
          </p:cNvPicPr>
          <p:nvPr/>
        </p:nvPicPr>
        <p:blipFill>
          <a:blip r:embed="rId2"/>
          <a:stretch>
            <a:fillRect/>
          </a:stretch>
        </p:blipFill>
        <p:spPr>
          <a:xfrm>
            <a:off x="1175" y="857250"/>
            <a:ext cx="9108959" cy="5022940"/>
          </a:xfrm>
          <a:prstGeom prst="rect">
            <a:avLst/>
          </a:prstGeom>
        </p:spPr>
      </p:pic>
    </p:spTree>
    <p:extLst>
      <p:ext uri="{BB962C8B-B14F-4D97-AF65-F5344CB8AC3E}">
        <p14:creationId xmlns:p14="http://schemas.microsoft.com/office/powerpoint/2010/main" val="188109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a:defRPr/>
            </a:pPr>
            <a:r>
              <a:rPr lang="en-US" sz="4000">
                <a:ea typeface="ＭＳ Ｐゴシック" charset="0"/>
                <a:cs typeface="+mj-cs"/>
              </a:rPr>
              <a:t>Cyclic redundancy check</a:t>
            </a:r>
            <a:endParaRPr lang="en-US" sz="4800">
              <a:ea typeface="ＭＳ Ｐゴシック" charset="0"/>
              <a:cs typeface="+mj-cs"/>
            </a:endParaRPr>
          </a:p>
        </p:txBody>
      </p:sp>
      <p:sp>
        <p:nvSpPr>
          <p:cNvPr id="14342" name="Rectangle 3"/>
          <p:cNvSpPr>
            <a:spLocks noGrp="1" noChangeArrowheads="1"/>
          </p:cNvSpPr>
          <p:nvPr>
            <p:ph type="body" idx="1"/>
          </p:nvPr>
        </p:nvSpPr>
        <p:spPr/>
        <p:txBody>
          <a:bodyPr/>
          <a:lstStyle/>
          <a:p>
            <a:pPr>
              <a:buFont typeface="Wingdings" charset="0"/>
              <a:buChar char="v"/>
              <a:defRPr/>
            </a:pPr>
            <a:r>
              <a:rPr lang="en-US" sz="2400">
                <a:ea typeface="ＭＳ Ｐゴシック" charset="0"/>
                <a:cs typeface="+mn-cs"/>
              </a:rPr>
              <a:t>more powerful error-detection coding</a:t>
            </a:r>
          </a:p>
          <a:p>
            <a:pPr>
              <a:buFont typeface="Wingdings" charset="0"/>
              <a:buChar char="v"/>
              <a:defRPr/>
            </a:pPr>
            <a:r>
              <a:rPr lang="en-US" sz="2400">
                <a:ea typeface="ＭＳ Ｐゴシック" charset="0"/>
                <a:cs typeface="+mn-cs"/>
              </a:rPr>
              <a:t>view data bits, </a:t>
            </a:r>
            <a:r>
              <a:rPr lang="en-US" sz="2400">
                <a:solidFill>
                  <a:srgbClr val="CC0000"/>
                </a:solidFill>
                <a:ea typeface="ＭＳ Ｐゴシック" charset="0"/>
                <a:cs typeface="+mn-cs"/>
              </a:rPr>
              <a:t>D</a:t>
            </a:r>
            <a:r>
              <a:rPr lang="en-US" sz="2400">
                <a:ea typeface="ＭＳ Ｐゴシック" charset="0"/>
                <a:cs typeface="+mn-cs"/>
              </a:rPr>
              <a:t>, as a binary number</a:t>
            </a:r>
          </a:p>
          <a:p>
            <a:pPr>
              <a:buFont typeface="Wingdings" charset="0"/>
              <a:buChar char="v"/>
              <a:defRPr/>
            </a:pPr>
            <a:r>
              <a:rPr lang="en-US" sz="2400">
                <a:ea typeface="ＭＳ Ｐゴシック" charset="0"/>
                <a:cs typeface="+mn-cs"/>
              </a:rPr>
              <a:t>choose r+1 bit pattern (generator), </a:t>
            </a:r>
            <a:r>
              <a:rPr lang="en-US" sz="2400">
                <a:solidFill>
                  <a:srgbClr val="CC0000"/>
                </a:solidFill>
                <a:ea typeface="ＭＳ Ｐゴシック" charset="0"/>
                <a:cs typeface="+mn-cs"/>
              </a:rPr>
              <a:t>G</a:t>
            </a:r>
            <a:r>
              <a:rPr lang="en-US" sz="2400">
                <a:ea typeface="ＭＳ Ｐゴシック" charset="0"/>
                <a:cs typeface="+mn-cs"/>
              </a:rPr>
              <a:t> </a:t>
            </a:r>
          </a:p>
          <a:p>
            <a:pPr>
              <a:buFont typeface="Wingdings" charset="0"/>
              <a:buChar char="v"/>
              <a:defRPr/>
            </a:pPr>
            <a:r>
              <a:rPr lang="en-US" sz="2400">
                <a:ea typeface="ＭＳ Ｐゴシック" charset="0"/>
                <a:cs typeface="+mn-cs"/>
              </a:rPr>
              <a:t>goal: choose r CRC bits, </a:t>
            </a:r>
            <a:r>
              <a:rPr lang="en-US" sz="2400">
                <a:solidFill>
                  <a:srgbClr val="CC0000"/>
                </a:solidFill>
                <a:ea typeface="ＭＳ Ｐゴシック" charset="0"/>
                <a:cs typeface="+mn-cs"/>
              </a:rPr>
              <a:t>R</a:t>
            </a:r>
            <a:r>
              <a:rPr lang="en-US" sz="2400">
                <a:ea typeface="ＭＳ Ｐゴシック" charset="0"/>
                <a:cs typeface="+mn-cs"/>
              </a:rPr>
              <a:t>, such that</a:t>
            </a:r>
          </a:p>
          <a:p>
            <a:pPr lvl="1">
              <a:buFont typeface="Wingdings" charset="0"/>
              <a:buChar char="§"/>
              <a:defRPr/>
            </a:pPr>
            <a:r>
              <a:rPr lang="en-US" sz="2000">
                <a:ea typeface="ＭＳ Ｐゴシック" charset="0"/>
              </a:rPr>
              <a:t> &lt;D,R&gt; exactly divisible by G (modulo 2) </a:t>
            </a:r>
          </a:p>
          <a:p>
            <a:pPr lvl="1">
              <a:buFont typeface="Wingdings" charset="0"/>
              <a:buChar char="§"/>
              <a:defRPr/>
            </a:pPr>
            <a:r>
              <a:rPr lang="en-US" sz="2000">
                <a:ea typeface="ＭＳ Ｐゴシック" charset="0"/>
              </a:rPr>
              <a:t>receiver knows G, divides &lt;D,R&gt; by G.  If non-zero remainder: error detected!</a:t>
            </a:r>
          </a:p>
          <a:p>
            <a:pPr lvl="1">
              <a:buFont typeface="Wingdings" charset="0"/>
              <a:buChar char="§"/>
              <a:defRPr/>
            </a:pPr>
            <a:r>
              <a:rPr lang="en-US" sz="2000">
                <a:ea typeface="ＭＳ Ｐゴシック" charset="0"/>
              </a:rPr>
              <a:t>can detect all burst errors less than r+1 bits</a:t>
            </a:r>
          </a:p>
          <a:p>
            <a:pPr>
              <a:buFont typeface="Wingdings" charset="0"/>
              <a:buChar char="v"/>
              <a:defRPr/>
            </a:pPr>
            <a:r>
              <a:rPr lang="en-US" sz="2400">
                <a:ea typeface="ＭＳ Ｐゴシック" charset="0"/>
                <a:cs typeface="+mn-cs"/>
              </a:rPr>
              <a:t>widely used in practice (Ethernet, 802.11 WiFi, ATM)</a:t>
            </a:r>
          </a:p>
        </p:txBody>
      </p:sp>
      <p:pic>
        <p:nvPicPr>
          <p:cNvPr id="41991" name="Picture 4" descr="524 CRC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4743450"/>
            <a:ext cx="57388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61518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title"/>
          </p:nvPr>
        </p:nvSpPr>
        <p:spPr/>
        <p:txBody>
          <a:bodyPr/>
          <a:lstStyle/>
          <a:p>
            <a:pPr>
              <a:defRPr/>
            </a:pPr>
            <a:r>
              <a:rPr lang="en-US" sz="4000">
                <a:ea typeface="ＭＳ Ｐゴシック" charset="0"/>
                <a:cs typeface="+mj-cs"/>
              </a:rPr>
              <a:t>CRC example</a:t>
            </a:r>
            <a:endParaRPr lang="en-US">
              <a:ea typeface="ＭＳ Ｐゴシック" charset="0"/>
              <a:cs typeface="+mj-cs"/>
            </a:endParaRPr>
          </a:p>
        </p:txBody>
      </p:sp>
      <p:sp>
        <p:nvSpPr>
          <p:cNvPr id="15366" name="Rectangle 4"/>
          <p:cNvSpPr>
            <a:spLocks noGrp="1" noChangeArrowheads="1"/>
          </p:cNvSpPr>
          <p:nvPr>
            <p:ph type="body" idx="1"/>
          </p:nvPr>
        </p:nvSpPr>
        <p:spPr>
          <a:xfrm>
            <a:off x="457200" y="1600200"/>
            <a:ext cx="4208525" cy="4967700"/>
          </a:xfrm>
        </p:spPr>
        <p:txBody>
          <a:bodyPr/>
          <a:lstStyle/>
          <a:p>
            <a:pPr>
              <a:lnSpc>
                <a:spcPct val="75000"/>
              </a:lnSpc>
              <a:buFont typeface="Wingdings" charset="0"/>
              <a:buNone/>
              <a:defRPr/>
            </a:pPr>
            <a:r>
              <a:rPr lang="en-US" dirty="0">
                <a:solidFill>
                  <a:srgbClr val="000099"/>
                </a:solidFill>
                <a:ea typeface="ＭＳ Ｐゴシック" charset="0"/>
                <a:cs typeface="+mn-cs"/>
              </a:rPr>
              <a:t>want:</a:t>
            </a:r>
            <a:endParaRPr lang="en-US" sz="3200" dirty="0">
              <a:solidFill>
                <a:srgbClr val="000099"/>
              </a:solidFill>
              <a:ea typeface="ＭＳ Ｐゴシック" charset="0"/>
              <a:cs typeface="+mn-cs"/>
            </a:endParaRPr>
          </a:p>
          <a:p>
            <a:pPr lvl="1">
              <a:lnSpc>
                <a:spcPct val="75000"/>
              </a:lnSpc>
              <a:buFont typeface="Wingdings" charset="0"/>
              <a:buNone/>
              <a:defRPr/>
            </a:pPr>
            <a:r>
              <a:rPr lang="en-US" sz="2800" dirty="0">
                <a:ea typeface="ＭＳ Ｐゴシック" charset="0"/>
              </a:rPr>
              <a:t>D</a:t>
            </a:r>
            <a:r>
              <a:rPr lang="en-US" sz="2800" baseline="26000" dirty="0">
                <a:ea typeface="ＭＳ Ｐゴシック" charset="0"/>
              </a:rPr>
              <a:t>.</a:t>
            </a:r>
            <a:r>
              <a:rPr lang="en-US" sz="2800" dirty="0">
                <a:ea typeface="ＭＳ Ｐゴシック" charset="0"/>
              </a:rPr>
              <a:t>2</a:t>
            </a:r>
            <a:r>
              <a:rPr lang="en-US" sz="2800" baseline="30000" dirty="0">
                <a:ea typeface="ＭＳ Ｐゴシック" charset="0"/>
              </a:rPr>
              <a:t>r</a:t>
            </a:r>
            <a:r>
              <a:rPr lang="en-US" sz="2800" dirty="0">
                <a:ea typeface="ＭＳ Ｐゴシック" charset="0"/>
              </a:rPr>
              <a:t> XOR R = </a:t>
            </a:r>
            <a:r>
              <a:rPr lang="en-US" sz="2800" dirty="0" err="1">
                <a:ea typeface="ＭＳ Ｐゴシック" charset="0"/>
              </a:rPr>
              <a:t>nG</a:t>
            </a:r>
            <a:endParaRPr lang="en-US" sz="2800" dirty="0">
              <a:ea typeface="ＭＳ Ｐゴシック" charset="0"/>
            </a:endParaRPr>
          </a:p>
          <a:p>
            <a:pPr>
              <a:lnSpc>
                <a:spcPct val="75000"/>
              </a:lnSpc>
              <a:buFont typeface="Wingdings" charset="0"/>
              <a:buNone/>
              <a:defRPr/>
            </a:pPr>
            <a:r>
              <a:rPr lang="en-US" i="1" dirty="0">
                <a:solidFill>
                  <a:srgbClr val="000099"/>
                </a:solidFill>
                <a:ea typeface="ＭＳ Ｐゴシック" charset="0"/>
                <a:cs typeface="+mn-cs"/>
              </a:rPr>
              <a:t>equivalently:</a:t>
            </a:r>
            <a:endParaRPr lang="en-US" sz="3200" dirty="0">
              <a:solidFill>
                <a:srgbClr val="000099"/>
              </a:solidFill>
              <a:ea typeface="ＭＳ Ｐゴシック" charset="0"/>
              <a:cs typeface="+mn-cs"/>
            </a:endParaRPr>
          </a:p>
          <a:p>
            <a:pPr lvl="1">
              <a:lnSpc>
                <a:spcPct val="75000"/>
              </a:lnSpc>
              <a:buFont typeface="Wingdings" charset="0"/>
              <a:buNone/>
              <a:defRPr/>
            </a:pPr>
            <a:r>
              <a:rPr lang="en-US" sz="2800" dirty="0">
                <a:ea typeface="ＭＳ Ｐゴシック" charset="0"/>
              </a:rPr>
              <a:t>D</a:t>
            </a:r>
            <a:r>
              <a:rPr lang="en-US" sz="2800" baseline="26000" dirty="0">
                <a:ea typeface="ＭＳ Ｐゴシック" charset="0"/>
              </a:rPr>
              <a:t>.</a:t>
            </a:r>
            <a:r>
              <a:rPr lang="en-US" sz="2800" dirty="0">
                <a:ea typeface="ＭＳ Ｐゴシック" charset="0"/>
              </a:rPr>
              <a:t>2</a:t>
            </a:r>
            <a:r>
              <a:rPr lang="en-US" sz="2800" baseline="30000" dirty="0">
                <a:ea typeface="ＭＳ Ｐゴシック" charset="0"/>
              </a:rPr>
              <a:t>r</a:t>
            </a:r>
            <a:r>
              <a:rPr lang="en-US" sz="2800" dirty="0">
                <a:ea typeface="ＭＳ Ｐゴシック" charset="0"/>
              </a:rPr>
              <a:t> = </a:t>
            </a:r>
            <a:r>
              <a:rPr lang="en-US" sz="2800" dirty="0" err="1">
                <a:ea typeface="ＭＳ Ｐゴシック" charset="0"/>
              </a:rPr>
              <a:t>nG</a:t>
            </a:r>
            <a:r>
              <a:rPr lang="en-US" sz="2800" dirty="0">
                <a:ea typeface="ＭＳ Ｐゴシック" charset="0"/>
              </a:rPr>
              <a:t> XOR R </a:t>
            </a:r>
          </a:p>
          <a:p>
            <a:pPr>
              <a:lnSpc>
                <a:spcPct val="75000"/>
              </a:lnSpc>
              <a:buFont typeface="Wingdings" charset="0"/>
              <a:buNone/>
              <a:defRPr/>
            </a:pPr>
            <a:r>
              <a:rPr lang="en-US" i="1" dirty="0">
                <a:solidFill>
                  <a:srgbClr val="000099"/>
                </a:solidFill>
                <a:ea typeface="ＭＳ Ｐゴシック" charset="0"/>
                <a:cs typeface="+mn-cs"/>
              </a:rPr>
              <a:t>equivalently:</a:t>
            </a:r>
            <a:r>
              <a:rPr lang="en-US" dirty="0">
                <a:ea typeface="ＭＳ Ｐゴシック" charset="0"/>
                <a:cs typeface="+mn-cs"/>
              </a:rPr>
              <a:t>  </a:t>
            </a:r>
          </a:p>
          <a:p>
            <a:pPr>
              <a:lnSpc>
                <a:spcPct val="75000"/>
              </a:lnSpc>
              <a:buFont typeface="Wingdings" charset="0"/>
              <a:buNone/>
              <a:defRPr/>
            </a:pPr>
            <a:r>
              <a:rPr lang="en-US" dirty="0">
                <a:ea typeface="ＭＳ Ｐゴシック" charset="0"/>
                <a:cs typeface="+mn-cs"/>
              </a:rPr>
              <a:t>    if we divide D</a:t>
            </a:r>
            <a:r>
              <a:rPr lang="en-US" baseline="26000" dirty="0">
                <a:ea typeface="ＭＳ Ｐゴシック" charset="0"/>
                <a:cs typeface="+mn-cs"/>
              </a:rPr>
              <a:t>.</a:t>
            </a:r>
            <a:r>
              <a:rPr lang="en-US" dirty="0">
                <a:ea typeface="ＭＳ Ｐゴシック" charset="0"/>
                <a:cs typeface="+mn-cs"/>
              </a:rPr>
              <a:t>2</a:t>
            </a:r>
            <a:r>
              <a:rPr lang="en-US" baseline="30000" dirty="0">
                <a:ea typeface="ＭＳ Ｐゴシック" charset="0"/>
                <a:cs typeface="+mn-cs"/>
              </a:rPr>
              <a:t>r</a:t>
            </a:r>
            <a:r>
              <a:rPr lang="en-US" dirty="0">
                <a:ea typeface="ＭＳ Ｐゴシック" charset="0"/>
                <a:cs typeface="+mn-cs"/>
              </a:rPr>
              <a:t> by G, want remainder R to satisfy:</a:t>
            </a:r>
            <a:endParaRPr lang="en-US" sz="3200" dirty="0">
              <a:ea typeface="ＭＳ Ｐゴシック" charset="0"/>
              <a:cs typeface="+mn-cs"/>
            </a:endParaRPr>
          </a:p>
        </p:txBody>
      </p:sp>
      <p:sp>
        <p:nvSpPr>
          <p:cNvPr id="15367" name="Text Box 5"/>
          <p:cNvSpPr txBox="1">
            <a:spLocks noChangeArrowheads="1"/>
          </p:cNvSpPr>
          <p:nvPr/>
        </p:nvSpPr>
        <p:spPr bwMode="auto">
          <a:xfrm>
            <a:off x="1227138" y="4957763"/>
            <a:ext cx="37671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smtClean="0">
                <a:latin typeface="Arial" charset="0"/>
              </a:rPr>
              <a:t>R</a:t>
            </a:r>
            <a:r>
              <a:rPr lang="en-US" smtClean="0">
                <a:latin typeface="Arial" charset="0"/>
              </a:rPr>
              <a:t> = remainder[           ]</a:t>
            </a:r>
          </a:p>
        </p:txBody>
      </p:sp>
      <p:sp>
        <p:nvSpPr>
          <p:cNvPr id="15368" name="Text Box 6"/>
          <p:cNvSpPr txBox="1">
            <a:spLocks noChangeArrowheads="1"/>
          </p:cNvSpPr>
          <p:nvPr/>
        </p:nvSpPr>
        <p:spPr bwMode="auto">
          <a:xfrm>
            <a:off x="2203350" y="4810170"/>
            <a:ext cx="13366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smtClean="0">
                <a:latin typeface="Arial" charset="0"/>
              </a:rPr>
              <a:t>D</a:t>
            </a:r>
            <a:r>
              <a:rPr lang="en-US" sz="2400" baseline="26000" smtClean="0">
                <a:latin typeface="Arial" charset="0"/>
              </a:rPr>
              <a:t>.</a:t>
            </a:r>
            <a:r>
              <a:rPr lang="en-US" sz="2400" smtClean="0">
                <a:latin typeface="Arial" charset="0"/>
              </a:rPr>
              <a:t>2</a:t>
            </a:r>
            <a:r>
              <a:rPr lang="en-US" sz="2400" baseline="30000" smtClean="0">
                <a:latin typeface="Arial" charset="0"/>
              </a:rPr>
              <a:t>r</a:t>
            </a:r>
          </a:p>
          <a:p>
            <a:pPr algn="ctr">
              <a:defRPr/>
            </a:pPr>
            <a:r>
              <a:rPr lang="en-US" sz="2400" smtClean="0">
                <a:latin typeface="Arial" charset="0"/>
              </a:rPr>
              <a:t>G</a:t>
            </a:r>
          </a:p>
        </p:txBody>
      </p:sp>
      <p:sp>
        <p:nvSpPr>
          <p:cNvPr id="15369" name="Line 7"/>
          <p:cNvSpPr>
            <a:spLocks noChangeShapeType="1"/>
          </p:cNvSpPr>
          <p:nvPr/>
        </p:nvSpPr>
        <p:spPr bwMode="auto">
          <a:xfrm>
            <a:off x="2555776" y="5260983"/>
            <a:ext cx="631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15370" name="Rectangle 8"/>
          <p:cNvSpPr>
            <a:spLocks noChangeArrowheads="1"/>
          </p:cNvSpPr>
          <p:nvPr/>
        </p:nvSpPr>
        <p:spPr bwMode="auto">
          <a:xfrm>
            <a:off x="1055688" y="4622800"/>
            <a:ext cx="3201987" cy="1190625"/>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4043" name="TextBox 11"/>
          <p:cNvSpPr txBox="1">
            <a:spLocks noChangeArrowheads="1"/>
          </p:cNvSpPr>
          <p:nvPr/>
        </p:nvSpPr>
        <p:spPr bwMode="auto">
          <a:xfrm>
            <a:off x="5781675" y="2143125"/>
            <a:ext cx="923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i="0">
                <a:latin typeface="Courier" charset="0"/>
              </a:rPr>
              <a:t>1001</a:t>
            </a:r>
          </a:p>
        </p:txBody>
      </p:sp>
      <p:sp>
        <p:nvSpPr>
          <p:cNvPr id="44044" name="TextBox 12"/>
          <p:cNvSpPr txBox="1">
            <a:spLocks noChangeArrowheads="1"/>
          </p:cNvSpPr>
          <p:nvPr/>
        </p:nvSpPr>
        <p:spPr bwMode="auto">
          <a:xfrm>
            <a:off x="6629400" y="2144713"/>
            <a:ext cx="184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i="0">
                <a:latin typeface="Courier" charset="0"/>
              </a:rPr>
              <a:t>101110000</a:t>
            </a:r>
          </a:p>
        </p:txBody>
      </p:sp>
      <p:sp>
        <p:nvSpPr>
          <p:cNvPr id="14" name="Freeform 13"/>
          <p:cNvSpPr/>
          <p:nvPr/>
        </p:nvSpPr>
        <p:spPr>
          <a:xfrm>
            <a:off x="6616700" y="2257425"/>
            <a:ext cx="1690688" cy="228600"/>
          </a:xfrm>
          <a:custGeom>
            <a:avLst/>
            <a:gdLst>
              <a:gd name="connsiteX0" fmla="*/ 635000 w 635000"/>
              <a:gd name="connsiteY0" fmla="*/ 0 h 254000"/>
              <a:gd name="connsiteX1" fmla="*/ 23091 w 635000"/>
              <a:gd name="connsiteY1" fmla="*/ 34637 h 254000"/>
              <a:gd name="connsiteX2" fmla="*/ 173181 w 635000"/>
              <a:gd name="connsiteY2" fmla="*/ 161637 h 254000"/>
              <a:gd name="connsiteX3" fmla="*/ 0 w 635000"/>
              <a:gd name="connsiteY3" fmla="*/ 254000 h 254000"/>
              <a:gd name="connsiteX0" fmla="*/ 635000 w 635000"/>
              <a:gd name="connsiteY0" fmla="*/ 0 h 254000"/>
              <a:gd name="connsiteX1" fmla="*/ 23091 w 635000"/>
              <a:gd name="connsiteY1" fmla="*/ 34637 h 254000"/>
              <a:gd name="connsiteX2" fmla="*/ 173181 w 635000"/>
              <a:gd name="connsiteY2" fmla="*/ 161637 h 254000"/>
              <a:gd name="connsiteX3" fmla="*/ 0 w 635000"/>
              <a:gd name="connsiteY3" fmla="*/ 254000 h 254000"/>
              <a:gd name="connsiteX0" fmla="*/ 635000 w 635000"/>
              <a:gd name="connsiteY0" fmla="*/ 11561 h 265561"/>
              <a:gd name="connsiteX1" fmla="*/ 74590 w 635000"/>
              <a:gd name="connsiteY1" fmla="*/ 11044 h 265561"/>
              <a:gd name="connsiteX2" fmla="*/ 173181 w 635000"/>
              <a:gd name="connsiteY2" fmla="*/ 173198 h 265561"/>
              <a:gd name="connsiteX3" fmla="*/ 0 w 635000"/>
              <a:gd name="connsiteY3" fmla="*/ 265561 h 265561"/>
              <a:gd name="connsiteX0" fmla="*/ 635000 w 635000"/>
              <a:gd name="connsiteY0" fmla="*/ 517 h 254517"/>
              <a:gd name="connsiteX1" fmla="*/ 74590 w 635000"/>
              <a:gd name="connsiteY1" fmla="*/ 0 h 254517"/>
              <a:gd name="connsiteX2" fmla="*/ 173181 w 635000"/>
              <a:gd name="connsiteY2" fmla="*/ 162154 h 254517"/>
              <a:gd name="connsiteX3" fmla="*/ 0 w 635000"/>
              <a:gd name="connsiteY3" fmla="*/ 254517 h 254517"/>
              <a:gd name="connsiteX0" fmla="*/ 635000 w 635000"/>
              <a:gd name="connsiteY0" fmla="*/ 517 h 254517"/>
              <a:gd name="connsiteX1" fmla="*/ 74590 w 635000"/>
              <a:gd name="connsiteY1" fmla="*/ 0 h 254517"/>
              <a:gd name="connsiteX2" fmla="*/ 110238 w 635000"/>
              <a:gd name="connsiteY2" fmla="*/ 130905 h 254517"/>
              <a:gd name="connsiteX3" fmla="*/ 0 w 635000"/>
              <a:gd name="connsiteY3" fmla="*/ 254517 h 254517"/>
              <a:gd name="connsiteX0" fmla="*/ 587177 w 587177"/>
              <a:gd name="connsiteY0" fmla="*/ 517 h 184207"/>
              <a:gd name="connsiteX1" fmla="*/ 26767 w 587177"/>
              <a:gd name="connsiteY1" fmla="*/ 0 h 184207"/>
              <a:gd name="connsiteX2" fmla="*/ 62415 w 587177"/>
              <a:gd name="connsiteY2" fmla="*/ 130905 h 184207"/>
              <a:gd name="connsiteX3" fmla="*/ 20842 w 587177"/>
              <a:gd name="connsiteY3" fmla="*/ 184207 h 184207"/>
              <a:gd name="connsiteX0" fmla="*/ 603663 w 603663"/>
              <a:gd name="connsiteY0" fmla="*/ 517 h 184207"/>
              <a:gd name="connsiteX1" fmla="*/ 43253 w 603663"/>
              <a:gd name="connsiteY1" fmla="*/ 0 h 184207"/>
              <a:gd name="connsiteX2" fmla="*/ 37328 w 603663"/>
              <a:gd name="connsiteY2" fmla="*/ 184207 h 184207"/>
              <a:gd name="connsiteX0" fmla="*/ 566335 w 566335"/>
              <a:gd name="connsiteY0" fmla="*/ 517 h 184207"/>
              <a:gd name="connsiteX1" fmla="*/ 5925 w 566335"/>
              <a:gd name="connsiteY1" fmla="*/ 0 h 184207"/>
              <a:gd name="connsiteX2" fmla="*/ 0 w 566335"/>
              <a:gd name="connsiteY2" fmla="*/ 184207 h 184207"/>
              <a:gd name="connsiteX0" fmla="*/ 566335 w 566335"/>
              <a:gd name="connsiteY0" fmla="*/ 517 h 219362"/>
              <a:gd name="connsiteX1" fmla="*/ 5925 w 566335"/>
              <a:gd name="connsiteY1" fmla="*/ 0 h 219362"/>
              <a:gd name="connsiteX2" fmla="*/ 0 w 566335"/>
              <a:gd name="connsiteY2" fmla="*/ 219362 h 219362"/>
              <a:gd name="connsiteX0" fmla="*/ 566335 w 566335"/>
              <a:gd name="connsiteY0" fmla="*/ 517 h 219362"/>
              <a:gd name="connsiteX1" fmla="*/ 5925 w 566335"/>
              <a:gd name="connsiteY1" fmla="*/ 0 h 219362"/>
              <a:gd name="connsiteX2" fmla="*/ 0 w 566335"/>
              <a:gd name="connsiteY2" fmla="*/ 219362 h 219362"/>
            </a:gdLst>
            <a:ahLst/>
            <a:cxnLst>
              <a:cxn ang="0">
                <a:pos x="connsiteX0" y="connsiteY0"/>
              </a:cxn>
              <a:cxn ang="0">
                <a:pos x="connsiteX1" y="connsiteY1"/>
              </a:cxn>
              <a:cxn ang="0">
                <a:pos x="connsiteX2" y="connsiteY2"/>
              </a:cxn>
            </a:cxnLst>
            <a:rect l="l" t="t" r="r" b="b"/>
            <a:pathLst>
              <a:path w="566335" h="219362">
                <a:moveTo>
                  <a:pt x="566335" y="517"/>
                </a:moveTo>
                <a:cubicBezTo>
                  <a:pt x="298865" y="4366"/>
                  <a:pt x="396181" y="404"/>
                  <a:pt x="5925" y="0"/>
                </a:cubicBezTo>
                <a:cubicBezTo>
                  <a:pt x="37423" y="159517"/>
                  <a:pt x="26984" y="157549"/>
                  <a:pt x="0" y="219362"/>
                </a:cubicBezTo>
              </a:path>
            </a:pathLst>
          </a:custGeom>
          <a:ln w="28575">
            <a:solidFill>
              <a:schemeClr val="tx1"/>
            </a:solidFill>
          </a:ln>
        </p:spPr>
        <p:txBody>
          <a:bodyPr wrap="none"/>
          <a:lstStyle/>
          <a:p>
            <a:pPr>
              <a:defRPr/>
            </a:pPr>
            <a:endParaRPr lang="en-US">
              <a:ln>
                <a:solidFill>
                  <a:srgbClr val="000000"/>
                </a:solidFill>
              </a:ln>
              <a:ea typeface="ＭＳ Ｐゴシック" charset="0"/>
            </a:endParaRPr>
          </a:p>
        </p:txBody>
      </p:sp>
      <p:sp>
        <p:nvSpPr>
          <p:cNvPr id="16" name="TextBox 15"/>
          <p:cNvSpPr txBox="1">
            <a:spLocks noChangeArrowheads="1"/>
          </p:cNvSpPr>
          <p:nvPr/>
        </p:nvSpPr>
        <p:spPr bwMode="auto">
          <a:xfrm>
            <a:off x="7172325" y="1843088"/>
            <a:ext cx="369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i="0">
                <a:latin typeface="Courier" charset="0"/>
              </a:rPr>
              <a:t>1</a:t>
            </a:r>
          </a:p>
        </p:txBody>
      </p:sp>
      <p:sp>
        <p:nvSpPr>
          <p:cNvPr id="20" name="TextBox 19"/>
          <p:cNvSpPr txBox="1">
            <a:spLocks noChangeArrowheads="1"/>
          </p:cNvSpPr>
          <p:nvPr/>
        </p:nvSpPr>
        <p:spPr bwMode="auto">
          <a:xfrm>
            <a:off x="7350125" y="1844675"/>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i="0">
                <a:latin typeface="Courier" charset="0"/>
              </a:rPr>
              <a:t>01000</a:t>
            </a:r>
          </a:p>
        </p:txBody>
      </p:sp>
      <p:grpSp>
        <p:nvGrpSpPr>
          <p:cNvPr id="37" name="Group 36"/>
          <p:cNvGrpSpPr>
            <a:grpSpLocks/>
          </p:cNvGrpSpPr>
          <p:nvPr/>
        </p:nvGrpSpPr>
        <p:grpSpPr bwMode="auto">
          <a:xfrm>
            <a:off x="5940425" y="1409700"/>
            <a:ext cx="1900238" cy="1177925"/>
            <a:chOff x="2021840" y="3931920"/>
            <a:chExt cx="1899920" cy="1178560"/>
          </a:xfrm>
        </p:grpSpPr>
        <p:sp>
          <p:nvSpPr>
            <p:cNvPr id="44062" name="Oval 37"/>
            <p:cNvSpPr>
              <a:spLocks noChangeArrowheads="1"/>
            </p:cNvSpPr>
            <p:nvPr/>
          </p:nvSpPr>
          <p:spPr bwMode="auto">
            <a:xfrm>
              <a:off x="2753360" y="4744720"/>
              <a:ext cx="1168400" cy="365760"/>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Comic Sans MS" panose="030F0702030302020204" pitchFamily="66" charset="0"/>
              </a:endParaRPr>
            </a:p>
          </p:txBody>
        </p:sp>
        <p:cxnSp>
          <p:nvCxnSpPr>
            <p:cNvPr id="44063" name="Straight Connector 38"/>
            <p:cNvCxnSpPr>
              <a:cxnSpLocks noChangeShapeType="1"/>
            </p:cNvCxnSpPr>
            <p:nvPr/>
          </p:nvCxnSpPr>
          <p:spPr bwMode="auto">
            <a:xfrm>
              <a:off x="2357120" y="4257040"/>
              <a:ext cx="584904" cy="531084"/>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64" name="TextBox 39"/>
            <p:cNvSpPr txBox="1">
              <a:spLocks noChangeArrowheads="1"/>
            </p:cNvSpPr>
            <p:nvPr/>
          </p:nvSpPr>
          <p:spPr bwMode="auto">
            <a:xfrm>
              <a:off x="2021840" y="3931920"/>
              <a:ext cx="500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rgbClr val="CC0000"/>
                  </a:solidFill>
                  <a:latin typeface="Arial" panose="020B0604020202020204" pitchFamily="34" charset="0"/>
                  <a:cs typeface="Arial" panose="020B0604020202020204" pitchFamily="34" charset="0"/>
                </a:rPr>
                <a:t>D</a:t>
              </a:r>
            </a:p>
          </p:txBody>
        </p:sp>
      </p:grpSp>
      <p:grpSp>
        <p:nvGrpSpPr>
          <p:cNvPr id="41" name="Group 40"/>
          <p:cNvGrpSpPr>
            <a:grpSpLocks/>
          </p:cNvGrpSpPr>
          <p:nvPr/>
        </p:nvGrpSpPr>
        <p:grpSpPr bwMode="auto">
          <a:xfrm>
            <a:off x="5005388" y="1389063"/>
            <a:ext cx="1616075" cy="1189037"/>
            <a:chOff x="2103120" y="2499360"/>
            <a:chExt cx="1615440" cy="1188720"/>
          </a:xfrm>
        </p:grpSpPr>
        <p:sp>
          <p:nvSpPr>
            <p:cNvPr id="44059" name="Oval 41"/>
            <p:cNvSpPr>
              <a:spLocks noChangeArrowheads="1"/>
            </p:cNvSpPr>
            <p:nvPr/>
          </p:nvSpPr>
          <p:spPr bwMode="auto">
            <a:xfrm>
              <a:off x="2915920" y="3322320"/>
              <a:ext cx="802640" cy="365760"/>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Comic Sans MS" panose="030F0702030302020204" pitchFamily="66" charset="0"/>
              </a:endParaRPr>
            </a:p>
          </p:txBody>
        </p:sp>
        <p:cxnSp>
          <p:nvCxnSpPr>
            <p:cNvPr id="44060" name="Straight Connector 42"/>
            <p:cNvCxnSpPr>
              <a:cxnSpLocks noChangeShapeType="1"/>
              <a:endCxn id="44059" idx="1"/>
            </p:cNvCxnSpPr>
            <p:nvPr/>
          </p:nvCxnSpPr>
          <p:spPr bwMode="auto">
            <a:xfrm>
              <a:off x="2448560" y="2844800"/>
              <a:ext cx="584904" cy="531084"/>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61" name="TextBox 43"/>
            <p:cNvSpPr txBox="1">
              <a:spLocks noChangeArrowheads="1"/>
            </p:cNvSpPr>
            <p:nvPr/>
          </p:nvSpPr>
          <p:spPr bwMode="auto">
            <a:xfrm>
              <a:off x="2103120" y="2499360"/>
              <a:ext cx="500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rgbClr val="CC0000"/>
                  </a:solidFill>
                  <a:latin typeface="Arial" panose="020B0604020202020204" pitchFamily="34" charset="0"/>
                  <a:cs typeface="Arial" panose="020B0604020202020204" pitchFamily="34" charset="0"/>
                </a:rPr>
                <a:t>G</a:t>
              </a:r>
            </a:p>
          </p:txBody>
        </p:sp>
      </p:grpSp>
      <p:grpSp>
        <p:nvGrpSpPr>
          <p:cNvPr id="45" name="Group 44"/>
          <p:cNvGrpSpPr>
            <a:grpSpLocks/>
          </p:cNvGrpSpPr>
          <p:nvPr/>
        </p:nvGrpSpPr>
        <p:grpSpPr bwMode="auto">
          <a:xfrm>
            <a:off x="6476206" y="5085184"/>
            <a:ext cx="2855912" cy="1863725"/>
            <a:chOff x="4124960" y="4013200"/>
            <a:chExt cx="2856746" cy="1862852"/>
          </a:xfrm>
        </p:grpSpPr>
        <p:sp>
          <p:nvSpPr>
            <p:cNvPr id="44055" name="Oval 45"/>
            <p:cNvSpPr>
              <a:spLocks noChangeArrowheads="1"/>
            </p:cNvSpPr>
            <p:nvPr/>
          </p:nvSpPr>
          <p:spPr bwMode="auto">
            <a:xfrm>
              <a:off x="4958080" y="4826000"/>
              <a:ext cx="975360" cy="365760"/>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Comic Sans MS" panose="030F0702030302020204" pitchFamily="66" charset="0"/>
              </a:endParaRPr>
            </a:p>
          </p:txBody>
        </p:sp>
        <p:cxnSp>
          <p:nvCxnSpPr>
            <p:cNvPr id="44056" name="Straight Connector 46"/>
            <p:cNvCxnSpPr>
              <a:cxnSpLocks noChangeShapeType="1"/>
              <a:endCxn id="44055" idx="1"/>
            </p:cNvCxnSpPr>
            <p:nvPr/>
          </p:nvCxnSpPr>
          <p:spPr bwMode="auto">
            <a:xfrm>
              <a:off x="4490720" y="4348480"/>
              <a:ext cx="610198" cy="531084"/>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57" name="TextBox 47"/>
            <p:cNvSpPr txBox="1">
              <a:spLocks noChangeArrowheads="1"/>
            </p:cNvSpPr>
            <p:nvPr/>
          </p:nvSpPr>
          <p:spPr bwMode="auto">
            <a:xfrm>
              <a:off x="4124960" y="4013200"/>
              <a:ext cx="500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2400">
                  <a:solidFill>
                    <a:srgbClr val="CC0000"/>
                  </a:solidFill>
                  <a:latin typeface="Arial" panose="020B0604020202020204" pitchFamily="34" charset="0"/>
                  <a:cs typeface="Arial" panose="020B0604020202020204" pitchFamily="34" charset="0"/>
                </a:rPr>
                <a:t>R</a:t>
              </a:r>
            </a:p>
          </p:txBody>
        </p:sp>
        <p:sp>
          <p:nvSpPr>
            <p:cNvPr id="44058" name="TextBox 48"/>
            <p:cNvSpPr txBox="1">
              <a:spLocks noChangeArrowheads="1"/>
            </p:cNvSpPr>
            <p:nvPr/>
          </p:nvSpPr>
          <p:spPr bwMode="auto">
            <a:xfrm>
              <a:off x="6797040" y="5506720"/>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1800">
                <a:latin typeface="Comic Sans MS" panose="030F0702030302020204" pitchFamily="66" charset="0"/>
              </a:endParaRPr>
            </a:p>
          </p:txBody>
        </p:sp>
      </p:grpSp>
      <p:sp>
        <p:nvSpPr>
          <p:cNvPr id="2" name="TextBox 1"/>
          <p:cNvSpPr txBox="1"/>
          <p:nvPr/>
        </p:nvSpPr>
        <p:spPr>
          <a:xfrm>
            <a:off x="7516813" y="1373188"/>
            <a:ext cx="950912" cy="523875"/>
          </a:xfrm>
          <a:prstGeom prst="rect">
            <a:avLst/>
          </a:prstGeom>
          <a:noFill/>
        </p:spPr>
        <p:txBody>
          <a:bodyPr wrap="none">
            <a:spAutoFit/>
          </a:bodyPr>
          <a:lstStyle/>
          <a:p>
            <a:pPr>
              <a:defRPr/>
            </a:pPr>
            <a:r>
              <a:rPr lang="en-US" sz="2800" dirty="0">
                <a:solidFill>
                  <a:srgbClr val="FF0000"/>
                </a:solidFill>
                <a:latin typeface="+mn-lt"/>
                <a:ea typeface="ＭＳ Ｐゴシック" charset="0"/>
              </a:rPr>
              <a:t>r</a:t>
            </a:r>
            <a:r>
              <a:rPr lang="en-US" sz="2800" dirty="0">
                <a:solidFill>
                  <a:srgbClr val="CC0000"/>
                </a:solidFill>
                <a:latin typeface="+mn-lt"/>
                <a:ea typeface="ＭＳ Ｐゴシック" charset="0"/>
              </a:rPr>
              <a:t> </a:t>
            </a:r>
            <a:r>
              <a:rPr lang="en-US" sz="2800" dirty="0">
                <a:latin typeface="+mn-lt"/>
                <a:ea typeface="ＭＳ Ｐゴシック" charset="0"/>
              </a:rPr>
              <a:t>= 3</a:t>
            </a:r>
          </a:p>
        </p:txBody>
      </p:sp>
      <p:sp>
        <p:nvSpPr>
          <p:cNvPr id="3" name="מלבן 2"/>
          <p:cNvSpPr/>
          <p:nvPr/>
        </p:nvSpPr>
        <p:spPr>
          <a:xfrm>
            <a:off x="6658295" y="2565481"/>
            <a:ext cx="4572000" cy="3785652"/>
          </a:xfrm>
          <a:prstGeom prst="rect">
            <a:avLst/>
          </a:prstGeom>
        </p:spPr>
        <p:txBody>
          <a:bodyPr>
            <a:spAutoFit/>
          </a:bodyPr>
          <a:lstStyle/>
          <a:p>
            <a:pPr algn="just"/>
            <a:r>
              <a:rPr lang="he-IL" sz="2000" dirty="0">
                <a:solidFill>
                  <a:srgbClr val="222222"/>
                </a:solidFill>
                <a:latin typeface="arial" panose="020B0604020202020204" pitchFamily="34" charset="0"/>
              </a:rPr>
              <a:t>1001</a:t>
            </a:r>
          </a:p>
          <a:p>
            <a:pPr algn="just"/>
            <a:r>
              <a:rPr lang="he-IL" sz="2000" dirty="0" smtClean="0">
                <a:solidFill>
                  <a:srgbClr val="222222"/>
                </a:solidFill>
                <a:latin typeface="arial" panose="020B0604020202020204" pitchFamily="34" charset="0"/>
              </a:rPr>
              <a:t>-----------------</a:t>
            </a:r>
            <a:endParaRPr lang="en-US" sz="2000" dirty="0" smtClean="0">
              <a:solidFill>
                <a:srgbClr val="222222"/>
              </a:solidFill>
              <a:latin typeface="arial" panose="020B0604020202020204" pitchFamily="34" charset="0"/>
            </a:endParaRPr>
          </a:p>
          <a:p>
            <a:pPr algn="just"/>
            <a:r>
              <a:rPr lang="en-US" sz="2000" dirty="0" smtClean="0">
                <a:solidFill>
                  <a:srgbClr val="222222"/>
                </a:solidFill>
                <a:latin typeface="arial" panose="020B0604020202020204" pitchFamily="34" charset="0"/>
              </a:rPr>
              <a:t>001010  000</a:t>
            </a:r>
          </a:p>
          <a:p>
            <a:pPr algn="just"/>
            <a:r>
              <a:rPr lang="en-US" sz="2000" dirty="0" smtClean="0">
                <a:solidFill>
                  <a:srgbClr val="222222"/>
                </a:solidFill>
                <a:latin typeface="arial" panose="020B0604020202020204" pitchFamily="34" charset="0"/>
              </a:rPr>
              <a:t>    1001</a:t>
            </a:r>
          </a:p>
          <a:p>
            <a:pPr algn="just"/>
            <a:r>
              <a:rPr lang="en-US" sz="2000" dirty="0" smtClean="0">
                <a:solidFill>
                  <a:srgbClr val="222222"/>
                </a:solidFill>
                <a:latin typeface="arial" panose="020B0604020202020204" pitchFamily="34" charset="0"/>
              </a:rPr>
              <a:t>---------------------</a:t>
            </a:r>
          </a:p>
          <a:p>
            <a:pPr algn="just"/>
            <a:r>
              <a:rPr lang="en-US" sz="2000" dirty="0" smtClean="0">
                <a:solidFill>
                  <a:srgbClr val="222222"/>
                </a:solidFill>
                <a:latin typeface="arial" panose="020B0604020202020204" pitchFamily="34" charset="0"/>
              </a:rPr>
              <a:t>000011000</a:t>
            </a:r>
          </a:p>
          <a:p>
            <a:pPr algn="just"/>
            <a:r>
              <a:rPr lang="en-US" sz="2000" dirty="0">
                <a:solidFill>
                  <a:srgbClr val="222222"/>
                </a:solidFill>
                <a:latin typeface="arial" panose="020B0604020202020204" pitchFamily="34" charset="0"/>
              </a:rPr>
              <a:t> </a:t>
            </a:r>
            <a:r>
              <a:rPr lang="en-US" sz="2000" dirty="0" smtClean="0">
                <a:solidFill>
                  <a:srgbClr val="222222"/>
                </a:solidFill>
                <a:latin typeface="arial" panose="020B0604020202020204" pitchFamily="34" charset="0"/>
              </a:rPr>
              <a:t>       1001</a:t>
            </a:r>
          </a:p>
          <a:p>
            <a:pPr algn="just"/>
            <a:r>
              <a:rPr lang="en-US" sz="2000" dirty="0" smtClean="0">
                <a:solidFill>
                  <a:srgbClr val="222222"/>
                </a:solidFill>
                <a:latin typeface="arial" panose="020B0604020202020204" pitchFamily="34" charset="0"/>
              </a:rPr>
              <a:t>---------------------</a:t>
            </a:r>
          </a:p>
          <a:p>
            <a:pPr algn="just"/>
            <a:r>
              <a:rPr lang="en-US" sz="2000" dirty="0" smtClean="0">
                <a:solidFill>
                  <a:srgbClr val="222222"/>
                </a:solidFill>
                <a:latin typeface="arial" panose="020B0604020202020204" pitchFamily="34" charset="0"/>
              </a:rPr>
              <a:t>        01010</a:t>
            </a:r>
          </a:p>
          <a:p>
            <a:pPr algn="just"/>
            <a:r>
              <a:rPr lang="en-US" sz="2000" dirty="0">
                <a:solidFill>
                  <a:srgbClr val="222222"/>
                </a:solidFill>
                <a:latin typeface="arial" panose="020B0604020202020204" pitchFamily="34" charset="0"/>
              </a:rPr>
              <a:t> </a:t>
            </a:r>
            <a:r>
              <a:rPr lang="en-US" sz="2000" dirty="0" smtClean="0">
                <a:solidFill>
                  <a:srgbClr val="222222"/>
                </a:solidFill>
                <a:latin typeface="arial" panose="020B0604020202020204" pitchFamily="34" charset="0"/>
              </a:rPr>
              <a:t>         1001</a:t>
            </a:r>
          </a:p>
          <a:p>
            <a:pPr algn="just"/>
            <a:r>
              <a:rPr lang="en-US" sz="2000" dirty="0" smtClean="0">
                <a:solidFill>
                  <a:srgbClr val="222222"/>
                </a:solidFill>
                <a:latin typeface="arial" panose="020B0604020202020204" pitchFamily="34" charset="0"/>
              </a:rPr>
              <a:t>----------------------</a:t>
            </a:r>
          </a:p>
          <a:p>
            <a:pPr algn="just"/>
            <a:r>
              <a:rPr lang="en-US" sz="2000" dirty="0" smtClean="0">
                <a:solidFill>
                  <a:srgbClr val="222222"/>
                </a:solidFill>
                <a:latin typeface="arial" panose="020B0604020202020204" pitchFamily="34" charset="0"/>
              </a:rPr>
              <a:t>            011</a:t>
            </a:r>
            <a:endParaRPr lang="he-IL" sz="20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4629372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9"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dissolve">
                                      <p:cBhvr>
                                        <p:cTn id="23" dur="500"/>
                                        <p:tgtEl>
                                          <p:spTgt spid="41"/>
                                        </p:tgtEl>
                                      </p:cBhvr>
                                    </p:animEffect>
                                  </p:childTnLst>
                                </p:cTn>
                              </p:par>
                              <p:par>
                                <p:cTn id="24" presetID="9"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dissolve">
                                      <p:cBhvr>
                                        <p:cTn id="26" dur="500"/>
                                        <p:tgtEl>
                                          <p:spTgt spid="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ssolv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a:defRPr/>
            </a:pPr>
            <a:r>
              <a:rPr lang="en-US" dirty="0">
                <a:ea typeface="ＭＳ Ｐゴシック" charset="0"/>
                <a:cs typeface="+mj-cs"/>
              </a:rPr>
              <a:t>UDP </a:t>
            </a:r>
            <a:r>
              <a:rPr lang="en-US" dirty="0" smtClean="0">
                <a:ea typeface="ＭＳ Ｐゴシック" charset="0"/>
                <a:cs typeface="+mj-cs"/>
              </a:rPr>
              <a:t>checksum… what is checksum?</a:t>
            </a:r>
            <a:endParaRPr lang="en-US" dirty="0">
              <a:ea typeface="ＭＳ Ｐゴシック" charset="0"/>
              <a:cs typeface="+mj-cs"/>
            </a:endParaRPr>
          </a:p>
        </p:txBody>
      </p:sp>
      <p:sp>
        <p:nvSpPr>
          <p:cNvPr id="18437" name="Rectangle 3"/>
          <p:cNvSpPr>
            <a:spLocks noGrp="1" noChangeArrowheads="1"/>
          </p:cNvSpPr>
          <p:nvPr>
            <p:ph type="body" idx="1"/>
          </p:nvPr>
        </p:nvSpPr>
        <p:spPr>
          <a:xfrm>
            <a:off x="251520" y="2780928"/>
            <a:ext cx="4032448" cy="4967700"/>
          </a:xfrm>
        </p:spPr>
        <p:txBody>
          <a:bodyPr/>
          <a:lstStyle/>
          <a:p>
            <a:pPr>
              <a:lnSpc>
                <a:spcPct val="70000"/>
              </a:lnSpc>
              <a:buFont typeface="Wingdings" pitchFamily="2" charset="2"/>
              <a:buNone/>
              <a:defRPr/>
            </a:pPr>
            <a:r>
              <a:rPr lang="en-US" sz="2400" dirty="0" smtClean="0">
                <a:solidFill>
                  <a:srgbClr val="CC0000"/>
                </a:solidFill>
              </a:rPr>
              <a:t>sender:</a:t>
            </a:r>
          </a:p>
          <a:p>
            <a:pPr marL="342900" indent="-342900">
              <a:buFont typeface="Wingdings" panose="05000000000000000000" pitchFamily="2" charset="2"/>
              <a:buChar char="q"/>
              <a:defRPr/>
            </a:pPr>
            <a:r>
              <a:rPr lang="en-US" sz="2400" dirty="0" smtClean="0"/>
              <a:t>treat segment contents, including header fields,  as sequence of 16-bit integers</a:t>
            </a:r>
          </a:p>
          <a:p>
            <a:pPr marL="342900" indent="-342900">
              <a:buFont typeface="Wingdings" panose="05000000000000000000" pitchFamily="2" charset="2"/>
              <a:buChar char="q"/>
              <a:defRPr/>
            </a:pPr>
            <a:r>
              <a:rPr lang="en-US" sz="2400" dirty="0" smtClean="0"/>
              <a:t>checksum: addition (one</a:t>
            </a:r>
            <a:r>
              <a:rPr lang="ja-JP" altLang="en-US" sz="2400" dirty="0" smtClean="0"/>
              <a:t>’</a:t>
            </a:r>
            <a:r>
              <a:rPr lang="en-US" altLang="ja-JP" sz="2400" dirty="0" smtClean="0"/>
              <a:t>s complement sum) of segment contents</a:t>
            </a:r>
          </a:p>
          <a:p>
            <a:pPr marL="342900" indent="-342900">
              <a:buFont typeface="Wingdings" panose="05000000000000000000" pitchFamily="2" charset="2"/>
              <a:buChar char="q"/>
              <a:defRPr/>
            </a:pPr>
            <a:r>
              <a:rPr lang="en-US" sz="2400" dirty="0" smtClean="0"/>
              <a:t>sender puts checksum value into UDP checksum field</a:t>
            </a:r>
          </a:p>
          <a:p>
            <a:pPr>
              <a:lnSpc>
                <a:spcPct val="70000"/>
              </a:lnSpc>
              <a:buFont typeface="Wingdings" pitchFamily="2" charset="2"/>
              <a:buNone/>
              <a:defRPr/>
            </a:pPr>
            <a:endParaRPr lang="en-US" sz="2400" dirty="0" smtClean="0"/>
          </a:p>
          <a:p>
            <a:pPr>
              <a:lnSpc>
                <a:spcPct val="70000"/>
              </a:lnSpc>
              <a:defRPr/>
            </a:pPr>
            <a:endParaRPr lang="en-US" sz="2400" dirty="0" smtClean="0"/>
          </a:p>
        </p:txBody>
      </p:sp>
      <p:sp>
        <p:nvSpPr>
          <p:cNvPr id="18438" name="Rectangle 4"/>
          <p:cNvSpPr>
            <a:spLocks noGrp="1" noChangeArrowheads="1"/>
          </p:cNvSpPr>
          <p:nvPr>
            <p:ph type="body" sz="half" idx="4294967295"/>
          </p:nvPr>
        </p:nvSpPr>
        <p:spPr>
          <a:xfrm>
            <a:off x="4788024" y="2675086"/>
            <a:ext cx="4355976" cy="4066281"/>
          </a:xfrm>
        </p:spPr>
        <p:txBody>
          <a:bodyPr/>
          <a:lstStyle/>
          <a:p>
            <a:pPr>
              <a:buFont typeface="Wingdings" pitchFamily="2" charset="2"/>
              <a:buNone/>
              <a:defRPr/>
            </a:pPr>
            <a:r>
              <a:rPr lang="en-US" sz="2400" dirty="0" smtClean="0">
                <a:solidFill>
                  <a:srgbClr val="CC0000"/>
                </a:solidFill>
              </a:rPr>
              <a:t>receiver:</a:t>
            </a:r>
          </a:p>
          <a:p>
            <a:pPr marL="342900" indent="-342900">
              <a:spcBef>
                <a:spcPts val="0"/>
              </a:spcBef>
              <a:buFont typeface="Wingdings" panose="05000000000000000000" pitchFamily="2" charset="2"/>
              <a:buChar char="q"/>
              <a:defRPr/>
            </a:pPr>
            <a:r>
              <a:rPr lang="en-US" sz="2400" dirty="0"/>
              <a:t>compute checksum of received segment</a:t>
            </a:r>
          </a:p>
          <a:p>
            <a:pPr marL="342900" indent="-342900">
              <a:spcBef>
                <a:spcPts val="0"/>
              </a:spcBef>
              <a:buFont typeface="Wingdings" panose="05000000000000000000" pitchFamily="2" charset="2"/>
              <a:buChar char="q"/>
              <a:defRPr/>
            </a:pPr>
            <a:r>
              <a:rPr lang="en-US" sz="2400" dirty="0"/>
              <a:t>check if computed checksum equals checksum field value:</a:t>
            </a:r>
          </a:p>
          <a:p>
            <a:pPr marL="342900" lvl="1" indent="-342900">
              <a:spcBef>
                <a:spcPts val="0"/>
              </a:spcBef>
              <a:buFont typeface="Wingdings" panose="05000000000000000000" pitchFamily="2" charset="2"/>
              <a:buChar char="q"/>
              <a:defRPr/>
            </a:pPr>
            <a:r>
              <a:rPr lang="en-US" dirty="0"/>
              <a:t>NO - error detected</a:t>
            </a:r>
          </a:p>
          <a:p>
            <a:pPr marL="342900" lvl="1" indent="-342900">
              <a:spcBef>
                <a:spcPts val="0"/>
              </a:spcBef>
              <a:buFont typeface="Wingdings" panose="05000000000000000000" pitchFamily="2" charset="2"/>
              <a:buChar char="q"/>
              <a:defRPr/>
            </a:pPr>
            <a:r>
              <a:rPr lang="en-US" dirty="0"/>
              <a:t>YES - no error detected. But maybe errors nonetheless?</a:t>
            </a:r>
          </a:p>
        </p:txBody>
      </p:sp>
      <p:sp>
        <p:nvSpPr>
          <p:cNvPr id="18439" name="Rectangle 5"/>
          <p:cNvSpPr>
            <a:spLocks noChangeArrowheads="1"/>
          </p:cNvSpPr>
          <p:nvPr/>
        </p:nvSpPr>
        <p:spPr bwMode="auto">
          <a:xfrm>
            <a:off x="13647" y="1827362"/>
            <a:ext cx="9217024"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pitchFamily="2" charset="2"/>
              <a:buNone/>
              <a:defRPr/>
            </a:pPr>
            <a:r>
              <a:rPr lang="en-US" sz="2800" i="1" dirty="0">
                <a:solidFill>
                  <a:srgbClr val="CC0000"/>
                </a:solidFill>
                <a:latin typeface="Gill Sans MT" pitchFamily="34" charset="0"/>
              </a:rPr>
              <a:t>Goal:</a:t>
            </a:r>
            <a:r>
              <a:rPr lang="en-US" sz="2800" dirty="0">
                <a:latin typeface="Gill Sans MT" pitchFamily="34" charset="0"/>
              </a:rPr>
              <a:t> detect </a:t>
            </a:r>
            <a:r>
              <a:rPr lang="ja-JP" altLang="en-US" sz="2800" dirty="0">
                <a:latin typeface="Gill Sans MT" pitchFamily="34" charset="0"/>
              </a:rPr>
              <a:t>“</a:t>
            </a:r>
            <a:r>
              <a:rPr lang="en-US" altLang="ja-JP" sz="2800" dirty="0">
                <a:latin typeface="Gill Sans MT" pitchFamily="34" charset="0"/>
              </a:rPr>
              <a:t>errors</a:t>
            </a:r>
            <a:r>
              <a:rPr lang="ja-JP" altLang="en-US" sz="2800" dirty="0">
                <a:latin typeface="Gill Sans MT" pitchFamily="34" charset="0"/>
              </a:rPr>
              <a:t>”</a:t>
            </a:r>
            <a:r>
              <a:rPr lang="en-US" altLang="ja-JP" sz="2800" dirty="0">
                <a:latin typeface="Gill Sans MT" pitchFamily="34" charset="0"/>
              </a:rPr>
              <a:t> (e.g., flipped bits) in transmitted segment</a:t>
            </a:r>
          </a:p>
          <a:p>
            <a:pPr marL="342900" indent="-342900">
              <a:lnSpc>
                <a:spcPct val="85000"/>
              </a:lnSpc>
              <a:spcBef>
                <a:spcPct val="20000"/>
              </a:spcBef>
              <a:buClr>
                <a:srgbClr val="000099"/>
              </a:buClr>
              <a:buSzPct val="65000"/>
              <a:buFont typeface="Wingdings" pitchFamily="2" charset="2"/>
              <a:buChar char="v"/>
              <a:defRPr/>
            </a:pPr>
            <a:endParaRPr lang="en-US" sz="2800" dirty="0">
              <a:latin typeface="Gill Sans MT" pitchFamily="34" charset="0"/>
            </a:endParaRPr>
          </a:p>
        </p:txBody>
      </p:sp>
    </p:spTree>
    <p:extLst>
      <p:ext uri="{BB962C8B-B14F-4D97-AF65-F5344CB8AC3E}">
        <p14:creationId xmlns:p14="http://schemas.microsoft.com/office/powerpoint/2010/main" val="1791895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noFill/>
          <a:ln>
            <a:noFill/>
          </a:ln>
        </p:spPr>
        <p:txBody>
          <a:bodyPr lIns="91425" tIns="91425" rIns="91425" bIns="91425" anchor="ctr" anchorCtr="0"/>
          <a:lstStyle/>
          <a:p>
            <a:r>
              <a:rPr lang="en-US" altLang="he-IL" dirty="0">
                <a:ea typeface="ＭＳ Ｐゴシック" charset="0"/>
                <a:cs typeface="+mj-cs"/>
                <a:sym typeface="Arial"/>
              </a:rPr>
              <a:t>Internet Checksum Example</a:t>
            </a:r>
            <a:endParaRPr lang="he-IL" altLang="he-IL" dirty="0">
              <a:ea typeface="ＭＳ Ｐゴシック" charset="0"/>
              <a:cs typeface="+mj-cs"/>
              <a:sym typeface="Arial"/>
            </a:endParaRPr>
          </a:p>
        </p:txBody>
      </p:sp>
      <p:sp>
        <p:nvSpPr>
          <p:cNvPr id="9219" name="Content Placeholder 2"/>
          <p:cNvSpPr>
            <a:spLocks noGrp="1"/>
          </p:cNvSpPr>
          <p:nvPr>
            <p:ph type="body" idx="1"/>
          </p:nvPr>
        </p:nvSpPr>
        <p:spPr/>
        <p:txBody>
          <a:bodyPr/>
          <a:lstStyle/>
          <a:p>
            <a:pPr eaLnBrk="1" hangingPunct="1">
              <a:defRPr/>
            </a:pPr>
            <a:r>
              <a:rPr lang="en-US" sz="2400" smtClean="0"/>
              <a:t>Note: When adding numbers, a carryout from the most significant bit needs to be added to the result</a:t>
            </a:r>
          </a:p>
          <a:p>
            <a:pPr eaLnBrk="1" hangingPunct="1">
              <a:defRPr/>
            </a:pPr>
            <a:r>
              <a:rPr lang="en-US" sz="2400" smtClean="0"/>
              <a:t>Example: add two 16-bit integers</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l="12061" t="45877" r="29166" b="29166"/>
          <a:stretch>
            <a:fillRect/>
          </a:stretch>
        </p:blipFill>
        <p:spPr bwMode="auto">
          <a:xfrm>
            <a:off x="592138" y="3575050"/>
            <a:ext cx="7796212"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6860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l="40846" t="29723" r="29578" b="42215"/>
          <a:stretch>
            <a:fillRect/>
          </a:stretch>
        </p:blipFill>
        <p:spPr bwMode="auto">
          <a:xfrm>
            <a:off x="1043608" y="2148244"/>
            <a:ext cx="7416824" cy="439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609600" y="4270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1pPr>
            <a:lvl2pPr marR="0" algn="l" rtl="0">
              <a:lnSpc>
                <a:spcPct val="100000"/>
              </a:lnSpc>
              <a:spcBef>
                <a:spcPts val="0"/>
              </a:spcBef>
              <a:spcAft>
                <a:spcPts val="0"/>
              </a:spcAft>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pPr>
              <a:defRPr/>
            </a:pPr>
            <a:r>
              <a:rPr lang="en-US" dirty="0" smtClean="0">
                <a:ea typeface="ＭＳ Ｐゴシック" charset="0"/>
                <a:cs typeface="+mj-cs"/>
              </a:rPr>
              <a:t>UDP checksum – on what?</a:t>
            </a:r>
            <a:endParaRPr lang="en-US" dirty="0">
              <a:ea typeface="ＭＳ Ｐゴシック" charset="0"/>
              <a:cs typeface="+mj-cs"/>
            </a:endParaRPr>
          </a:p>
        </p:txBody>
      </p:sp>
    </p:spTree>
    <p:extLst>
      <p:ext uri="{BB962C8B-B14F-4D97-AF65-F5344CB8AC3E}">
        <p14:creationId xmlns:p14="http://schemas.microsoft.com/office/powerpoint/2010/main" val="315313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Checksum calculation of a simple UDP user datagram</a:t>
            </a:r>
            <a:endParaRPr lang="en-US" sz="3200" dirty="0"/>
          </a:p>
        </p:txBody>
      </p:sp>
      <p:sp>
        <p:nvSpPr>
          <p:cNvPr id="8" name="Content Placeholder 7"/>
          <p:cNvSpPr>
            <a:spLocks noGrp="1"/>
          </p:cNvSpPr>
          <p:nvPr>
            <p:ph type="body" idx="1"/>
          </p:nvPr>
        </p:nvSpPr>
        <p:spPr/>
        <p:txBody>
          <a:bodyPr/>
          <a:lstStyle/>
          <a:p>
            <a:r>
              <a:rPr lang="en-US" dirty="0" smtClean="0"/>
              <a:t>Checksum optional</a:t>
            </a:r>
          </a:p>
          <a:p>
            <a:r>
              <a:rPr lang="en-US" dirty="0" smtClean="0"/>
              <a:t>Remind all 0’s result is complemented</a:t>
            </a:r>
            <a:endParaRPr lang="en-US" dirty="0"/>
          </a:p>
        </p:txBody>
      </p:sp>
      <p:sp>
        <p:nvSpPr>
          <p:cNvPr id="5" name="Footer Placeholder 4"/>
          <p:cNvSpPr>
            <a:spLocks noGrp="1"/>
          </p:cNvSpPr>
          <p:nvPr>
            <p:ph type="ftr" sz="quarter" idx="4294967295"/>
          </p:nvPr>
        </p:nvSpPr>
        <p:spPr/>
        <p:txBody>
          <a:bodyPr/>
          <a:lstStyle/>
          <a:p>
            <a:pPr algn="r" rtl="0" eaLnBrk="0" fontAlgn="base" hangingPunct="0">
              <a:spcBef>
                <a:spcPct val="0"/>
              </a:spcBef>
              <a:spcAft>
                <a:spcPct val="0"/>
              </a:spcAft>
              <a:defRPr/>
            </a:pPr>
            <a:r>
              <a:rPr lang="sv-SE" sz="1400" kern="1200" smtClean="0">
                <a:solidFill>
                  <a:srgbClr val="000000"/>
                </a:solidFill>
                <a:latin typeface="Comic Sans MS" pitchFamily="66" charset="0"/>
                <a:ea typeface="+mn-ea"/>
                <a:cs typeface="+mn-cs"/>
              </a:rPr>
              <a:t>Transport Layer</a:t>
            </a:r>
            <a:endParaRPr lang="en-US" sz="1400" kern="1200">
              <a:solidFill>
                <a:srgbClr val="000000"/>
              </a:solidFill>
              <a:latin typeface="Times New Roman" pitchFamily="18" charset="0"/>
              <a:ea typeface="+mn-ea"/>
              <a:cs typeface="+mn-cs"/>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27</a:t>
            </a:fld>
            <a:endParaRPr lang="en-US">
              <a:solidFill>
                <a:srgbClr val="000000"/>
              </a:solidFill>
            </a:endParaRPr>
          </a:p>
        </p:txBody>
      </p:sp>
      <p:pic>
        <p:nvPicPr>
          <p:cNvPr id="9" name="Picture 11"/>
          <p:cNvPicPr>
            <a:picLocks noChangeAspect="1" noChangeArrowheads="1"/>
          </p:cNvPicPr>
          <p:nvPr/>
        </p:nvPicPr>
        <p:blipFill rotWithShape="1">
          <a:blip r:embed="rId3" cstate="print"/>
          <a:srcRect b="14194"/>
          <a:stretch/>
        </p:blipFill>
        <p:spPr bwMode="auto">
          <a:xfrm>
            <a:off x="685800" y="2971801"/>
            <a:ext cx="7772400" cy="2905472"/>
          </a:xfrm>
          <a:prstGeom prst="rect">
            <a:avLst/>
          </a:prstGeom>
          <a:noFill/>
          <a:ln w="9525">
            <a:noFill/>
            <a:miter lim="800000"/>
            <a:headEnd/>
            <a:tailEnd/>
          </a:ln>
          <a:effectLst/>
        </p:spPr>
      </p:pic>
    </p:spTree>
    <p:extLst>
      <p:ext uri="{BB962C8B-B14F-4D97-AF65-F5344CB8AC3E}">
        <p14:creationId xmlns:p14="http://schemas.microsoft.com/office/powerpoint/2010/main" val="3951647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p:txBody>
          <a:bodyPr/>
          <a:lstStyle/>
          <a:p>
            <a:endParaRPr lang="he-IL"/>
          </a:p>
        </p:txBody>
      </p:sp>
      <p:pic>
        <p:nvPicPr>
          <p:cNvPr id="19460" name="תמונה 5"/>
          <p:cNvPicPr>
            <a:picLocks noChangeAspect="1"/>
          </p:cNvPicPr>
          <p:nvPr/>
        </p:nvPicPr>
        <p:blipFill rotWithShape="1">
          <a:blip r:embed="rId2">
            <a:extLst>
              <a:ext uri="{28A0092B-C50C-407E-A947-70E740481C1C}">
                <a14:useLocalDpi xmlns:a14="http://schemas.microsoft.com/office/drawing/2010/main" val="0"/>
              </a:ext>
            </a:extLst>
          </a:blip>
          <a:srcRect l="4935" t="16666" r="68401" b="38112"/>
          <a:stretch/>
        </p:blipFill>
        <p:spPr bwMode="auto">
          <a:xfrm>
            <a:off x="0" y="1901498"/>
            <a:ext cx="9151938" cy="436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74637"/>
            <a:ext cx="8229600" cy="1143000"/>
          </a:xfrm>
          <a:noFill/>
          <a:ln>
            <a:noFill/>
          </a:ln>
        </p:spPr>
        <p:txBody>
          <a:bodyPr lIns="91425" tIns="91425" rIns="91425" bIns="91425" anchor="ctr" anchorCtr="0"/>
          <a:lstStyle/>
          <a:p>
            <a:r>
              <a:rPr lang="en-US" altLang="he-IL" dirty="0">
                <a:ea typeface="ＭＳ Ｐゴシック" charset="0"/>
                <a:cs typeface="+mj-cs"/>
                <a:sym typeface="Arial"/>
              </a:rPr>
              <a:t>Internet Checksum Example</a:t>
            </a:r>
            <a:endParaRPr lang="he-IL" altLang="he-IL" dirty="0">
              <a:ea typeface="ＭＳ Ｐゴシック" charset="0"/>
              <a:cs typeface="+mj-cs"/>
              <a:sym typeface="Arial"/>
            </a:endParaRPr>
          </a:p>
        </p:txBody>
      </p:sp>
    </p:spTree>
    <p:extLst>
      <p:ext uri="{BB962C8B-B14F-4D97-AF65-F5344CB8AC3E}">
        <p14:creationId xmlns:p14="http://schemas.microsoft.com/office/powerpoint/2010/main" val="2001108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pPr>
              <a:defRPr/>
            </a:pPr>
            <a:r>
              <a:rPr lang="en-US" dirty="0">
                <a:ea typeface="ＭＳ Ｐゴシック" charset="0"/>
                <a:cs typeface="+mj-cs"/>
              </a:rPr>
              <a:t>Transport services and protocols</a:t>
            </a:r>
          </a:p>
        </p:txBody>
      </p:sp>
      <p:sp>
        <p:nvSpPr>
          <p:cNvPr id="4103" name="Rectangle 3"/>
          <p:cNvSpPr>
            <a:spLocks noGrp="1" noChangeArrowheads="1"/>
          </p:cNvSpPr>
          <p:nvPr>
            <p:ph type="body" idx="1"/>
          </p:nvPr>
        </p:nvSpPr>
        <p:spPr>
          <a:xfrm>
            <a:off x="457200" y="1600200"/>
            <a:ext cx="5089179" cy="4967700"/>
          </a:xfrm>
        </p:spPr>
        <p:txBody>
          <a:bodyPr/>
          <a:lstStyle/>
          <a:p>
            <a:pPr marL="342900" indent="-342900">
              <a:buFont typeface="Wingdings" panose="05000000000000000000" pitchFamily="2" charset="2"/>
              <a:buChar char="q"/>
              <a:defRPr/>
            </a:pPr>
            <a:r>
              <a:rPr lang="en-US" sz="2400" dirty="0" smtClean="0">
                <a:ea typeface="ＭＳ Ｐゴシック" charset="0"/>
                <a:cs typeface="+mn-cs"/>
              </a:rPr>
              <a:t>Provide</a:t>
            </a:r>
            <a:r>
              <a:rPr lang="en-US" sz="2400" i="1" dirty="0" smtClean="0">
                <a:solidFill>
                  <a:srgbClr val="FF0000"/>
                </a:solidFill>
                <a:ea typeface="ＭＳ Ｐゴシック" charset="0"/>
                <a:cs typeface="+mn-cs"/>
              </a:rPr>
              <a:t> </a:t>
            </a:r>
            <a:r>
              <a:rPr lang="en-US" sz="2400" i="1" dirty="0">
                <a:solidFill>
                  <a:srgbClr val="CC0000"/>
                </a:solidFill>
                <a:ea typeface="ＭＳ Ｐゴシック" charset="0"/>
                <a:cs typeface="+mn-cs"/>
              </a:rPr>
              <a:t>logical communication</a:t>
            </a:r>
            <a:r>
              <a:rPr lang="en-US" sz="2400" dirty="0">
                <a:ea typeface="ＭＳ Ｐゴシック" charset="0"/>
                <a:cs typeface="+mn-cs"/>
              </a:rPr>
              <a:t> between app processes running on different </a:t>
            </a:r>
            <a:r>
              <a:rPr lang="en-US" sz="2400" dirty="0" smtClean="0">
                <a:ea typeface="ＭＳ Ｐゴシック" charset="0"/>
                <a:cs typeface="+mn-cs"/>
              </a:rPr>
              <a:t>hosts</a:t>
            </a:r>
          </a:p>
          <a:p>
            <a:pPr marL="342900" indent="-342900">
              <a:buFont typeface="Wingdings" panose="05000000000000000000" pitchFamily="2" charset="2"/>
              <a:buChar char="q"/>
              <a:defRPr/>
            </a:pPr>
            <a:endParaRPr lang="en-US" sz="2400" dirty="0" smtClean="0">
              <a:ea typeface="ＭＳ Ｐゴシック" charset="0"/>
              <a:cs typeface="+mn-cs"/>
            </a:endParaRPr>
          </a:p>
          <a:p>
            <a:pPr marL="342900" indent="-342900">
              <a:buFont typeface="Wingdings" panose="05000000000000000000" pitchFamily="2" charset="2"/>
              <a:buChar char="q"/>
              <a:defRPr/>
            </a:pPr>
            <a:r>
              <a:rPr lang="en-US" sz="2400" dirty="0" smtClean="0">
                <a:ea typeface="ＭＳ Ｐゴシック" charset="0"/>
                <a:cs typeface="+mn-cs"/>
              </a:rPr>
              <a:t>Transport </a:t>
            </a:r>
            <a:r>
              <a:rPr lang="en-US" sz="2400" dirty="0">
                <a:ea typeface="ＭＳ Ｐゴシック" charset="0"/>
                <a:cs typeface="+mn-cs"/>
              </a:rPr>
              <a:t>protocols run in end systems </a:t>
            </a:r>
            <a:endParaRPr lang="en-US" sz="2400" dirty="0" smtClean="0">
              <a:ea typeface="ＭＳ Ｐゴシック" charset="0"/>
              <a:cs typeface="+mn-cs"/>
            </a:endParaRPr>
          </a:p>
          <a:p>
            <a:pPr marL="342900" lvl="8" indent="-342900">
              <a:buFont typeface="Wingdings" panose="05000000000000000000" pitchFamily="2" charset="2"/>
              <a:buChar char="q"/>
              <a:defRPr/>
            </a:pPr>
            <a:r>
              <a:rPr lang="en-US" dirty="0" smtClean="0">
                <a:ea typeface="ＭＳ Ｐゴシック" charset="0"/>
              </a:rPr>
              <a:t>send </a:t>
            </a:r>
            <a:r>
              <a:rPr lang="en-US" dirty="0">
                <a:ea typeface="ＭＳ Ｐゴシック" charset="0"/>
              </a:rPr>
              <a:t>side: breaks app messages into </a:t>
            </a:r>
            <a:r>
              <a:rPr lang="en-US" b="1" i="1" dirty="0">
                <a:solidFill>
                  <a:srgbClr val="CC0000"/>
                </a:solidFill>
                <a:ea typeface="ＭＳ Ｐゴシック" charset="0"/>
              </a:rPr>
              <a:t>segments</a:t>
            </a:r>
            <a:r>
              <a:rPr lang="en-US" dirty="0">
                <a:ea typeface="ＭＳ Ｐゴシック" charset="0"/>
              </a:rPr>
              <a:t>, passes to  network </a:t>
            </a:r>
            <a:r>
              <a:rPr lang="en-US" dirty="0" smtClean="0">
                <a:ea typeface="ＭＳ Ｐゴシック" charset="0"/>
              </a:rPr>
              <a:t>layer</a:t>
            </a:r>
          </a:p>
          <a:p>
            <a:pPr marL="342900" lvl="4" indent="-342900">
              <a:buFont typeface="Wingdings" panose="05000000000000000000" pitchFamily="2" charset="2"/>
              <a:buChar char="q"/>
              <a:defRPr/>
            </a:pPr>
            <a:r>
              <a:rPr lang="en-US" dirty="0" err="1" smtClean="0">
                <a:ea typeface="ＭＳ Ｐゴシック" charset="0"/>
              </a:rPr>
              <a:t>rcv</a:t>
            </a:r>
            <a:r>
              <a:rPr lang="en-US" dirty="0" smtClean="0">
                <a:ea typeface="ＭＳ Ｐゴシック" charset="0"/>
              </a:rPr>
              <a:t> </a:t>
            </a:r>
            <a:r>
              <a:rPr lang="en-US" dirty="0">
                <a:ea typeface="ＭＳ Ｐゴシック" charset="0"/>
              </a:rPr>
              <a:t>side: reassembles </a:t>
            </a:r>
            <a:r>
              <a:rPr lang="en-US" b="1" i="1" dirty="0">
                <a:solidFill>
                  <a:srgbClr val="CC0000"/>
                </a:solidFill>
                <a:ea typeface="ＭＳ Ｐゴシック" charset="0"/>
              </a:rPr>
              <a:t>segments</a:t>
            </a:r>
            <a:r>
              <a:rPr lang="en-US" dirty="0">
                <a:ea typeface="ＭＳ Ｐゴシック" charset="0"/>
              </a:rPr>
              <a:t> into messages, passes to app </a:t>
            </a:r>
            <a:r>
              <a:rPr lang="en-US" dirty="0" smtClean="0">
                <a:ea typeface="ＭＳ Ｐゴシック" charset="0"/>
              </a:rPr>
              <a:t>layer</a:t>
            </a:r>
          </a:p>
          <a:p>
            <a:pPr marL="342900" lvl="4" indent="-342900">
              <a:buFont typeface="Wingdings" panose="05000000000000000000" pitchFamily="2" charset="2"/>
              <a:buChar char="q"/>
              <a:defRPr/>
            </a:pPr>
            <a:endParaRPr lang="en-US" sz="2400" dirty="0" smtClean="0">
              <a:ea typeface="ＭＳ Ｐゴシック" charset="0"/>
              <a:cs typeface="+mn-cs"/>
            </a:endParaRPr>
          </a:p>
          <a:p>
            <a:pPr marL="342900" lvl="4" indent="-342900">
              <a:buFont typeface="Wingdings" panose="05000000000000000000" pitchFamily="2" charset="2"/>
              <a:buChar char="q"/>
              <a:defRPr/>
            </a:pPr>
            <a:r>
              <a:rPr lang="en-US" sz="2400" dirty="0" smtClean="0">
                <a:ea typeface="ＭＳ Ｐゴシック" charset="0"/>
                <a:cs typeface="+mn-cs"/>
              </a:rPr>
              <a:t>more </a:t>
            </a:r>
            <a:r>
              <a:rPr lang="en-US" sz="2400" dirty="0">
                <a:ea typeface="ＭＳ Ｐゴシック" charset="0"/>
                <a:cs typeface="+mn-cs"/>
              </a:rPr>
              <a:t>than one transport </a:t>
            </a:r>
            <a:r>
              <a:rPr lang="en-US" sz="2400" dirty="0" smtClean="0">
                <a:ea typeface="ＭＳ Ｐゴシック" charset="0"/>
                <a:cs typeface="+mn-cs"/>
              </a:rPr>
              <a:t>protocol </a:t>
            </a:r>
            <a:r>
              <a:rPr lang="en-US" sz="2400" dirty="0">
                <a:ea typeface="ＭＳ Ｐゴシック" charset="0"/>
                <a:cs typeface="+mn-cs"/>
              </a:rPr>
              <a:t>available to </a:t>
            </a:r>
            <a:r>
              <a:rPr lang="en-US" sz="2400" dirty="0" smtClean="0">
                <a:ea typeface="ＭＳ Ｐゴシック" charset="0"/>
                <a:cs typeface="+mn-cs"/>
              </a:rPr>
              <a:t>apps</a:t>
            </a:r>
          </a:p>
          <a:p>
            <a:pPr marL="342900" lvl="7" indent="-342900">
              <a:buFont typeface="Wingdings" panose="05000000000000000000" pitchFamily="2" charset="2"/>
              <a:buChar char="q"/>
              <a:defRPr/>
            </a:pPr>
            <a:r>
              <a:rPr lang="en-US" dirty="0" smtClean="0">
                <a:ea typeface="ＭＳ Ｐゴシック" charset="0"/>
              </a:rPr>
              <a:t>E.g. TCP, UDP</a:t>
            </a:r>
            <a:endParaRPr lang="en-US" dirty="0">
              <a:ea typeface="ＭＳ Ｐゴシック" charset="0"/>
            </a:endParaRPr>
          </a:p>
        </p:txBody>
      </p:sp>
      <p:grpSp>
        <p:nvGrpSpPr>
          <p:cNvPr id="2" name="קבוצה 1"/>
          <p:cNvGrpSpPr/>
          <p:nvPr/>
        </p:nvGrpSpPr>
        <p:grpSpPr>
          <a:xfrm>
            <a:off x="5309619" y="1916832"/>
            <a:ext cx="3811588" cy="4849812"/>
            <a:chOff x="5102225" y="1296988"/>
            <a:chExt cx="3811588" cy="4849812"/>
          </a:xfrm>
        </p:grpSpPr>
        <p:grpSp>
          <p:nvGrpSpPr>
            <p:cNvPr id="9220" name="Group 894"/>
            <p:cNvGrpSpPr>
              <a:grpSpLocks/>
            </p:cNvGrpSpPr>
            <p:nvPr/>
          </p:nvGrpSpPr>
          <p:grpSpPr bwMode="auto">
            <a:xfrm>
              <a:off x="5102225" y="1601788"/>
              <a:ext cx="3540125" cy="4545012"/>
              <a:chOff x="3277" y="974"/>
              <a:chExt cx="2230" cy="2863"/>
            </a:xfrm>
          </p:grpSpPr>
          <p:sp>
            <p:nvSpPr>
              <p:cNvPr id="9249" name="Freeform 895"/>
              <p:cNvSpPr>
                <a:spLocks/>
              </p:cNvSpPr>
              <p:nvPr/>
            </p:nvSpPr>
            <p:spPr bwMode="auto">
              <a:xfrm>
                <a:off x="3277" y="1079"/>
                <a:ext cx="1094" cy="675"/>
              </a:xfrm>
              <a:custGeom>
                <a:avLst/>
                <a:gdLst>
                  <a:gd name="T0" fmla="*/ 2529 w 1036"/>
                  <a:gd name="T1" fmla="*/ 11 h 675"/>
                  <a:gd name="T2" fmla="*/ 1522 w 1036"/>
                  <a:gd name="T3" fmla="*/ 53 h 675"/>
                  <a:gd name="T4" fmla="*/ 805 w 1036"/>
                  <a:gd name="T5" fmla="*/ 129 h 675"/>
                  <a:gd name="T6" fmla="*/ 597 w 1036"/>
                  <a:gd name="T7" fmla="*/ 229 h 675"/>
                  <a:gd name="T8" fmla="*/ 83 w 1036"/>
                  <a:gd name="T9" fmla="*/ 297 h 675"/>
                  <a:gd name="T10" fmla="*/ 67 w 1036"/>
                  <a:gd name="T11" fmla="*/ 459 h 675"/>
                  <a:gd name="T12" fmla="*/ 516 w 1036"/>
                  <a:gd name="T13" fmla="*/ 489 h 675"/>
                  <a:gd name="T14" fmla="*/ 1790 w 1036"/>
                  <a:gd name="T15" fmla="*/ 489 h 675"/>
                  <a:gd name="T16" fmla="*/ 2332 w 1036"/>
                  <a:gd name="T17" fmla="*/ 555 h 675"/>
                  <a:gd name="T18" fmla="*/ 2932 w 1036"/>
                  <a:gd name="T19" fmla="*/ 657 h 675"/>
                  <a:gd name="T20" fmla="*/ 3394 w 1036"/>
                  <a:gd name="T21" fmla="*/ 661 h 675"/>
                  <a:gd name="T22" fmla="*/ 3711 w 1036"/>
                  <a:gd name="T23" fmla="*/ 603 h 675"/>
                  <a:gd name="T24" fmla="*/ 3872 w 1036"/>
                  <a:gd name="T25" fmla="*/ 445 h 675"/>
                  <a:gd name="T26" fmla="*/ 3973 w 1036"/>
                  <a:gd name="T27" fmla="*/ 291 h 675"/>
                  <a:gd name="T28" fmla="*/ 3984 w 1036"/>
                  <a:gd name="T29" fmla="*/ 107 h 675"/>
                  <a:gd name="T30" fmla="*/ 3644 w 1036"/>
                  <a:gd name="T31" fmla="*/ 17 h 675"/>
                  <a:gd name="T32" fmla="*/ 3026 w 1036"/>
                  <a:gd name="T33" fmla="*/ 3 h 675"/>
                  <a:gd name="T34" fmla="*/ 2529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250" name="Group 896"/>
              <p:cNvGrpSpPr>
                <a:grpSpLocks/>
              </p:cNvGrpSpPr>
              <p:nvPr/>
            </p:nvGrpSpPr>
            <p:grpSpPr bwMode="auto">
              <a:xfrm>
                <a:off x="3383" y="1920"/>
                <a:ext cx="919" cy="588"/>
                <a:chOff x="2889" y="1631"/>
                <a:chExt cx="980" cy="743"/>
              </a:xfrm>
            </p:grpSpPr>
            <p:sp>
              <p:nvSpPr>
                <p:cNvPr id="4508"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509"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solidFill>
                      <a:srgbClr val="00CCFF"/>
                    </a:solidFill>
                    <a:latin typeface="Arial" charset="0"/>
                    <a:ea typeface="ＭＳ Ｐゴシック" charset="0"/>
                  </a:endParaRPr>
                </a:p>
              </p:txBody>
            </p:sp>
          </p:grpSp>
          <p:sp>
            <p:nvSpPr>
              <p:cNvPr id="9251"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132" name="Line 900"/>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33" name="Line 901"/>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34" name="Line 902"/>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35" name="Line 903"/>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36" name="Line 904"/>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37" name="Line 905"/>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38" name="Line 906"/>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39" name="Line 907"/>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0" name="Line 908"/>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1" name="Line 909"/>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2" name="Line 910"/>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3" name="Line 911"/>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4" name="Line 912"/>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45" name="Line 913"/>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9266" name="Group 914"/>
              <p:cNvGrpSpPr>
                <a:grpSpLocks/>
              </p:cNvGrpSpPr>
              <p:nvPr/>
            </p:nvGrpSpPr>
            <p:grpSpPr bwMode="auto">
              <a:xfrm>
                <a:off x="3535" y="2207"/>
                <a:ext cx="319" cy="222"/>
                <a:chOff x="2967" y="478"/>
                <a:chExt cx="788" cy="625"/>
              </a:xfrm>
            </p:grpSpPr>
            <p:pic>
              <p:nvPicPr>
                <p:cNvPr id="9626" name="Picture 91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 name="Picture 916"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67"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268" name="Freeform 918"/>
              <p:cNvSpPr>
                <a:spLocks/>
              </p:cNvSpPr>
              <p:nvPr/>
            </p:nvSpPr>
            <p:spPr bwMode="auto">
              <a:xfrm>
                <a:off x="4417" y="1263"/>
                <a:ext cx="1090" cy="709"/>
              </a:xfrm>
              <a:custGeom>
                <a:avLst/>
                <a:gdLst>
                  <a:gd name="T0" fmla="*/ 2962331 w 765"/>
                  <a:gd name="T1" fmla="*/ 519044 h 459"/>
                  <a:gd name="T2" fmla="*/ 2007464 w 765"/>
                  <a:gd name="T3" fmla="*/ 3685617 h 459"/>
                  <a:gd name="T4" fmla="*/ 671564 w 765"/>
                  <a:gd name="T5" fmla="*/ 5245523 h 459"/>
                  <a:gd name="T6" fmla="*/ 95961 w 765"/>
                  <a:gd name="T7" fmla="*/ 17676179 h 459"/>
                  <a:gd name="T8" fmla="*/ 1256062 w 765"/>
                  <a:gd name="T9" fmla="*/ 23355158 h 459"/>
                  <a:gd name="T10" fmla="*/ 2414544 w 765"/>
                  <a:gd name="T11" fmla="*/ 22386103 h 459"/>
                  <a:gd name="T12" fmla="*/ 4075472 w 765"/>
                  <a:gd name="T13" fmla="*/ 23355158 h 459"/>
                  <a:gd name="T14" fmla="*/ 4876919 w 765"/>
                  <a:gd name="T15" fmla="*/ 22813040 h 459"/>
                  <a:gd name="T16" fmla="*/ 5249561 w 765"/>
                  <a:gd name="T17" fmla="*/ 19573351 h 459"/>
                  <a:gd name="T18" fmla="*/ 5240338 w 765"/>
                  <a:gd name="T19" fmla="*/ 8308164 h 459"/>
                  <a:gd name="T20" fmla="*/ 4624853 w 765"/>
                  <a:gd name="T21" fmla="*/ 1812337 h 459"/>
                  <a:gd name="T22" fmla="*/ 2962331 w 765"/>
                  <a:gd name="T23" fmla="*/ 51904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149" name="Line 919"/>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0" name="Line 920"/>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1" name="Line 921"/>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2"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3" name="Line 923"/>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4" name="Line 924"/>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5" name="Line 925"/>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6" name="Line 926"/>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7"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8" name="Line 928"/>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59" name="Line 929"/>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0" name="Line 930"/>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1" name="Line 931"/>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2"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3" name="Line 933"/>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4" name="Line 934"/>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165" name="Line 935"/>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9286" name="Group 936"/>
              <p:cNvGrpSpPr>
                <a:grpSpLocks/>
              </p:cNvGrpSpPr>
              <p:nvPr/>
            </p:nvGrpSpPr>
            <p:grpSpPr bwMode="auto">
              <a:xfrm>
                <a:off x="3813" y="1163"/>
                <a:ext cx="295" cy="391"/>
                <a:chOff x="1653" y="3023"/>
                <a:chExt cx="622" cy="911"/>
              </a:xfrm>
            </p:grpSpPr>
            <p:sp>
              <p:nvSpPr>
                <p:cNvPr id="9609"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0"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1"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2"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3"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4"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5"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6"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7"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8"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19"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20"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21"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22"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9623"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4504"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pic>
              <p:nvPicPr>
                <p:cNvPr id="9625" name="Picture 953" descr="cell_tower_radiation_gr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87" name="Group 954"/>
              <p:cNvGrpSpPr>
                <a:grpSpLocks/>
              </p:cNvGrpSpPr>
              <p:nvPr/>
            </p:nvGrpSpPr>
            <p:grpSpPr bwMode="auto">
              <a:xfrm>
                <a:off x="3962" y="1516"/>
                <a:ext cx="286" cy="160"/>
                <a:chOff x="3843" y="1516"/>
                <a:chExt cx="286" cy="160"/>
              </a:xfrm>
            </p:grpSpPr>
            <p:sp>
              <p:nvSpPr>
                <p:cNvPr id="4480"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9601"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602"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603"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604" name="Group 959"/>
                <p:cNvGrpSpPr>
                  <a:grpSpLocks/>
                </p:cNvGrpSpPr>
                <p:nvPr/>
              </p:nvGrpSpPr>
              <p:grpSpPr bwMode="auto">
                <a:xfrm>
                  <a:off x="3932" y="1587"/>
                  <a:ext cx="138" cy="33"/>
                  <a:chOff x="2468" y="1332"/>
                  <a:chExt cx="310" cy="60"/>
                </a:xfrm>
              </p:grpSpPr>
              <p:sp>
                <p:nvSpPr>
                  <p:cNvPr id="9607"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608"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85" name="Line 962"/>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86" name="Line 963"/>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88" name="Group 964"/>
              <p:cNvGrpSpPr>
                <a:grpSpLocks/>
              </p:cNvGrpSpPr>
              <p:nvPr/>
            </p:nvGrpSpPr>
            <p:grpSpPr bwMode="auto">
              <a:xfrm>
                <a:off x="4537" y="1571"/>
                <a:ext cx="246" cy="110"/>
                <a:chOff x="4334" y="1470"/>
                <a:chExt cx="246" cy="107"/>
              </a:xfrm>
            </p:grpSpPr>
            <p:sp>
              <p:nvSpPr>
                <p:cNvPr id="95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95" name="Group 968"/>
                <p:cNvGrpSpPr>
                  <a:grpSpLocks/>
                </p:cNvGrpSpPr>
                <p:nvPr/>
              </p:nvGrpSpPr>
              <p:grpSpPr bwMode="auto">
                <a:xfrm>
                  <a:off x="4383" y="1488"/>
                  <a:ext cx="138" cy="33"/>
                  <a:chOff x="2468" y="1332"/>
                  <a:chExt cx="310" cy="60"/>
                </a:xfrm>
              </p:grpSpPr>
              <p:sp>
                <p:nvSpPr>
                  <p:cNvPr id="9598"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99"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76" name="Line 97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77" name="Line 972"/>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89" name="Group 973"/>
              <p:cNvGrpSpPr>
                <a:grpSpLocks/>
              </p:cNvGrpSpPr>
              <p:nvPr/>
            </p:nvGrpSpPr>
            <p:grpSpPr bwMode="auto">
              <a:xfrm>
                <a:off x="4544" y="1737"/>
                <a:ext cx="246" cy="110"/>
                <a:chOff x="4334" y="1470"/>
                <a:chExt cx="246" cy="107"/>
              </a:xfrm>
            </p:grpSpPr>
            <p:sp>
              <p:nvSpPr>
                <p:cNvPr id="95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87" name="Group 977"/>
                <p:cNvGrpSpPr>
                  <a:grpSpLocks/>
                </p:cNvGrpSpPr>
                <p:nvPr/>
              </p:nvGrpSpPr>
              <p:grpSpPr bwMode="auto">
                <a:xfrm>
                  <a:off x="4383" y="1488"/>
                  <a:ext cx="138" cy="33"/>
                  <a:chOff x="2468" y="1332"/>
                  <a:chExt cx="310" cy="60"/>
                </a:xfrm>
              </p:grpSpPr>
              <p:sp>
                <p:nvSpPr>
                  <p:cNvPr id="9590"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91"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68" name="Line 98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69" name="Line 981"/>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0" name="Group 982"/>
              <p:cNvGrpSpPr>
                <a:grpSpLocks/>
              </p:cNvGrpSpPr>
              <p:nvPr/>
            </p:nvGrpSpPr>
            <p:grpSpPr bwMode="auto">
              <a:xfrm>
                <a:off x="4890" y="1738"/>
                <a:ext cx="246" cy="110"/>
                <a:chOff x="4334" y="1470"/>
                <a:chExt cx="246" cy="107"/>
              </a:xfrm>
            </p:grpSpPr>
            <p:sp>
              <p:nvSpPr>
                <p:cNvPr id="9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79" name="Group 986"/>
                <p:cNvGrpSpPr>
                  <a:grpSpLocks/>
                </p:cNvGrpSpPr>
                <p:nvPr/>
              </p:nvGrpSpPr>
              <p:grpSpPr bwMode="auto">
                <a:xfrm>
                  <a:off x="4383" y="1488"/>
                  <a:ext cx="138" cy="33"/>
                  <a:chOff x="2468" y="1332"/>
                  <a:chExt cx="310" cy="60"/>
                </a:xfrm>
              </p:grpSpPr>
              <p:sp>
                <p:nvSpPr>
                  <p:cNvPr id="9582"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83"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60" name="Line 98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61" name="Line 990"/>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1" name="Group 991"/>
              <p:cNvGrpSpPr>
                <a:grpSpLocks/>
              </p:cNvGrpSpPr>
              <p:nvPr/>
            </p:nvGrpSpPr>
            <p:grpSpPr bwMode="auto">
              <a:xfrm>
                <a:off x="4844" y="1508"/>
                <a:ext cx="246" cy="110"/>
                <a:chOff x="4334" y="1470"/>
                <a:chExt cx="246" cy="107"/>
              </a:xfrm>
            </p:grpSpPr>
            <p:sp>
              <p:nvSpPr>
                <p:cNvPr id="95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71" name="Group 995"/>
                <p:cNvGrpSpPr>
                  <a:grpSpLocks/>
                </p:cNvGrpSpPr>
                <p:nvPr/>
              </p:nvGrpSpPr>
              <p:grpSpPr bwMode="auto">
                <a:xfrm>
                  <a:off x="4383" y="1488"/>
                  <a:ext cx="138" cy="33"/>
                  <a:chOff x="2468" y="1332"/>
                  <a:chExt cx="310" cy="60"/>
                </a:xfrm>
              </p:grpSpPr>
              <p:sp>
                <p:nvSpPr>
                  <p:cNvPr id="9574"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75"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52" name="Line 99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53" name="Line 999"/>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2" name="Group 1000"/>
              <p:cNvGrpSpPr>
                <a:grpSpLocks/>
              </p:cNvGrpSpPr>
              <p:nvPr/>
            </p:nvGrpSpPr>
            <p:grpSpPr bwMode="auto">
              <a:xfrm>
                <a:off x="4874" y="2296"/>
                <a:ext cx="310" cy="130"/>
                <a:chOff x="4334" y="1470"/>
                <a:chExt cx="246" cy="107"/>
              </a:xfrm>
            </p:grpSpPr>
            <p:sp>
              <p:nvSpPr>
                <p:cNvPr id="956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6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6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63" name="Group 1004"/>
                <p:cNvGrpSpPr>
                  <a:grpSpLocks/>
                </p:cNvGrpSpPr>
                <p:nvPr/>
              </p:nvGrpSpPr>
              <p:grpSpPr bwMode="auto">
                <a:xfrm>
                  <a:off x="4383" y="1488"/>
                  <a:ext cx="138" cy="33"/>
                  <a:chOff x="2468" y="1332"/>
                  <a:chExt cx="310" cy="60"/>
                </a:xfrm>
              </p:grpSpPr>
              <p:sp>
                <p:nvSpPr>
                  <p:cNvPr id="9566"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67"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44" name="Line 100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45" name="Line 100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4173" name="Line 1009"/>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9294" name="Group 1010"/>
              <p:cNvGrpSpPr>
                <a:grpSpLocks/>
              </p:cNvGrpSpPr>
              <p:nvPr/>
            </p:nvGrpSpPr>
            <p:grpSpPr bwMode="auto">
              <a:xfrm>
                <a:off x="4464" y="2288"/>
                <a:ext cx="310" cy="130"/>
                <a:chOff x="4334" y="1470"/>
                <a:chExt cx="246" cy="107"/>
              </a:xfrm>
            </p:grpSpPr>
            <p:sp>
              <p:nvSpPr>
                <p:cNvPr id="95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55" name="Group 1014"/>
                <p:cNvGrpSpPr>
                  <a:grpSpLocks/>
                </p:cNvGrpSpPr>
                <p:nvPr/>
              </p:nvGrpSpPr>
              <p:grpSpPr bwMode="auto">
                <a:xfrm>
                  <a:off x="4383" y="1488"/>
                  <a:ext cx="138" cy="33"/>
                  <a:chOff x="2468" y="1332"/>
                  <a:chExt cx="310" cy="60"/>
                </a:xfrm>
              </p:grpSpPr>
              <p:sp>
                <p:nvSpPr>
                  <p:cNvPr id="9558"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59"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36"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37" name="Line 1018"/>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5" name="Group 1019"/>
              <p:cNvGrpSpPr>
                <a:grpSpLocks/>
              </p:cNvGrpSpPr>
              <p:nvPr/>
            </p:nvGrpSpPr>
            <p:grpSpPr bwMode="auto">
              <a:xfrm>
                <a:off x="4660" y="2464"/>
                <a:ext cx="310" cy="130"/>
                <a:chOff x="4334" y="1470"/>
                <a:chExt cx="246" cy="107"/>
              </a:xfrm>
            </p:grpSpPr>
            <p:sp>
              <p:nvSpPr>
                <p:cNvPr id="954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4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4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47" name="Group 1023"/>
                <p:cNvGrpSpPr>
                  <a:grpSpLocks/>
                </p:cNvGrpSpPr>
                <p:nvPr/>
              </p:nvGrpSpPr>
              <p:grpSpPr bwMode="auto">
                <a:xfrm>
                  <a:off x="4383" y="1488"/>
                  <a:ext cx="138" cy="33"/>
                  <a:chOff x="2468" y="1332"/>
                  <a:chExt cx="310" cy="60"/>
                </a:xfrm>
              </p:grpSpPr>
              <p:sp>
                <p:nvSpPr>
                  <p:cNvPr id="9550"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51"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28"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29" name="Line 1027"/>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6" name="Group 1028"/>
              <p:cNvGrpSpPr>
                <a:grpSpLocks/>
              </p:cNvGrpSpPr>
              <p:nvPr/>
            </p:nvGrpSpPr>
            <p:grpSpPr bwMode="auto">
              <a:xfrm>
                <a:off x="4782" y="3028"/>
                <a:ext cx="392" cy="154"/>
                <a:chOff x="4334" y="1470"/>
                <a:chExt cx="246" cy="107"/>
              </a:xfrm>
            </p:grpSpPr>
            <p:sp>
              <p:nvSpPr>
                <p:cNvPr id="953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3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3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39" name="Group 1032"/>
                <p:cNvGrpSpPr>
                  <a:grpSpLocks/>
                </p:cNvGrpSpPr>
                <p:nvPr/>
              </p:nvGrpSpPr>
              <p:grpSpPr bwMode="auto">
                <a:xfrm>
                  <a:off x="4383" y="1488"/>
                  <a:ext cx="138" cy="33"/>
                  <a:chOff x="2468" y="1332"/>
                  <a:chExt cx="310" cy="60"/>
                </a:xfrm>
              </p:grpSpPr>
              <p:sp>
                <p:nvSpPr>
                  <p:cNvPr id="9542"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43"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20"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21" name="Line 1036"/>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7" name="Group 1037"/>
              <p:cNvGrpSpPr>
                <a:grpSpLocks/>
              </p:cNvGrpSpPr>
              <p:nvPr/>
            </p:nvGrpSpPr>
            <p:grpSpPr bwMode="auto">
              <a:xfrm>
                <a:off x="4388" y="2840"/>
                <a:ext cx="392" cy="154"/>
                <a:chOff x="4334" y="1470"/>
                <a:chExt cx="246" cy="107"/>
              </a:xfrm>
            </p:grpSpPr>
            <p:sp>
              <p:nvSpPr>
                <p:cNvPr id="952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2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3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31" name="Group 1041"/>
                <p:cNvGrpSpPr>
                  <a:grpSpLocks/>
                </p:cNvGrpSpPr>
                <p:nvPr/>
              </p:nvGrpSpPr>
              <p:grpSpPr bwMode="auto">
                <a:xfrm>
                  <a:off x="4383" y="1488"/>
                  <a:ext cx="138" cy="33"/>
                  <a:chOff x="2468" y="1332"/>
                  <a:chExt cx="310" cy="60"/>
                </a:xfrm>
              </p:grpSpPr>
              <p:sp>
                <p:nvSpPr>
                  <p:cNvPr id="9534"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35"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12"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13" name="Line 1045"/>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8" name="Group 1046"/>
              <p:cNvGrpSpPr>
                <a:grpSpLocks/>
              </p:cNvGrpSpPr>
              <p:nvPr/>
            </p:nvGrpSpPr>
            <p:grpSpPr bwMode="auto">
              <a:xfrm>
                <a:off x="3932" y="3056"/>
                <a:ext cx="392" cy="154"/>
                <a:chOff x="4334" y="1470"/>
                <a:chExt cx="246" cy="107"/>
              </a:xfrm>
            </p:grpSpPr>
            <p:sp>
              <p:nvSpPr>
                <p:cNvPr id="95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23" name="Group 1050"/>
                <p:cNvGrpSpPr>
                  <a:grpSpLocks/>
                </p:cNvGrpSpPr>
                <p:nvPr/>
              </p:nvGrpSpPr>
              <p:grpSpPr bwMode="auto">
                <a:xfrm>
                  <a:off x="4383" y="1488"/>
                  <a:ext cx="138" cy="33"/>
                  <a:chOff x="2468" y="1332"/>
                  <a:chExt cx="310" cy="60"/>
                </a:xfrm>
              </p:grpSpPr>
              <p:sp>
                <p:nvSpPr>
                  <p:cNvPr id="9526"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27"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404"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405" name="Line 1054"/>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299" name="Group 1055"/>
              <p:cNvGrpSpPr>
                <a:grpSpLocks/>
              </p:cNvGrpSpPr>
              <p:nvPr/>
            </p:nvGrpSpPr>
            <p:grpSpPr bwMode="auto">
              <a:xfrm>
                <a:off x="3812" y="2296"/>
                <a:ext cx="246" cy="108"/>
                <a:chOff x="4334" y="1470"/>
                <a:chExt cx="246" cy="107"/>
              </a:xfrm>
            </p:grpSpPr>
            <p:sp>
              <p:nvSpPr>
                <p:cNvPr id="95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951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9515" name="Group 1059"/>
                <p:cNvGrpSpPr>
                  <a:grpSpLocks/>
                </p:cNvGrpSpPr>
                <p:nvPr/>
              </p:nvGrpSpPr>
              <p:grpSpPr bwMode="auto">
                <a:xfrm>
                  <a:off x="4383" y="1488"/>
                  <a:ext cx="138" cy="33"/>
                  <a:chOff x="2468" y="1332"/>
                  <a:chExt cx="310" cy="60"/>
                </a:xfrm>
              </p:grpSpPr>
              <p:sp>
                <p:nvSpPr>
                  <p:cNvPr id="9518"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19"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396" name="Line 1062"/>
                <p:cNvSpPr>
                  <a:spLocks noChangeShapeType="1"/>
                </p:cNvSpPr>
                <p:nvPr/>
              </p:nvSpPr>
              <p:spPr bwMode="auto">
                <a:xfrm>
                  <a:off x="4335" y="1503"/>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4397" name="Line 1063"/>
                <p:cNvSpPr>
                  <a:spLocks noChangeShapeType="1"/>
                </p:cNvSpPr>
                <p:nvPr/>
              </p:nvSpPr>
              <p:spPr bwMode="auto">
                <a:xfrm>
                  <a:off x="4578" y="1505"/>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9300" name="Group 1064"/>
              <p:cNvGrpSpPr>
                <a:grpSpLocks/>
              </p:cNvGrpSpPr>
              <p:nvPr/>
            </p:nvGrpSpPr>
            <p:grpSpPr bwMode="auto">
              <a:xfrm>
                <a:off x="4511" y="3153"/>
                <a:ext cx="281" cy="266"/>
                <a:chOff x="5072" y="3611"/>
                <a:chExt cx="459" cy="380"/>
              </a:xfrm>
            </p:grpSpPr>
            <p:grpSp>
              <p:nvGrpSpPr>
                <p:cNvPr id="9498" name="Group 1065"/>
                <p:cNvGrpSpPr>
                  <a:grpSpLocks/>
                </p:cNvGrpSpPr>
                <p:nvPr/>
              </p:nvGrpSpPr>
              <p:grpSpPr bwMode="auto">
                <a:xfrm>
                  <a:off x="5144" y="3611"/>
                  <a:ext cx="387" cy="99"/>
                  <a:chOff x="5030" y="2639"/>
                  <a:chExt cx="387" cy="99"/>
                </a:xfrm>
              </p:grpSpPr>
              <p:sp>
                <p:nvSpPr>
                  <p:cNvPr id="9500"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1"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2"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3"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4"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5"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506"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he-IL"/>
                  </a:p>
                </p:txBody>
              </p:sp>
              <p:sp>
                <p:nvSpPr>
                  <p:cNvPr id="9507"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he-IL"/>
                  </a:p>
                </p:txBody>
              </p:sp>
              <p:sp>
                <p:nvSpPr>
                  <p:cNvPr id="9508"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he-IL"/>
                  </a:p>
                </p:txBody>
              </p:sp>
              <p:sp>
                <p:nvSpPr>
                  <p:cNvPr id="9509"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he-IL"/>
                  </a:p>
                </p:txBody>
              </p:sp>
              <p:sp>
                <p:nvSpPr>
                  <p:cNvPr id="9510"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he-IL"/>
                  </a:p>
                </p:txBody>
              </p:sp>
              <p:sp>
                <p:nvSpPr>
                  <p:cNvPr id="9511"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he-IL"/>
                  </a:p>
                </p:txBody>
              </p:sp>
            </p:grpSp>
            <p:pic>
              <p:nvPicPr>
                <p:cNvPr id="9499"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01" name="Group 1079"/>
              <p:cNvGrpSpPr>
                <a:grpSpLocks/>
              </p:cNvGrpSpPr>
              <p:nvPr/>
            </p:nvGrpSpPr>
            <p:grpSpPr bwMode="auto">
              <a:xfrm>
                <a:off x="3552" y="2211"/>
                <a:ext cx="251" cy="226"/>
                <a:chOff x="5072" y="3611"/>
                <a:chExt cx="459" cy="380"/>
              </a:xfrm>
            </p:grpSpPr>
            <p:grpSp>
              <p:nvGrpSpPr>
                <p:cNvPr id="9484" name="Group 1080"/>
                <p:cNvGrpSpPr>
                  <a:grpSpLocks/>
                </p:cNvGrpSpPr>
                <p:nvPr/>
              </p:nvGrpSpPr>
              <p:grpSpPr bwMode="auto">
                <a:xfrm>
                  <a:off x="5144" y="3611"/>
                  <a:ext cx="387" cy="99"/>
                  <a:chOff x="5030" y="2639"/>
                  <a:chExt cx="387" cy="99"/>
                </a:xfrm>
              </p:grpSpPr>
              <p:sp>
                <p:nvSpPr>
                  <p:cNvPr id="9486"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87"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88"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89"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90"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91"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9492"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he-IL"/>
                  </a:p>
                </p:txBody>
              </p:sp>
              <p:sp>
                <p:nvSpPr>
                  <p:cNvPr id="9493"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he-IL"/>
                  </a:p>
                </p:txBody>
              </p:sp>
              <p:sp>
                <p:nvSpPr>
                  <p:cNvPr id="9494"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he-IL"/>
                  </a:p>
                </p:txBody>
              </p:sp>
              <p:sp>
                <p:nvSpPr>
                  <p:cNvPr id="9495"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he-IL"/>
                  </a:p>
                </p:txBody>
              </p:sp>
              <p:sp>
                <p:nvSpPr>
                  <p:cNvPr id="9496"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he-IL"/>
                  </a:p>
                </p:txBody>
              </p:sp>
              <p:sp>
                <p:nvSpPr>
                  <p:cNvPr id="9497"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he-IL"/>
                  </a:p>
                </p:txBody>
              </p:sp>
            </p:grpSp>
            <p:pic>
              <p:nvPicPr>
                <p:cNvPr id="9485"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82" name="Line 1094"/>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303" name="Group 1095"/>
              <p:cNvGrpSpPr>
                <a:grpSpLocks/>
              </p:cNvGrpSpPr>
              <p:nvPr/>
            </p:nvGrpSpPr>
            <p:grpSpPr bwMode="auto">
              <a:xfrm flipH="1">
                <a:off x="3638" y="2856"/>
                <a:ext cx="261" cy="235"/>
                <a:chOff x="2839" y="3501"/>
                <a:chExt cx="755" cy="803"/>
              </a:xfrm>
            </p:grpSpPr>
            <p:pic>
              <p:nvPicPr>
                <p:cNvPr id="9482" name="Picture 109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83"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304" name="Group 1098"/>
              <p:cNvGrpSpPr>
                <a:grpSpLocks/>
              </p:cNvGrpSpPr>
              <p:nvPr/>
            </p:nvGrpSpPr>
            <p:grpSpPr bwMode="auto">
              <a:xfrm flipH="1">
                <a:off x="3438" y="3121"/>
                <a:ext cx="304" cy="256"/>
                <a:chOff x="2839" y="3501"/>
                <a:chExt cx="755" cy="803"/>
              </a:xfrm>
            </p:grpSpPr>
            <p:pic>
              <p:nvPicPr>
                <p:cNvPr id="9480" name="Picture 109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81"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305" name="Group 1101"/>
              <p:cNvGrpSpPr>
                <a:grpSpLocks/>
              </p:cNvGrpSpPr>
              <p:nvPr/>
            </p:nvGrpSpPr>
            <p:grpSpPr bwMode="auto">
              <a:xfrm flipH="1">
                <a:off x="3739" y="3311"/>
                <a:ext cx="269" cy="220"/>
                <a:chOff x="2839" y="3501"/>
                <a:chExt cx="755" cy="803"/>
              </a:xfrm>
            </p:grpSpPr>
            <p:pic>
              <p:nvPicPr>
                <p:cNvPr id="9478" name="Picture 1102"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79"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306" name="Group 1104"/>
              <p:cNvGrpSpPr>
                <a:grpSpLocks/>
              </p:cNvGrpSpPr>
              <p:nvPr/>
            </p:nvGrpSpPr>
            <p:grpSpPr bwMode="auto">
              <a:xfrm>
                <a:off x="4126" y="3300"/>
                <a:ext cx="269" cy="221"/>
                <a:chOff x="2839" y="3501"/>
                <a:chExt cx="755" cy="803"/>
              </a:xfrm>
            </p:grpSpPr>
            <p:pic>
              <p:nvPicPr>
                <p:cNvPr id="9476"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77"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pic>
            <p:nvPicPr>
              <p:cNvPr id="9307" name="Picture 1107"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08" name="Group 1108"/>
              <p:cNvGrpSpPr>
                <a:grpSpLocks/>
              </p:cNvGrpSpPr>
              <p:nvPr/>
            </p:nvGrpSpPr>
            <p:grpSpPr bwMode="auto">
              <a:xfrm>
                <a:off x="3536" y="974"/>
                <a:ext cx="262" cy="243"/>
                <a:chOff x="2751" y="1851"/>
                <a:chExt cx="462" cy="478"/>
              </a:xfrm>
            </p:grpSpPr>
            <p:pic>
              <p:nvPicPr>
                <p:cNvPr id="9474" name="Picture 1109" descr="iphone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75" name="Picture 1110"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09" name="Group 1111"/>
              <p:cNvGrpSpPr>
                <a:grpSpLocks/>
              </p:cNvGrpSpPr>
              <p:nvPr/>
            </p:nvGrpSpPr>
            <p:grpSpPr bwMode="auto">
              <a:xfrm>
                <a:off x="5191" y="3151"/>
                <a:ext cx="143" cy="303"/>
                <a:chOff x="4140" y="429"/>
                <a:chExt cx="1425" cy="2396"/>
              </a:xfrm>
            </p:grpSpPr>
            <p:sp>
              <p:nvSpPr>
                <p:cNvPr id="9442" name="Freeform 1112"/>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23"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44" name="Freeform 1114"/>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45" name="Freeform 111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26" name="Rectangle 111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47" name="Group 1117"/>
                <p:cNvGrpSpPr>
                  <a:grpSpLocks/>
                </p:cNvGrpSpPr>
                <p:nvPr/>
              </p:nvGrpSpPr>
              <p:grpSpPr bwMode="auto">
                <a:xfrm>
                  <a:off x="4749" y="668"/>
                  <a:ext cx="581" cy="145"/>
                  <a:chOff x="614" y="2568"/>
                  <a:chExt cx="725" cy="139"/>
                </a:xfrm>
              </p:grpSpPr>
              <p:sp>
                <p:nvSpPr>
                  <p:cNvPr id="4352" name="AutoShape 1118"/>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53"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328" name="Rectangle 112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49" name="Group 1121"/>
                <p:cNvGrpSpPr>
                  <a:grpSpLocks/>
                </p:cNvGrpSpPr>
                <p:nvPr/>
              </p:nvGrpSpPr>
              <p:grpSpPr bwMode="auto">
                <a:xfrm>
                  <a:off x="4747" y="994"/>
                  <a:ext cx="581" cy="134"/>
                  <a:chOff x="614" y="2568"/>
                  <a:chExt cx="725" cy="139"/>
                </a:xfrm>
              </p:grpSpPr>
              <p:sp>
                <p:nvSpPr>
                  <p:cNvPr id="4350" name="AutoShape 1122"/>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51"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330" name="Rectangle 112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31" name="Rectangle 112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52" name="Group 1126"/>
                <p:cNvGrpSpPr>
                  <a:grpSpLocks/>
                </p:cNvGrpSpPr>
                <p:nvPr/>
              </p:nvGrpSpPr>
              <p:grpSpPr bwMode="auto">
                <a:xfrm>
                  <a:off x="4735" y="1627"/>
                  <a:ext cx="582" cy="151"/>
                  <a:chOff x="614" y="2568"/>
                  <a:chExt cx="725" cy="139"/>
                </a:xfrm>
              </p:grpSpPr>
              <p:sp>
                <p:nvSpPr>
                  <p:cNvPr id="4348" name="AutoShape 1127"/>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9"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453" name="Freeform 112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454" name="Group 1130"/>
                <p:cNvGrpSpPr>
                  <a:grpSpLocks/>
                </p:cNvGrpSpPr>
                <p:nvPr/>
              </p:nvGrpSpPr>
              <p:grpSpPr bwMode="auto">
                <a:xfrm>
                  <a:off x="4739" y="1327"/>
                  <a:ext cx="582" cy="139"/>
                  <a:chOff x="614" y="2568"/>
                  <a:chExt cx="725" cy="139"/>
                </a:xfrm>
              </p:grpSpPr>
              <p:sp>
                <p:nvSpPr>
                  <p:cNvPr id="4346" name="AutoShape 1131"/>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7"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335"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56" name="Freeform 113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57" name="Freeform 1135"/>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38"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59" name="Freeform 113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40"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1" name="AutoShape 113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2"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3"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4344"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45" name="Rectangle 114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9310" name="Group 1144"/>
              <p:cNvGrpSpPr>
                <a:grpSpLocks/>
              </p:cNvGrpSpPr>
              <p:nvPr/>
            </p:nvGrpSpPr>
            <p:grpSpPr bwMode="auto">
              <a:xfrm>
                <a:off x="4992" y="3341"/>
                <a:ext cx="143" cy="303"/>
                <a:chOff x="4140" y="429"/>
                <a:chExt cx="1425" cy="2396"/>
              </a:xfrm>
            </p:grpSpPr>
            <p:sp>
              <p:nvSpPr>
                <p:cNvPr id="9410" name="Freeform 1145"/>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91"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12" name="Freeform 1147"/>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13" name="Freeform 114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94" name="Rectangle 114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15" name="Group 1150"/>
                <p:cNvGrpSpPr>
                  <a:grpSpLocks/>
                </p:cNvGrpSpPr>
                <p:nvPr/>
              </p:nvGrpSpPr>
              <p:grpSpPr bwMode="auto">
                <a:xfrm>
                  <a:off x="4749" y="668"/>
                  <a:ext cx="581" cy="145"/>
                  <a:chOff x="614" y="2568"/>
                  <a:chExt cx="725" cy="139"/>
                </a:xfrm>
              </p:grpSpPr>
              <p:sp>
                <p:nvSpPr>
                  <p:cNvPr id="4320" name="AutoShape 1151"/>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21"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296" name="Rectangle 115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17" name="Group 1154"/>
                <p:cNvGrpSpPr>
                  <a:grpSpLocks/>
                </p:cNvGrpSpPr>
                <p:nvPr/>
              </p:nvGrpSpPr>
              <p:grpSpPr bwMode="auto">
                <a:xfrm>
                  <a:off x="4747" y="994"/>
                  <a:ext cx="581" cy="134"/>
                  <a:chOff x="614" y="2568"/>
                  <a:chExt cx="725" cy="139"/>
                </a:xfrm>
              </p:grpSpPr>
              <p:sp>
                <p:nvSpPr>
                  <p:cNvPr id="4318" name="AutoShape 1155"/>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9"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298" name="Rectangle 115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299" name="Rectangle 115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9420" name="Group 1159"/>
                <p:cNvGrpSpPr>
                  <a:grpSpLocks/>
                </p:cNvGrpSpPr>
                <p:nvPr/>
              </p:nvGrpSpPr>
              <p:grpSpPr bwMode="auto">
                <a:xfrm>
                  <a:off x="4735" y="1627"/>
                  <a:ext cx="582" cy="151"/>
                  <a:chOff x="614" y="2568"/>
                  <a:chExt cx="725" cy="139"/>
                </a:xfrm>
              </p:grpSpPr>
              <p:sp>
                <p:nvSpPr>
                  <p:cNvPr id="4316" name="AutoShape 1160"/>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7"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421" name="Freeform 116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422" name="Group 1163"/>
                <p:cNvGrpSpPr>
                  <a:grpSpLocks/>
                </p:cNvGrpSpPr>
                <p:nvPr/>
              </p:nvGrpSpPr>
              <p:grpSpPr bwMode="auto">
                <a:xfrm>
                  <a:off x="4739" y="1327"/>
                  <a:ext cx="582" cy="139"/>
                  <a:chOff x="614" y="2568"/>
                  <a:chExt cx="725" cy="139"/>
                </a:xfrm>
              </p:grpSpPr>
              <p:sp>
                <p:nvSpPr>
                  <p:cNvPr id="4314" name="AutoShape 1164"/>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5"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4303"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24" name="Freeform 116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25" name="Freeform 1168"/>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06"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427" name="Freeform 117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308"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09" name="AutoShape 117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0"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1"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4312"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313" name="Rectangle 117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9311" name="Group 1177"/>
              <p:cNvGrpSpPr>
                <a:grpSpLocks/>
              </p:cNvGrpSpPr>
              <p:nvPr/>
            </p:nvGrpSpPr>
            <p:grpSpPr bwMode="auto">
              <a:xfrm>
                <a:off x="3340" y="1287"/>
                <a:ext cx="337" cy="257"/>
                <a:chOff x="877" y="1008"/>
                <a:chExt cx="2747" cy="2591"/>
              </a:xfrm>
            </p:grpSpPr>
            <p:pic>
              <p:nvPicPr>
                <p:cNvPr id="9387" name="Picture 1178"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88" name="Picture 1179"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89" name="Freeform 1180"/>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9390" name="Picture 1181"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91" name="Freeform 1182"/>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2" name="Freeform 1183"/>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3" name="Freeform 1184"/>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4" name="Freeform 1185"/>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5" name="Freeform 1186"/>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6" name="Freeform 1187"/>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397" name="Group 1188"/>
                <p:cNvGrpSpPr>
                  <a:grpSpLocks/>
                </p:cNvGrpSpPr>
                <p:nvPr/>
              </p:nvGrpSpPr>
              <p:grpSpPr bwMode="auto">
                <a:xfrm>
                  <a:off x="1709" y="3008"/>
                  <a:ext cx="507" cy="234"/>
                  <a:chOff x="1740" y="2642"/>
                  <a:chExt cx="752" cy="327"/>
                </a:xfrm>
              </p:grpSpPr>
              <p:sp>
                <p:nvSpPr>
                  <p:cNvPr id="9404"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5"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6"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7"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8"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9"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9398" name="Freeform 1195"/>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99" name="Freeform 1196"/>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0" name="Freeform 1197"/>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1" name="Freeform 1198"/>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2" name="Freeform 1199"/>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03"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9312" name="Group 1201"/>
              <p:cNvGrpSpPr>
                <a:grpSpLocks/>
              </p:cNvGrpSpPr>
              <p:nvPr/>
            </p:nvGrpSpPr>
            <p:grpSpPr bwMode="auto">
              <a:xfrm>
                <a:off x="4329" y="3456"/>
                <a:ext cx="299" cy="257"/>
                <a:chOff x="877" y="1008"/>
                <a:chExt cx="2747" cy="2591"/>
              </a:xfrm>
            </p:grpSpPr>
            <p:pic>
              <p:nvPicPr>
                <p:cNvPr id="9364" name="Picture 1202"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5" name="Picture 1203"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66" name="Freeform 120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9367" name="Picture 1205"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68" name="Freeform 120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69" name="Freeform 120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0" name="Freeform 120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1" name="Freeform 120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2" name="Freeform 1210"/>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3" name="Freeform 1211"/>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374" name="Group 1212"/>
                <p:cNvGrpSpPr>
                  <a:grpSpLocks/>
                </p:cNvGrpSpPr>
                <p:nvPr/>
              </p:nvGrpSpPr>
              <p:grpSpPr bwMode="auto">
                <a:xfrm>
                  <a:off x="1709" y="3008"/>
                  <a:ext cx="507" cy="234"/>
                  <a:chOff x="1740" y="2642"/>
                  <a:chExt cx="752" cy="327"/>
                </a:xfrm>
              </p:grpSpPr>
              <p:sp>
                <p:nvSpPr>
                  <p:cNvPr id="9381"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2"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3"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4"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5"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6"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9375" name="Freeform 121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6" name="Freeform 122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7" name="Freeform 122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8" name="Freeform 122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79" name="Freeform 122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80"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9313" name="Group 1225"/>
              <p:cNvGrpSpPr>
                <a:grpSpLocks/>
              </p:cNvGrpSpPr>
              <p:nvPr/>
            </p:nvGrpSpPr>
            <p:grpSpPr bwMode="auto">
              <a:xfrm>
                <a:off x="3503" y="1916"/>
                <a:ext cx="280" cy="257"/>
                <a:chOff x="877" y="1008"/>
                <a:chExt cx="2747" cy="2591"/>
              </a:xfrm>
            </p:grpSpPr>
            <p:pic>
              <p:nvPicPr>
                <p:cNvPr id="9341" name="Picture 1226"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2" name="Picture 1227"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43" name="Freeform 122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9344" name="Picture 1229"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45" name="Freeform 123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46" name="Freeform 123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47" name="Freeform 123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48" name="Freeform 123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49" name="Freeform 1234"/>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0" name="Freeform 1235"/>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351" name="Group 1236"/>
                <p:cNvGrpSpPr>
                  <a:grpSpLocks/>
                </p:cNvGrpSpPr>
                <p:nvPr/>
              </p:nvGrpSpPr>
              <p:grpSpPr bwMode="auto">
                <a:xfrm>
                  <a:off x="1709" y="3008"/>
                  <a:ext cx="507" cy="234"/>
                  <a:chOff x="1740" y="2642"/>
                  <a:chExt cx="752" cy="327"/>
                </a:xfrm>
              </p:grpSpPr>
              <p:sp>
                <p:nvSpPr>
                  <p:cNvPr id="9358"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9"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60"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61"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62"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63"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9352" name="Freeform 124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3" name="Freeform 124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4" name="Freeform 124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5" name="Freeform 124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6" name="Freeform 124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57"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9314" name="Group 1249"/>
              <p:cNvGrpSpPr>
                <a:grpSpLocks/>
              </p:cNvGrpSpPr>
              <p:nvPr/>
            </p:nvGrpSpPr>
            <p:grpSpPr bwMode="auto">
              <a:xfrm flipH="1">
                <a:off x="3742" y="2030"/>
                <a:ext cx="261" cy="235"/>
                <a:chOff x="2839" y="3501"/>
                <a:chExt cx="755" cy="803"/>
              </a:xfrm>
            </p:grpSpPr>
            <p:pic>
              <p:nvPicPr>
                <p:cNvPr id="9339" name="Picture 125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40"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9315" name="Group 1252"/>
              <p:cNvGrpSpPr>
                <a:grpSpLocks/>
              </p:cNvGrpSpPr>
              <p:nvPr/>
            </p:nvGrpSpPr>
            <p:grpSpPr bwMode="auto">
              <a:xfrm>
                <a:off x="4603" y="3416"/>
                <a:ext cx="299" cy="257"/>
                <a:chOff x="877" y="1008"/>
                <a:chExt cx="2747" cy="2591"/>
              </a:xfrm>
            </p:grpSpPr>
            <p:pic>
              <p:nvPicPr>
                <p:cNvPr id="9316" name="Picture 125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7" name="Picture 125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 name="Freeform 125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9319" name="Picture 125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 name="Freeform 125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1" name="Freeform 125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2" name="Freeform 125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3" name="Freeform 126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4" name="Freeform 126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5" name="Freeform 126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326" name="Group 1263"/>
                <p:cNvGrpSpPr>
                  <a:grpSpLocks/>
                </p:cNvGrpSpPr>
                <p:nvPr/>
              </p:nvGrpSpPr>
              <p:grpSpPr bwMode="auto">
                <a:xfrm>
                  <a:off x="1709" y="3008"/>
                  <a:ext cx="507" cy="234"/>
                  <a:chOff x="1740" y="2642"/>
                  <a:chExt cx="752" cy="327"/>
                </a:xfrm>
              </p:grpSpPr>
              <p:sp>
                <p:nvSpPr>
                  <p:cNvPr id="9333"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4"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5"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6"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7"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8"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9327" name="Freeform 127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8" name="Freeform 127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29" name="Freeform 127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0" name="Freeform 127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1" name="Freeform 127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332"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grpSp>
          <p:nvGrpSpPr>
            <p:cNvPr id="35485" name="Group 669"/>
            <p:cNvGrpSpPr>
              <a:grpSpLocks/>
            </p:cNvGrpSpPr>
            <p:nvPr/>
          </p:nvGrpSpPr>
          <p:grpSpPr bwMode="auto">
            <a:xfrm>
              <a:off x="7856538" y="4454525"/>
              <a:ext cx="1057275" cy="957263"/>
              <a:chOff x="-153" y="1680"/>
              <a:chExt cx="666" cy="603"/>
            </a:xfrm>
          </p:grpSpPr>
          <p:grpSp>
            <p:nvGrpSpPr>
              <p:cNvPr id="9240" name="Group 670"/>
              <p:cNvGrpSpPr>
                <a:grpSpLocks/>
              </p:cNvGrpSpPr>
              <p:nvPr/>
            </p:nvGrpSpPr>
            <p:grpSpPr bwMode="auto">
              <a:xfrm>
                <a:off x="0" y="1680"/>
                <a:ext cx="513" cy="538"/>
                <a:chOff x="4180" y="744"/>
                <a:chExt cx="513" cy="538"/>
              </a:xfrm>
            </p:grpSpPr>
            <p:sp>
              <p:nvSpPr>
                <p:cNvPr id="4122" name="Rectangle 671"/>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23" name="Rectangle 672"/>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2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2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t>application</a:t>
                  </a:r>
                </a:p>
                <a:p>
                  <a:pPr algn="ctr">
                    <a:defRPr/>
                  </a:pPr>
                  <a:r>
                    <a:rPr lang="en-US" sz="1000" smtClean="0">
                      <a:solidFill>
                        <a:schemeClr val="bg1"/>
                      </a:solidFill>
                    </a:rPr>
                    <a:t>transport</a:t>
                  </a:r>
                  <a:endParaRPr lang="en-US" sz="1000" smtClean="0"/>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4126" name="Line 675"/>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27" name="Line 676"/>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28" name="Line 677"/>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241"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35114" name="Group 298"/>
            <p:cNvGrpSpPr>
              <a:grpSpLocks/>
            </p:cNvGrpSpPr>
            <p:nvPr/>
          </p:nvGrpSpPr>
          <p:grpSpPr bwMode="auto">
            <a:xfrm rot="2937887">
              <a:off x="5389563" y="3022600"/>
              <a:ext cx="3781425" cy="434975"/>
              <a:chOff x="2937" y="3579"/>
              <a:chExt cx="2382" cy="274"/>
            </a:xfrm>
          </p:grpSpPr>
          <p:sp>
            <p:nvSpPr>
              <p:cNvPr id="4116"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7"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solidFill>
                      <a:schemeClr val="bg1"/>
                    </a:solidFill>
                  </a:rPr>
                  <a:t>logical end-end transport</a:t>
                </a:r>
                <a:endParaRPr lang="en-US" smtClean="0"/>
              </a:p>
            </p:txBody>
          </p:sp>
          <p:sp>
            <p:nvSpPr>
              <p:cNvPr id="9238"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9239"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nvGrpSpPr>
            <p:cNvPr id="35681" name="Group 865"/>
            <p:cNvGrpSpPr>
              <a:grpSpLocks/>
            </p:cNvGrpSpPr>
            <p:nvPr/>
          </p:nvGrpSpPr>
          <p:grpSpPr bwMode="auto">
            <a:xfrm>
              <a:off x="5462588" y="1296988"/>
              <a:ext cx="1057275" cy="957262"/>
              <a:chOff x="-153" y="1680"/>
              <a:chExt cx="666" cy="603"/>
            </a:xfrm>
          </p:grpSpPr>
          <p:grpSp>
            <p:nvGrpSpPr>
              <p:cNvPr id="9227" name="Group 866"/>
              <p:cNvGrpSpPr>
                <a:grpSpLocks/>
              </p:cNvGrpSpPr>
              <p:nvPr/>
            </p:nvGrpSpPr>
            <p:grpSpPr bwMode="auto">
              <a:xfrm>
                <a:off x="0" y="1680"/>
                <a:ext cx="513" cy="538"/>
                <a:chOff x="4180" y="744"/>
                <a:chExt cx="513" cy="538"/>
              </a:xfrm>
            </p:grpSpPr>
            <p:sp>
              <p:nvSpPr>
                <p:cNvPr id="4109" name="Rectangle 867"/>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0" name="Rectangle 868"/>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1"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2"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t>application</a:t>
                  </a:r>
                </a:p>
                <a:p>
                  <a:pPr algn="ctr">
                    <a:defRPr/>
                  </a:pPr>
                  <a:r>
                    <a:rPr lang="en-US" sz="1000" smtClean="0">
                      <a:solidFill>
                        <a:schemeClr val="bg1"/>
                      </a:solidFill>
                    </a:rPr>
                    <a:t>transport</a:t>
                  </a:r>
                  <a:endParaRPr lang="en-US" sz="1000" smtClean="0"/>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4113" name="Line 871"/>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4" name="Line 872"/>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4115" name="Line 873"/>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228"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spTree>
    <p:extLst>
      <p:ext uri="{BB962C8B-B14F-4D97-AF65-F5344CB8AC3E}">
        <p14:creationId xmlns:p14="http://schemas.microsoft.com/office/powerpoint/2010/main" val="10425887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le 3"/>
          <p:cNvGraphicFramePr>
            <a:graphicFrameLocks noGrp="1"/>
          </p:cNvGraphicFramePr>
          <p:nvPr>
            <p:extLst>
              <p:ext uri="{D42A27DB-BD31-4B8C-83A1-F6EECF244321}">
                <p14:modId xmlns:p14="http://schemas.microsoft.com/office/powerpoint/2010/main" val="3010317246"/>
              </p:ext>
            </p:extLst>
          </p:nvPr>
        </p:nvGraphicFramePr>
        <p:xfrm>
          <a:off x="827584" y="1700808"/>
          <a:ext cx="7742236" cy="2234732"/>
        </p:xfrm>
        <a:graphic>
          <a:graphicData uri="http://schemas.openxmlformats.org/drawingml/2006/table">
            <a:tbl>
              <a:tblPr rtl="1" firstRow="1" bandRow="1">
                <a:tableStyleId>{2D5ABB26-0587-4C30-8999-92F81FD0307C}</a:tableStyleId>
              </a:tblPr>
              <a:tblGrid>
                <a:gridCol w="1157769">
                  <a:extLst>
                    <a:ext uri="{9D8B030D-6E8A-4147-A177-3AD203B41FA5}">
                      <a16:colId xmlns:a16="http://schemas.microsoft.com/office/drawing/2014/main" val="20000"/>
                    </a:ext>
                  </a:extLst>
                </a:gridCol>
                <a:gridCol w="1157769">
                  <a:extLst>
                    <a:ext uri="{9D8B030D-6E8A-4147-A177-3AD203B41FA5}">
                      <a16:colId xmlns:a16="http://schemas.microsoft.com/office/drawing/2014/main" val="20001"/>
                    </a:ext>
                  </a:extLst>
                </a:gridCol>
                <a:gridCol w="1157769">
                  <a:extLst>
                    <a:ext uri="{9D8B030D-6E8A-4147-A177-3AD203B41FA5}">
                      <a16:colId xmlns:a16="http://schemas.microsoft.com/office/drawing/2014/main" val="20002"/>
                    </a:ext>
                  </a:extLst>
                </a:gridCol>
                <a:gridCol w="1460340">
                  <a:extLst>
                    <a:ext uri="{9D8B030D-6E8A-4147-A177-3AD203B41FA5}">
                      <a16:colId xmlns:a16="http://schemas.microsoft.com/office/drawing/2014/main" val="20003"/>
                    </a:ext>
                  </a:extLst>
                </a:gridCol>
                <a:gridCol w="2808589">
                  <a:extLst>
                    <a:ext uri="{9D8B030D-6E8A-4147-A177-3AD203B41FA5}">
                      <a16:colId xmlns:a16="http://schemas.microsoft.com/office/drawing/2014/main" val="20004"/>
                    </a:ext>
                  </a:extLst>
                </a:gridCol>
              </a:tblGrid>
              <a:tr h="558683">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1010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Src</a:t>
                      </a:r>
                      <a:r>
                        <a:rPr lang="en-US" sz="2400" dirty="0" smtClean="0"/>
                        <a:t> port</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8683">
                <a:tc>
                  <a:txBody>
                    <a:bodyPr/>
                    <a:lstStyle/>
                    <a:p>
                      <a:pPr rtl="1"/>
                      <a:r>
                        <a:rPr lang="en-US" sz="2400" dirty="0" smtClean="0"/>
                        <a:t>0101</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1">
                        <a:lnSpc>
                          <a:spcPct val="100000"/>
                        </a:lnSpc>
                        <a:spcBef>
                          <a:spcPts val="0"/>
                        </a:spcBef>
                        <a:spcAft>
                          <a:spcPts val="0"/>
                        </a:spcAft>
                        <a:buNone/>
                      </a:pPr>
                      <a:r>
                        <a:rPr lang="en-US" sz="2400" b="0" i="0" u="none" strike="noStrike" cap="none" baseline="0" dirty="0" err="1" smtClean="0">
                          <a:solidFill>
                            <a:schemeClr val="tx1"/>
                          </a:solidFill>
                          <a:latin typeface="+mn-lt"/>
                          <a:ea typeface="+mn-ea"/>
                          <a:cs typeface="+mn-cs"/>
                          <a:sym typeface="Arial"/>
                        </a:rPr>
                        <a:t>Dest</a:t>
                      </a:r>
                      <a:r>
                        <a:rPr lang="en-US" sz="2400" b="0" i="0" u="none" strike="noStrike" cap="none" baseline="0" dirty="0" smtClean="0">
                          <a:solidFill>
                            <a:schemeClr val="tx1"/>
                          </a:solidFill>
                          <a:latin typeface="+mn-lt"/>
                          <a:ea typeface="+mn-ea"/>
                          <a:cs typeface="+mn-cs"/>
                          <a:sym typeface="Arial"/>
                        </a:rPr>
                        <a:t> port</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58683">
                <a:tc>
                  <a:txBody>
                    <a:bodyPr/>
                    <a:lstStyle/>
                    <a:p>
                      <a:pPr rtl="1"/>
                      <a:r>
                        <a:rPr lang="en-US" sz="2400" dirty="0" smtClean="0"/>
                        <a:t>0100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smtClean="0"/>
                        <a:t>length</a:t>
                      </a:r>
                      <a:endParaRPr lang="he-IL" sz="24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58683">
                <a:tc>
                  <a:txBody>
                    <a:bodyPr/>
                    <a:lstStyle/>
                    <a:p>
                      <a:pPr marR="0" algn="l" rtl="1">
                        <a:lnSpc>
                          <a:spcPct val="100000"/>
                        </a:lnSpc>
                        <a:spcBef>
                          <a:spcPts val="0"/>
                        </a:spcBef>
                        <a:spcAft>
                          <a:spcPts val="0"/>
                        </a:spcAft>
                        <a:buNone/>
                      </a:pPr>
                      <a:r>
                        <a:rPr lang="en-US" sz="2400" b="0" i="0" u="none" strike="noStrike" cap="none" baseline="0" dirty="0" smtClean="0">
                          <a:solidFill>
                            <a:schemeClr val="tx1"/>
                          </a:solidFill>
                          <a:latin typeface="+mn-lt"/>
                          <a:ea typeface="+mn-ea"/>
                          <a:cs typeface="+mn-cs"/>
                          <a:sym typeface="Arial"/>
                        </a:rPr>
                        <a:t>1010</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1">
                        <a:lnSpc>
                          <a:spcPct val="100000"/>
                        </a:lnSpc>
                        <a:spcBef>
                          <a:spcPts val="0"/>
                        </a:spcBef>
                        <a:spcAft>
                          <a:spcPts val="0"/>
                        </a:spcAft>
                        <a:buNone/>
                      </a:pPr>
                      <a:r>
                        <a:rPr lang="en-US" sz="2400" b="0" i="0" u="none" strike="noStrike" cap="none" baseline="0" dirty="0" smtClean="0">
                          <a:solidFill>
                            <a:schemeClr val="tx1"/>
                          </a:solidFill>
                          <a:latin typeface="+mn-lt"/>
                          <a:ea typeface="+mn-ea"/>
                          <a:cs typeface="+mn-cs"/>
                          <a:sym typeface="Arial"/>
                        </a:rPr>
                        <a:t>1101</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1">
                        <a:lnSpc>
                          <a:spcPct val="100000"/>
                        </a:lnSpc>
                        <a:spcBef>
                          <a:spcPts val="0"/>
                        </a:spcBef>
                        <a:spcAft>
                          <a:spcPts val="0"/>
                        </a:spcAft>
                        <a:buNone/>
                      </a:pPr>
                      <a:r>
                        <a:rPr lang="en-US" sz="2400" b="0" i="0" u="none" strike="noStrike" cap="none" baseline="0" dirty="0" smtClean="0">
                          <a:solidFill>
                            <a:schemeClr val="tx1"/>
                          </a:solidFill>
                          <a:latin typeface="+mn-lt"/>
                          <a:ea typeface="+mn-ea"/>
                          <a:cs typeface="+mn-cs"/>
                          <a:sym typeface="Arial"/>
                        </a:rPr>
                        <a:t>0001</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1">
                        <a:lnSpc>
                          <a:spcPct val="100000"/>
                        </a:lnSpc>
                        <a:spcBef>
                          <a:spcPts val="0"/>
                        </a:spcBef>
                        <a:spcAft>
                          <a:spcPts val="0"/>
                        </a:spcAft>
                        <a:buNone/>
                      </a:pPr>
                      <a:r>
                        <a:rPr lang="en-US" sz="2400" b="0" i="0" u="none" strike="noStrike" cap="none" baseline="0" dirty="0" smtClean="0">
                          <a:solidFill>
                            <a:schemeClr val="tx1"/>
                          </a:solidFill>
                          <a:latin typeface="+mn-lt"/>
                          <a:ea typeface="+mn-ea"/>
                          <a:cs typeface="+mn-cs"/>
                          <a:sym typeface="Arial"/>
                        </a:rPr>
                        <a:t>0001</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1">
                        <a:lnSpc>
                          <a:spcPct val="100000"/>
                        </a:lnSpc>
                        <a:spcBef>
                          <a:spcPts val="0"/>
                        </a:spcBef>
                        <a:spcAft>
                          <a:spcPts val="0"/>
                        </a:spcAft>
                        <a:buNone/>
                      </a:pPr>
                      <a:r>
                        <a:rPr lang="en-US" sz="2400" b="0" i="0" u="none" strike="noStrike" cap="none" baseline="0" dirty="0" smtClean="0">
                          <a:solidFill>
                            <a:schemeClr val="tx1"/>
                          </a:solidFill>
                          <a:latin typeface="+mn-lt"/>
                          <a:ea typeface="+mn-ea"/>
                          <a:cs typeface="+mn-cs"/>
                          <a:sym typeface="Arial"/>
                        </a:rPr>
                        <a:t>Checksum</a:t>
                      </a:r>
                      <a:endParaRPr lang="he-IL" sz="2400" b="0" i="0" u="none" strike="noStrike" cap="none" baseline="0" dirty="0">
                        <a:solidFill>
                          <a:schemeClr val="tx1"/>
                        </a:solidFill>
                        <a:latin typeface="+mn-lt"/>
                        <a:ea typeface="+mn-ea"/>
                        <a:cs typeface="+mn-cs"/>
                        <a:sym typeface="Aria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8" name="Title 1"/>
          <p:cNvSpPr>
            <a:spLocks noGrp="1"/>
          </p:cNvSpPr>
          <p:nvPr>
            <p:ph type="title"/>
          </p:nvPr>
        </p:nvSpPr>
        <p:spPr>
          <a:xfrm>
            <a:off x="457200" y="274637"/>
            <a:ext cx="8229600" cy="1143000"/>
          </a:xfrm>
          <a:noFill/>
          <a:ln>
            <a:noFill/>
          </a:ln>
        </p:spPr>
        <p:txBody>
          <a:bodyPr lIns="91425" tIns="91425" rIns="91425" bIns="91425" anchor="ctr" anchorCtr="0"/>
          <a:lstStyle/>
          <a:p>
            <a:r>
              <a:rPr lang="en-US" altLang="he-IL" dirty="0">
                <a:ea typeface="ＭＳ Ｐゴシック" charset="0"/>
                <a:cs typeface="+mj-cs"/>
                <a:sym typeface="Arial"/>
              </a:rPr>
              <a:t>Internet Checksum Example</a:t>
            </a:r>
            <a:endParaRPr lang="he-IL" altLang="he-IL" dirty="0">
              <a:ea typeface="ＭＳ Ｐゴシック" charset="0"/>
              <a:cs typeface="+mj-cs"/>
              <a:sym typeface="Arial"/>
            </a:endParaRPr>
          </a:p>
        </p:txBody>
      </p:sp>
      <p:graphicFrame>
        <p:nvGraphicFramePr>
          <p:cNvPr id="14" name="Table 3"/>
          <p:cNvGraphicFramePr>
            <a:graphicFrameLocks noGrp="1"/>
          </p:cNvGraphicFramePr>
          <p:nvPr>
            <p:extLst>
              <p:ext uri="{D42A27DB-BD31-4B8C-83A1-F6EECF244321}">
                <p14:modId xmlns:p14="http://schemas.microsoft.com/office/powerpoint/2010/main" val="1497619133"/>
              </p:ext>
            </p:extLst>
          </p:nvPr>
        </p:nvGraphicFramePr>
        <p:xfrm>
          <a:off x="728663" y="4437112"/>
          <a:ext cx="7958137" cy="2286000"/>
        </p:xfrm>
        <a:graphic>
          <a:graphicData uri="http://schemas.openxmlformats.org/drawingml/2006/table">
            <a:tbl>
              <a:tblPr rtl="1" firstRow="1" bandRow="1">
                <a:tableStyleId>{2D5ABB26-0587-4C30-8999-92F81FD0307C}</a:tableStyleId>
              </a:tblPr>
              <a:tblGrid>
                <a:gridCol w="1195941">
                  <a:extLst>
                    <a:ext uri="{9D8B030D-6E8A-4147-A177-3AD203B41FA5}">
                      <a16:colId xmlns:a16="http://schemas.microsoft.com/office/drawing/2014/main" val="20000"/>
                    </a:ext>
                  </a:extLst>
                </a:gridCol>
                <a:gridCol w="1195941">
                  <a:extLst>
                    <a:ext uri="{9D8B030D-6E8A-4147-A177-3AD203B41FA5}">
                      <a16:colId xmlns:a16="http://schemas.microsoft.com/office/drawing/2014/main" val="20001"/>
                    </a:ext>
                  </a:extLst>
                </a:gridCol>
                <a:gridCol w="1195941">
                  <a:extLst>
                    <a:ext uri="{9D8B030D-6E8A-4147-A177-3AD203B41FA5}">
                      <a16:colId xmlns:a16="http://schemas.microsoft.com/office/drawing/2014/main" val="20002"/>
                    </a:ext>
                  </a:extLst>
                </a:gridCol>
                <a:gridCol w="1493036">
                  <a:extLst>
                    <a:ext uri="{9D8B030D-6E8A-4147-A177-3AD203B41FA5}">
                      <a16:colId xmlns:a16="http://schemas.microsoft.com/office/drawing/2014/main" val="20003"/>
                    </a:ext>
                  </a:extLst>
                </a:gridCol>
                <a:gridCol w="2877278">
                  <a:extLst>
                    <a:ext uri="{9D8B030D-6E8A-4147-A177-3AD203B41FA5}">
                      <a16:colId xmlns:a16="http://schemas.microsoft.com/office/drawing/2014/main" val="20004"/>
                    </a:ext>
                  </a:extLst>
                </a:gridCol>
              </a:tblGrid>
              <a:tr h="370840">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1010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Src</a:t>
                      </a:r>
                      <a:r>
                        <a:rPr lang="en-US" sz="2400" dirty="0" smtClean="0"/>
                        <a:t> port</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rtl="1"/>
                      <a:r>
                        <a:rPr lang="en-US" sz="2400" dirty="0" smtClean="0"/>
                        <a:t>0101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Dest</a:t>
                      </a:r>
                      <a:r>
                        <a:rPr lang="en-US" sz="2400" dirty="0" smtClean="0"/>
                        <a:t> port</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rtl="1"/>
                      <a:r>
                        <a:rPr lang="en-US" sz="2400" dirty="0" smtClean="0"/>
                        <a:t>0100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lengh</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rtl="1"/>
                      <a:r>
                        <a:rPr lang="en-US" sz="2400" dirty="0" smtClean="0"/>
                        <a:t>1001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1100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rtl="1"/>
                      <a:r>
                        <a:rPr lang="en-US" sz="2400" dirty="0" smtClean="0"/>
                        <a:t>0110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0011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1111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1111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rtl="1"/>
                      <a:r>
                        <a:rPr lang="en-US" sz="2400" dirty="0" smtClean="0"/>
                        <a:t>checksum</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6607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07504" y="4797152"/>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Bad Checksum</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sp>
        <p:nvSpPr>
          <p:cNvPr id="8" name="Rectangle 3"/>
          <p:cNvSpPr txBox="1">
            <a:spLocks noChangeArrowheads="1"/>
          </p:cNvSpPr>
          <p:nvPr/>
        </p:nvSpPr>
        <p:spPr bwMode="auto">
          <a:xfrm>
            <a:off x="107504" y="5246095"/>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Source port 160</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sp>
        <p:nvSpPr>
          <p:cNvPr id="9" name="Rectangle 3"/>
          <p:cNvSpPr txBox="1">
            <a:spLocks noChangeArrowheads="1"/>
          </p:cNvSpPr>
          <p:nvPr/>
        </p:nvSpPr>
        <p:spPr bwMode="auto">
          <a:xfrm>
            <a:off x="107504" y="5773997"/>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Destination Port 21, FTP….???</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sp>
        <p:nvSpPr>
          <p:cNvPr id="10" name="Rectangle 3"/>
          <p:cNvSpPr txBox="1">
            <a:spLocks noChangeArrowheads="1"/>
          </p:cNvSpPr>
          <p:nvPr/>
        </p:nvSpPr>
        <p:spPr bwMode="auto">
          <a:xfrm>
            <a:off x="107504" y="6260251"/>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Segment Length 20</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graphicFrame>
        <p:nvGraphicFramePr>
          <p:cNvPr id="11" name="Table 3"/>
          <p:cNvGraphicFramePr>
            <a:graphicFrameLocks noGrp="1"/>
          </p:cNvGraphicFramePr>
          <p:nvPr>
            <p:extLst>
              <p:ext uri="{D42A27DB-BD31-4B8C-83A1-F6EECF244321}">
                <p14:modId xmlns:p14="http://schemas.microsoft.com/office/powerpoint/2010/main" val="3070668211"/>
              </p:ext>
            </p:extLst>
          </p:nvPr>
        </p:nvGraphicFramePr>
        <p:xfrm>
          <a:off x="539552" y="1916832"/>
          <a:ext cx="7958137" cy="2286000"/>
        </p:xfrm>
        <a:graphic>
          <a:graphicData uri="http://schemas.openxmlformats.org/drawingml/2006/table">
            <a:tbl>
              <a:tblPr rtl="1" firstRow="1" bandRow="1">
                <a:tableStyleId>{2D5ABB26-0587-4C30-8999-92F81FD0307C}</a:tableStyleId>
              </a:tblPr>
              <a:tblGrid>
                <a:gridCol w="1195941">
                  <a:extLst>
                    <a:ext uri="{9D8B030D-6E8A-4147-A177-3AD203B41FA5}">
                      <a16:colId xmlns:a16="http://schemas.microsoft.com/office/drawing/2014/main" val="20000"/>
                    </a:ext>
                  </a:extLst>
                </a:gridCol>
                <a:gridCol w="1195941">
                  <a:extLst>
                    <a:ext uri="{9D8B030D-6E8A-4147-A177-3AD203B41FA5}">
                      <a16:colId xmlns:a16="http://schemas.microsoft.com/office/drawing/2014/main" val="20001"/>
                    </a:ext>
                  </a:extLst>
                </a:gridCol>
                <a:gridCol w="1195941">
                  <a:extLst>
                    <a:ext uri="{9D8B030D-6E8A-4147-A177-3AD203B41FA5}">
                      <a16:colId xmlns:a16="http://schemas.microsoft.com/office/drawing/2014/main" val="20002"/>
                    </a:ext>
                  </a:extLst>
                </a:gridCol>
                <a:gridCol w="1493036">
                  <a:extLst>
                    <a:ext uri="{9D8B030D-6E8A-4147-A177-3AD203B41FA5}">
                      <a16:colId xmlns:a16="http://schemas.microsoft.com/office/drawing/2014/main" val="20003"/>
                    </a:ext>
                  </a:extLst>
                </a:gridCol>
                <a:gridCol w="2877278">
                  <a:extLst>
                    <a:ext uri="{9D8B030D-6E8A-4147-A177-3AD203B41FA5}">
                      <a16:colId xmlns:a16="http://schemas.microsoft.com/office/drawing/2014/main" val="20004"/>
                    </a:ext>
                  </a:extLst>
                </a:gridCol>
              </a:tblGrid>
              <a:tr h="370840">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1010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Src</a:t>
                      </a:r>
                      <a:r>
                        <a:rPr lang="en-US" sz="2400" dirty="0" smtClean="0"/>
                        <a:t> port</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rtl="1"/>
                      <a:r>
                        <a:rPr lang="en-US" sz="2400" dirty="0" smtClean="0"/>
                        <a:t>0101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Dest</a:t>
                      </a:r>
                      <a:r>
                        <a:rPr lang="en-US" sz="2400" dirty="0" smtClean="0"/>
                        <a:t> port</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rtl="1"/>
                      <a:r>
                        <a:rPr lang="en-US" sz="2400" dirty="0" smtClean="0"/>
                        <a:t>0100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1"/>
                      <a:r>
                        <a:rPr lang="en-US" sz="2400" dirty="0" err="1" smtClean="0"/>
                        <a:t>lengh</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rtl="1"/>
                      <a:r>
                        <a:rPr lang="en-US" sz="2400" dirty="0" smtClean="0"/>
                        <a:t>1001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1100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r>
                        <a:rPr lang="en-US" sz="2400" dirty="0" smtClean="0"/>
                        <a:t>0000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1"/>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rtl="1"/>
                      <a:r>
                        <a:rPr lang="en-US" sz="2400" dirty="0" smtClean="0"/>
                        <a:t>0110</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0011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1111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1"/>
                      <a:r>
                        <a:rPr lang="en-US" sz="2400" dirty="0" smtClean="0"/>
                        <a:t>1111</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rtl="1"/>
                      <a:r>
                        <a:rPr lang="en-US" sz="2400" dirty="0" smtClean="0"/>
                        <a:t>checksum</a:t>
                      </a:r>
                      <a:endParaRPr lang="he-IL" sz="2400" dirty="0"/>
                    </a:p>
                  </a:txBody>
                  <a:tcPr marL="91437" marR="914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
        <p:nvSpPr>
          <p:cNvPr id="12" name="Title 1"/>
          <p:cNvSpPr>
            <a:spLocks noGrp="1"/>
          </p:cNvSpPr>
          <p:nvPr>
            <p:ph type="title"/>
          </p:nvPr>
        </p:nvSpPr>
        <p:spPr>
          <a:xfrm>
            <a:off x="457200" y="274637"/>
            <a:ext cx="8229600" cy="1143000"/>
          </a:xfrm>
          <a:noFill/>
          <a:ln>
            <a:noFill/>
          </a:ln>
        </p:spPr>
        <p:txBody>
          <a:bodyPr lIns="91425" tIns="91425" rIns="91425" bIns="91425" anchor="ctr" anchorCtr="0"/>
          <a:lstStyle/>
          <a:p>
            <a:r>
              <a:rPr lang="en-US" altLang="he-IL" dirty="0" smtClean="0">
                <a:ea typeface="ＭＳ Ｐゴシック" charset="0"/>
                <a:cs typeface="+mj-cs"/>
                <a:sym typeface="Arial"/>
              </a:rPr>
              <a:t>Internet Checksum Example</a:t>
            </a:r>
            <a:endParaRPr lang="he-IL" altLang="he-IL" dirty="0">
              <a:ea typeface="ＭＳ Ｐゴシック" charset="0"/>
              <a:cs typeface="+mj-cs"/>
              <a:sym typeface="Arial"/>
            </a:endParaRPr>
          </a:p>
        </p:txBody>
      </p:sp>
    </p:spTree>
    <p:extLst>
      <p:ext uri="{BB962C8B-B14F-4D97-AF65-F5344CB8AC3E}">
        <p14:creationId xmlns:p14="http://schemas.microsoft.com/office/powerpoint/2010/main" val="3844494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a:t>principles of reliable data transfer</a:t>
            </a:r>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3868104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noFill/>
          <a:ln>
            <a:noFill/>
          </a:ln>
        </p:spPr>
        <p:txBody>
          <a:bodyPr lIns="91425" tIns="91425" rIns="91425" bIns="91425" anchor="ctr" anchorCtr="0"/>
          <a:lstStyle/>
          <a:p>
            <a:r>
              <a:rPr lang="en-US" altLang="he-IL" sz="4000" dirty="0">
                <a:ea typeface="ＭＳ Ｐゴシック" charset="0"/>
                <a:cs typeface="+mj-cs"/>
              </a:rPr>
              <a:t>Principles of Reliable data transfer</a:t>
            </a:r>
          </a:p>
        </p:txBody>
      </p:sp>
      <p:sp>
        <p:nvSpPr>
          <p:cNvPr id="332804" name="Rectangle 4"/>
          <p:cNvSpPr>
            <a:spLocks noGrp="1" noChangeArrowheads="1"/>
          </p:cNvSpPr>
          <p:nvPr>
            <p:ph type="body" sz="half" idx="4294967295"/>
          </p:nvPr>
        </p:nvSpPr>
        <p:spPr>
          <a:xfrm>
            <a:off x="23733" y="5949280"/>
            <a:ext cx="9144000" cy="466725"/>
          </a:xfrm>
        </p:spPr>
        <p:txBody>
          <a:bodyPr/>
          <a:lstStyle/>
          <a:p>
            <a:r>
              <a:rPr lang="en-US" altLang="he-IL" sz="2000" dirty="0"/>
              <a:t>characteristics of unreliable channel will determine complexity of reliable data transfer protocol (</a:t>
            </a:r>
            <a:r>
              <a:rPr lang="en-US" altLang="he-IL" sz="2000" dirty="0" err="1"/>
              <a:t>rdt</a:t>
            </a:r>
            <a:r>
              <a:rPr lang="en-US" altLang="he-IL" sz="2000" dirty="0"/>
              <a:t>)</a:t>
            </a:r>
            <a:endParaRPr lang="en-US" altLang="he-IL" sz="2400" dirty="0"/>
          </a:p>
        </p:txBody>
      </p:sp>
      <p:pic>
        <p:nvPicPr>
          <p:cNvPr id="332805" name="Picture 5" descr="rdt_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44815" cy="341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928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457200" y="274637"/>
            <a:ext cx="8686800" cy="1143000"/>
          </a:xfrm>
          <a:noFill/>
          <a:ln>
            <a:noFill/>
          </a:ln>
        </p:spPr>
        <p:txBody>
          <a:bodyPr lIns="91425" tIns="91425" rIns="91425" bIns="91425" anchor="ctr" anchorCtr="0"/>
          <a:lstStyle/>
          <a:p>
            <a:r>
              <a:rPr lang="en-US" altLang="he-IL" sz="4000" dirty="0" smtClean="0">
                <a:ea typeface="ＭＳ Ｐゴシック" charset="0"/>
                <a:cs typeface="+mj-cs"/>
              </a:rPr>
              <a:t>Reliable </a:t>
            </a:r>
            <a:r>
              <a:rPr lang="en-US" altLang="he-IL" sz="4000" dirty="0">
                <a:ea typeface="ＭＳ Ｐゴシック" charset="0"/>
                <a:cs typeface="+mj-cs"/>
              </a:rPr>
              <a:t>transfer over a reliable channel</a:t>
            </a:r>
          </a:p>
        </p:txBody>
      </p:sp>
      <p:sp>
        <p:nvSpPr>
          <p:cNvPr id="285699" name="Rectangle 3"/>
          <p:cNvSpPr>
            <a:spLocks noGrp="1" noChangeArrowheads="1"/>
          </p:cNvSpPr>
          <p:nvPr>
            <p:ph type="body" idx="1"/>
          </p:nvPr>
        </p:nvSpPr>
        <p:spPr/>
        <p:txBody>
          <a:bodyPr/>
          <a:lstStyle/>
          <a:p>
            <a:pPr marL="342900" indent="-342900">
              <a:buFont typeface="Wingdings" panose="05000000000000000000" pitchFamily="2" charset="2"/>
              <a:buChar char="q"/>
            </a:pPr>
            <a:r>
              <a:rPr lang="en-US" altLang="he-IL" sz="2400" dirty="0"/>
              <a:t>underlying channel perfectly reliable</a:t>
            </a:r>
          </a:p>
          <a:p>
            <a:pPr marL="342900" lvl="1" indent="-342900">
              <a:buFont typeface="Wingdings" panose="05000000000000000000" pitchFamily="2" charset="2"/>
              <a:buChar char="q"/>
            </a:pPr>
            <a:r>
              <a:rPr lang="en-US" altLang="he-IL" sz="2000" dirty="0"/>
              <a:t>no bit errors</a:t>
            </a:r>
          </a:p>
          <a:p>
            <a:pPr marL="342900" lvl="1" indent="-342900">
              <a:buFont typeface="Wingdings" panose="05000000000000000000" pitchFamily="2" charset="2"/>
              <a:buChar char="q"/>
            </a:pPr>
            <a:r>
              <a:rPr lang="en-US" altLang="he-IL" sz="2000" dirty="0"/>
              <a:t>no loss of </a:t>
            </a:r>
            <a:r>
              <a:rPr lang="en-US" altLang="he-IL" sz="2000" dirty="0" smtClean="0"/>
              <a:t>packets</a:t>
            </a:r>
          </a:p>
          <a:p>
            <a:pPr lvl="1"/>
            <a:endParaRPr lang="en-US" altLang="he-IL" sz="2000" dirty="0"/>
          </a:p>
          <a:p>
            <a:pPr marL="342900" indent="-342900">
              <a:buFont typeface="Wingdings" panose="05000000000000000000" pitchFamily="2" charset="2"/>
              <a:buChar char="q"/>
            </a:pPr>
            <a:r>
              <a:rPr lang="en-US" altLang="he-IL" sz="2400" dirty="0"/>
              <a:t>separate FSMs for sender, receiver:</a:t>
            </a:r>
          </a:p>
          <a:p>
            <a:pPr marL="342900" lvl="1" indent="-342900">
              <a:buFont typeface="Wingdings" panose="05000000000000000000" pitchFamily="2" charset="2"/>
              <a:buChar char="q"/>
            </a:pPr>
            <a:r>
              <a:rPr lang="en-US" altLang="he-IL" sz="2000" dirty="0"/>
              <a:t>sender sends data into underlying channel</a:t>
            </a:r>
          </a:p>
          <a:p>
            <a:pPr marL="342900" lvl="1" indent="-342900">
              <a:buFont typeface="Wingdings" panose="05000000000000000000" pitchFamily="2" charset="2"/>
              <a:buChar char="q"/>
            </a:pPr>
            <a:r>
              <a:rPr lang="en-US" altLang="he-IL" sz="2000" dirty="0"/>
              <a:t>receiver read data from underlying channel</a:t>
            </a:r>
          </a:p>
        </p:txBody>
      </p:sp>
      <p:sp>
        <p:nvSpPr>
          <p:cNvPr id="285700" name="Oval 4"/>
          <p:cNvSpPr>
            <a:spLocks noChangeArrowheads="1"/>
          </p:cNvSpPr>
          <p:nvPr/>
        </p:nvSpPr>
        <p:spPr bwMode="auto">
          <a:xfrm>
            <a:off x="777601" y="4611861"/>
            <a:ext cx="955675" cy="1011237"/>
          </a:xfrm>
          <a:prstGeom prst="ellipse">
            <a:avLst/>
          </a:prstGeom>
          <a:solidFill>
            <a:srgbClr val="FFFFFF"/>
          </a:solidFill>
          <a:ln w="19050">
            <a:solidFill>
              <a:srgbClr val="000000"/>
            </a:solidFill>
            <a:round/>
            <a:headEnd/>
            <a:tailEnd/>
          </a:ln>
        </p:spPr>
        <p:txBody>
          <a:bodyPr/>
          <a:lstStyle/>
          <a:p>
            <a:endParaRPr lang="he-IL"/>
          </a:p>
        </p:txBody>
      </p:sp>
      <p:sp>
        <p:nvSpPr>
          <p:cNvPr id="285701" name="Text Box 5"/>
          <p:cNvSpPr txBox="1">
            <a:spLocks noChangeArrowheads="1"/>
          </p:cNvSpPr>
          <p:nvPr/>
        </p:nvSpPr>
        <p:spPr bwMode="auto">
          <a:xfrm>
            <a:off x="714101" y="4697586"/>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dirty="0">
                <a:latin typeface="Arial" panose="020B0604020202020204" pitchFamily="34" charset="0"/>
              </a:rPr>
              <a:t>Wait for call from above</a:t>
            </a:r>
            <a:endParaRPr lang="en-US" altLang="he-IL" dirty="0">
              <a:latin typeface="Times New Roman" panose="02020603050405020304" pitchFamily="18" charset="0"/>
            </a:endParaRPr>
          </a:p>
        </p:txBody>
      </p:sp>
      <p:sp>
        <p:nvSpPr>
          <p:cNvPr id="285702" name="Freeform 6"/>
          <p:cNvSpPr>
            <a:spLocks/>
          </p:cNvSpPr>
          <p:nvPr/>
        </p:nvSpPr>
        <p:spPr bwMode="auto">
          <a:xfrm>
            <a:off x="1587226" y="4595986"/>
            <a:ext cx="611187" cy="1027112"/>
          </a:xfrm>
          <a:custGeom>
            <a:avLst/>
            <a:gdLst>
              <a:gd name="T0" fmla="*/ 0 w 735"/>
              <a:gd name="T1" fmla="*/ 195 h 1080"/>
              <a:gd name="T2" fmla="*/ 0 w 735"/>
              <a:gd name="T3" fmla="*/ 855 h 1080"/>
            </a:gdLst>
            <a:ahLst/>
            <a:cxnLst>
              <a:cxn ang="0">
                <a:pos x="T0" y="T1"/>
              </a:cxn>
              <a:cxn ang="0">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85703" name="Text Box 7"/>
          <p:cNvSpPr txBox="1">
            <a:spLocks noChangeArrowheads="1"/>
          </p:cNvSpPr>
          <p:nvPr/>
        </p:nvSpPr>
        <p:spPr bwMode="auto">
          <a:xfrm>
            <a:off x="2039663" y="5119861"/>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he-IL">
                <a:latin typeface="Arial" panose="020B0604020202020204" pitchFamily="34" charset="0"/>
              </a:rPr>
              <a:t>packet = make_pkt(data)</a:t>
            </a:r>
          </a:p>
          <a:p>
            <a:pPr algn="l"/>
            <a:r>
              <a:rPr lang="en-US" altLang="he-IL">
                <a:latin typeface="Arial" panose="020B0604020202020204" pitchFamily="34" charset="0"/>
              </a:rPr>
              <a:t>udt_send(packet)</a:t>
            </a:r>
            <a:endParaRPr lang="en-US" altLang="he-IL">
              <a:latin typeface="Times New Roman" panose="02020603050405020304" pitchFamily="18" charset="0"/>
            </a:endParaRPr>
          </a:p>
        </p:txBody>
      </p:sp>
      <p:sp>
        <p:nvSpPr>
          <p:cNvPr id="285704" name="Text Box 8"/>
          <p:cNvSpPr txBox="1">
            <a:spLocks noChangeArrowheads="1"/>
          </p:cNvSpPr>
          <p:nvPr/>
        </p:nvSpPr>
        <p:spPr bwMode="auto">
          <a:xfrm>
            <a:off x="1998388" y="4653136"/>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he-IL">
                <a:latin typeface="Arial" panose="020B0604020202020204" pitchFamily="34" charset="0"/>
              </a:rPr>
              <a:t>rdt_send(data)</a:t>
            </a:r>
            <a:endParaRPr lang="en-US" altLang="he-IL">
              <a:latin typeface="Times New Roman" panose="02020603050405020304" pitchFamily="18" charset="0"/>
            </a:endParaRPr>
          </a:p>
        </p:txBody>
      </p:sp>
      <p:sp>
        <p:nvSpPr>
          <p:cNvPr id="285705" name="Line 9"/>
          <p:cNvSpPr>
            <a:spLocks noChangeShapeType="1"/>
          </p:cNvSpPr>
          <p:nvPr/>
        </p:nvSpPr>
        <p:spPr bwMode="auto">
          <a:xfrm>
            <a:off x="2098401" y="4996036"/>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85706" name="Line 10"/>
          <p:cNvSpPr>
            <a:spLocks noChangeShapeType="1"/>
          </p:cNvSpPr>
          <p:nvPr/>
        </p:nvSpPr>
        <p:spPr bwMode="auto">
          <a:xfrm>
            <a:off x="453751" y="4595986"/>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85707" name="Text Box 11"/>
          <p:cNvSpPr txBox="1">
            <a:spLocks noChangeArrowheads="1"/>
          </p:cNvSpPr>
          <p:nvPr/>
        </p:nvSpPr>
        <p:spPr bwMode="auto">
          <a:xfrm>
            <a:off x="6305276" y="4978573"/>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he-IL" dirty="0">
                <a:latin typeface="Arial" panose="020B0604020202020204" pitchFamily="34" charset="0"/>
              </a:rPr>
              <a:t>extract (</a:t>
            </a:r>
            <a:r>
              <a:rPr lang="en-US" altLang="he-IL" dirty="0" err="1">
                <a:latin typeface="Arial" panose="020B0604020202020204" pitchFamily="34" charset="0"/>
              </a:rPr>
              <a:t>packet,data</a:t>
            </a:r>
            <a:r>
              <a:rPr lang="en-US" altLang="he-IL" dirty="0">
                <a:latin typeface="Arial" panose="020B0604020202020204" pitchFamily="34" charset="0"/>
              </a:rPr>
              <a:t>)</a:t>
            </a:r>
          </a:p>
          <a:p>
            <a:pPr algn="l"/>
            <a:r>
              <a:rPr lang="en-US" altLang="he-IL" dirty="0" err="1">
                <a:latin typeface="Arial" panose="020B0604020202020204" pitchFamily="34" charset="0"/>
              </a:rPr>
              <a:t>deliver_data</a:t>
            </a:r>
            <a:r>
              <a:rPr lang="en-US" altLang="he-IL" dirty="0">
                <a:latin typeface="Arial" panose="020B0604020202020204" pitchFamily="34" charset="0"/>
              </a:rPr>
              <a:t>(data)</a:t>
            </a:r>
            <a:endParaRPr lang="en-US" altLang="he-IL" dirty="0">
              <a:latin typeface="Times New Roman" panose="02020603050405020304" pitchFamily="18" charset="0"/>
            </a:endParaRPr>
          </a:p>
        </p:txBody>
      </p:sp>
      <p:sp>
        <p:nvSpPr>
          <p:cNvPr id="285708" name="Oval 12"/>
          <p:cNvSpPr>
            <a:spLocks noChangeArrowheads="1"/>
          </p:cNvSpPr>
          <p:nvPr/>
        </p:nvSpPr>
        <p:spPr bwMode="auto">
          <a:xfrm>
            <a:off x="5086076" y="4597573"/>
            <a:ext cx="955675" cy="1011238"/>
          </a:xfrm>
          <a:prstGeom prst="ellipse">
            <a:avLst/>
          </a:prstGeom>
          <a:solidFill>
            <a:srgbClr val="FFFFFF"/>
          </a:solidFill>
          <a:ln w="19050">
            <a:solidFill>
              <a:srgbClr val="000000"/>
            </a:solidFill>
            <a:round/>
            <a:headEnd/>
            <a:tailEnd/>
          </a:ln>
        </p:spPr>
        <p:txBody>
          <a:bodyPr/>
          <a:lstStyle/>
          <a:p>
            <a:endParaRPr lang="he-IL"/>
          </a:p>
        </p:txBody>
      </p:sp>
      <p:sp>
        <p:nvSpPr>
          <p:cNvPr id="285709" name="Text Box 13"/>
          <p:cNvSpPr txBox="1">
            <a:spLocks noChangeArrowheads="1"/>
          </p:cNvSpPr>
          <p:nvPr/>
        </p:nvSpPr>
        <p:spPr bwMode="auto">
          <a:xfrm>
            <a:off x="5022576" y="4683298"/>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a:latin typeface="Arial" panose="020B0604020202020204" pitchFamily="34" charset="0"/>
              </a:rPr>
              <a:t>Wait for call from below</a:t>
            </a:r>
            <a:endParaRPr lang="en-US" altLang="he-IL">
              <a:latin typeface="Times New Roman" panose="02020603050405020304" pitchFamily="18" charset="0"/>
            </a:endParaRPr>
          </a:p>
        </p:txBody>
      </p:sp>
      <p:sp>
        <p:nvSpPr>
          <p:cNvPr id="285710" name="Freeform 14"/>
          <p:cNvSpPr>
            <a:spLocks/>
          </p:cNvSpPr>
          <p:nvPr/>
        </p:nvSpPr>
        <p:spPr bwMode="auto">
          <a:xfrm>
            <a:off x="5895701" y="4581698"/>
            <a:ext cx="611187" cy="1027113"/>
          </a:xfrm>
          <a:custGeom>
            <a:avLst/>
            <a:gdLst>
              <a:gd name="T0" fmla="*/ 0 w 735"/>
              <a:gd name="T1" fmla="*/ 195 h 1080"/>
              <a:gd name="T2" fmla="*/ 0 w 735"/>
              <a:gd name="T3" fmla="*/ 855 h 1080"/>
            </a:gdLst>
            <a:ahLst/>
            <a:cxnLst>
              <a:cxn ang="0">
                <a:pos x="T0" y="T1"/>
              </a:cxn>
              <a:cxn ang="0">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he-IL"/>
          </a:p>
        </p:txBody>
      </p:sp>
      <p:sp>
        <p:nvSpPr>
          <p:cNvPr id="285711" name="Text Box 15"/>
          <p:cNvSpPr txBox="1">
            <a:spLocks noChangeArrowheads="1"/>
          </p:cNvSpPr>
          <p:nvPr/>
        </p:nvSpPr>
        <p:spPr bwMode="auto">
          <a:xfrm>
            <a:off x="6306863" y="4638848"/>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he-IL" altLang="he-IL">
              <a:latin typeface="Times New Roman" panose="02020603050405020304" pitchFamily="18" charset="0"/>
            </a:endParaRPr>
          </a:p>
        </p:txBody>
      </p:sp>
      <p:sp>
        <p:nvSpPr>
          <p:cNvPr id="285712" name="Line 16"/>
          <p:cNvSpPr>
            <a:spLocks noChangeShapeType="1"/>
          </p:cNvSpPr>
          <p:nvPr/>
        </p:nvSpPr>
        <p:spPr bwMode="auto">
          <a:xfrm>
            <a:off x="6406876" y="4981748"/>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85713" name="Line 17"/>
          <p:cNvSpPr>
            <a:spLocks noChangeShapeType="1"/>
          </p:cNvSpPr>
          <p:nvPr/>
        </p:nvSpPr>
        <p:spPr bwMode="auto">
          <a:xfrm>
            <a:off x="4762226" y="4581698"/>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85714" name="Rectangle 18"/>
          <p:cNvSpPr>
            <a:spLocks noChangeArrowheads="1"/>
          </p:cNvSpPr>
          <p:nvPr/>
        </p:nvSpPr>
        <p:spPr bwMode="auto">
          <a:xfrm>
            <a:off x="6321151" y="4657898"/>
            <a:ext cx="15414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latin typeface="Arial" panose="020B0604020202020204" pitchFamily="34" charset="0"/>
              </a:rPr>
              <a:t>rdt_rcv(packet)</a:t>
            </a:r>
          </a:p>
        </p:txBody>
      </p:sp>
      <p:sp>
        <p:nvSpPr>
          <p:cNvPr id="285715" name="Text Box 19"/>
          <p:cNvSpPr txBox="1">
            <a:spLocks noChangeArrowheads="1"/>
          </p:cNvSpPr>
          <p:nvPr/>
        </p:nvSpPr>
        <p:spPr bwMode="auto">
          <a:xfrm>
            <a:off x="2055538" y="5918373"/>
            <a:ext cx="115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a:solidFill>
                  <a:srgbClr val="FF0000"/>
                </a:solidFill>
              </a:rPr>
              <a:t>sender</a:t>
            </a:r>
          </a:p>
        </p:txBody>
      </p:sp>
      <p:sp>
        <p:nvSpPr>
          <p:cNvPr id="285716" name="Text Box 20"/>
          <p:cNvSpPr txBox="1">
            <a:spLocks noChangeArrowheads="1"/>
          </p:cNvSpPr>
          <p:nvPr/>
        </p:nvSpPr>
        <p:spPr bwMode="auto">
          <a:xfrm>
            <a:off x="6038576" y="5959648"/>
            <a:ext cx="136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a:solidFill>
                  <a:srgbClr val="FF0000"/>
                </a:solidFill>
              </a:rPr>
              <a:t>receiver</a:t>
            </a:r>
          </a:p>
        </p:txBody>
      </p:sp>
    </p:spTree>
    <p:extLst>
      <p:ext uri="{BB962C8B-B14F-4D97-AF65-F5344CB8AC3E}">
        <p14:creationId xmlns:p14="http://schemas.microsoft.com/office/powerpoint/2010/main" val="1880340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274637"/>
            <a:ext cx="8686800" cy="1143000"/>
          </a:xfrm>
        </p:spPr>
        <p:txBody>
          <a:bodyPr/>
          <a:lstStyle/>
          <a:p>
            <a:pPr>
              <a:defRPr/>
            </a:pPr>
            <a:r>
              <a:rPr lang="en-US" sz="4000" dirty="0" smtClean="0">
                <a:ea typeface="ＭＳ Ｐゴシック" charset="0"/>
                <a:cs typeface="+mj-cs"/>
              </a:rPr>
              <a:t>Level 1 Q: Build the reliable data Transfer, channel </a:t>
            </a:r>
            <a:r>
              <a:rPr lang="en-US" sz="4000" dirty="0">
                <a:ea typeface="ＭＳ Ｐゴシック" charset="0"/>
                <a:cs typeface="+mj-cs"/>
              </a:rPr>
              <a:t>with bit errors</a:t>
            </a: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 how the protocol will look like</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sp>
        <p:nvSpPr>
          <p:cNvPr id="33" name="Line 3"/>
          <p:cNvSpPr>
            <a:spLocks noChangeShapeType="1"/>
          </p:cNvSpPr>
          <p:nvPr/>
        </p:nvSpPr>
        <p:spPr bwMode="auto">
          <a:xfrm>
            <a:off x="3521076" y="2760489"/>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196851" y="2555701"/>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09963" y="2541414"/>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37226" y="2554114"/>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2981326" y="2204864"/>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59376" y="2204864"/>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33776" y="2755726"/>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16313" y="2754139"/>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371851" y="2754139"/>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371851" y="2995439"/>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36512" y="2833514"/>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dirty="0">
                <a:latin typeface="Arial" panose="020B0604020202020204" pitchFamily="34" charset="0"/>
              </a:rPr>
              <a:t>last packet bit transmitted, </a:t>
            </a:r>
            <a:r>
              <a:rPr lang="en-US" altLang="he-IL" sz="1600" dirty="0">
                <a:solidFill>
                  <a:srgbClr val="CC0000"/>
                </a:solidFill>
                <a:latin typeface="Arial" panose="020B0604020202020204" pitchFamily="34" charset="0"/>
              </a:rPr>
              <a:t>t = L / R</a:t>
            </a:r>
            <a:endParaRPr lang="en-US" altLang="he-IL" sz="1600" dirty="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24526" y="3668539"/>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05488" y="3492326"/>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48338" y="3917776"/>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11838" y="3744739"/>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t>
            </a:r>
            <a:r>
              <a:rPr lang="en-US" altLang="he-IL" sz="1600" dirty="0" smtClean="0">
                <a:latin typeface="Arial" panose="020B0604020202020204" pitchFamily="34" charset="0"/>
              </a:rPr>
              <a:t>arrives</a:t>
            </a:r>
            <a:endParaRPr lang="en-US" altLang="he-IL" sz="1600" dirty="0">
              <a:latin typeface="Times New Roman" panose="02020603050405020304" pitchFamily="18" charset="0"/>
            </a:endParaRPr>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367" y="4398926"/>
            <a:ext cx="2743200" cy="2743200"/>
          </a:xfrm>
          <a:prstGeom prst="rect">
            <a:avLst/>
          </a:prstGeom>
        </p:spPr>
      </p:pic>
    </p:spTree>
    <p:extLst>
      <p:ext uri="{BB962C8B-B14F-4D97-AF65-F5344CB8AC3E}">
        <p14:creationId xmlns:p14="http://schemas.microsoft.com/office/powerpoint/2010/main" val="14843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down)">
                                      <p:cBhvr>
                                        <p:cTn id="14" dur="500"/>
                                        <p:tgtEl>
                                          <p:spTgt spid="3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down)">
                                      <p:cBhvr>
                                        <p:cTn id="26" dur="500"/>
                                        <p:tgtEl>
                                          <p:spTgt spid="3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down)">
                                      <p:cBhvr>
                                        <p:cTn id="29" dur="500"/>
                                        <p:tgtEl>
                                          <p:spTgt spid="3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down)">
                                      <p:cBhvr>
                                        <p:cTn id="47" dur="500"/>
                                        <p:tgtEl>
                                          <p:spTgt spid="5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down)">
                                      <p:cBhvr>
                                        <p:cTn id="53" dur="500"/>
                                        <p:tgtEl>
                                          <p:spTgt spid="5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P spid="35" grpId="0" animBg="1"/>
      <p:bldP spid="36" grpId="0" animBg="1"/>
      <p:bldP spid="37" grpId="0" animBg="1"/>
      <p:bldP spid="38" grpId="0" animBg="1"/>
      <p:bldP spid="39" grpId="0" animBg="1"/>
      <p:bldP spid="42" grpId="0" animBg="1"/>
      <p:bldP spid="43" grpId="0" animBg="1"/>
      <p:bldP spid="44" grpId="0" animBg="1"/>
      <p:bldP spid="49" grpId="0"/>
      <p:bldP spid="50" grpId="0" animBg="1"/>
      <p:bldP spid="51" grpId="0"/>
      <p:bldP spid="52" grpId="0" animBg="1"/>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274637"/>
            <a:ext cx="8686800" cy="1143000"/>
          </a:xfrm>
        </p:spPr>
        <p:txBody>
          <a:bodyPr/>
          <a:lstStyle/>
          <a:p>
            <a:pPr>
              <a:defRPr/>
            </a:pPr>
            <a:r>
              <a:rPr lang="en-US" sz="4000" dirty="0">
                <a:ea typeface="ＭＳ Ｐゴシック" charset="0"/>
              </a:rPr>
              <a:t>Level 1 Q: Build the reliable data Transfer, channel with bit errors</a:t>
            </a:r>
            <a:endParaRPr lang="en-US" sz="4000" dirty="0">
              <a:ea typeface="ＭＳ Ｐゴシック" charset="0"/>
              <a:cs typeface="+mj-cs"/>
            </a:endParaRP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a:t>
            </a:r>
            <a:r>
              <a:rPr lang="en-US" altLang="he-IL" sz="1800" b="1" dirty="0"/>
              <a:t>simple </a:t>
            </a:r>
            <a:r>
              <a:rPr lang="en-US" altLang="he-IL" sz="1800" b="1" dirty="0" smtClean="0"/>
              <a:t> - How </a:t>
            </a:r>
            <a:r>
              <a:rPr lang="en-US" altLang="he-IL" sz="1800" b="1" dirty="0"/>
              <a:t>do we know if the packet arrive without any errors</a:t>
            </a:r>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3249612"/>
            <a:chOff x="-4029" y="2231653"/>
            <a:chExt cx="8963025" cy="3249612"/>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packet bit transmitted, </a:t>
              </a:r>
              <a:r>
                <a:rPr lang="en-US" altLang="he-IL" sz="1600">
                  <a:solidFill>
                    <a:srgbClr val="CC0000"/>
                  </a:solidFill>
                  <a:latin typeface="Arial" panose="020B0604020202020204" pitchFamily="34" charset="0"/>
                </a:rPr>
                <a:t>t = L / R</a:t>
              </a:r>
              <a:endParaRPr lang="en-US" altLang="he-IL" sz="160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a:t>
              </a:r>
              <a:r>
                <a:rPr lang="en-US" altLang="he-IL" sz="1600" dirty="0" smtClean="0">
                  <a:latin typeface="Arial" panose="020B0604020202020204" pitchFamily="34" charset="0"/>
                </a:rPr>
                <a:t>check sum?!</a:t>
              </a:r>
              <a:endParaRPr lang="en-US" altLang="he-IL" sz="1600" dirty="0">
                <a:latin typeface="Times New Roman" panose="02020603050405020304" pitchFamily="18" charset="0"/>
              </a:endParaRPr>
            </a:p>
          </p:txBody>
        </p:sp>
      </p:grpSp>
      <p:grpSp>
        <p:nvGrpSpPr>
          <p:cNvPr id="5" name="קבוצה 4"/>
          <p:cNvGrpSpPr/>
          <p:nvPr/>
        </p:nvGrpSpPr>
        <p:grpSpPr>
          <a:xfrm>
            <a:off x="6546851" y="4484261"/>
            <a:ext cx="2743200" cy="2743200"/>
            <a:chOff x="6570963" y="4467646"/>
            <a:chExt cx="2743200" cy="274320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6846397" y="5733909"/>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grpSp>
    </p:spTree>
    <p:extLst>
      <p:ext uri="{BB962C8B-B14F-4D97-AF65-F5344CB8AC3E}">
        <p14:creationId xmlns:p14="http://schemas.microsoft.com/office/powerpoint/2010/main" val="129819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274637"/>
            <a:ext cx="8651304" cy="1143000"/>
          </a:xfrm>
        </p:spPr>
        <p:txBody>
          <a:bodyPr/>
          <a:lstStyle/>
          <a:p>
            <a:pPr>
              <a:defRPr/>
            </a:pPr>
            <a:r>
              <a:rPr lang="en-US" sz="4000" dirty="0">
                <a:ea typeface="ＭＳ Ｐゴシック" charset="0"/>
              </a:rPr>
              <a:t>Level 1 Q: Build the reliable data Transfer, channel with bit errors</a:t>
            </a:r>
            <a:endParaRPr lang="en-US" sz="4000" dirty="0">
              <a:ea typeface="ＭＳ Ｐゴシック" charset="0"/>
              <a:cs typeface="+mj-cs"/>
            </a:endParaRP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a:t>
            </a:r>
            <a:r>
              <a:rPr lang="en-US" altLang="he-IL" sz="1800" b="1" dirty="0"/>
              <a:t>– Checksum is fine, what next?</a:t>
            </a:r>
          </a:p>
          <a:p>
            <a:pPr marL="0" indent="0">
              <a:buNone/>
            </a:pPr>
            <a:endParaRPr lang="en-US" altLang="he-IL" sz="1800" dirty="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3249612"/>
            <a:chOff x="-4029" y="2231653"/>
            <a:chExt cx="8963025" cy="3249612"/>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1" name="Line 11"/>
            <p:cNvSpPr>
              <a:spLocks noChangeShapeType="1"/>
            </p:cNvSpPr>
            <p:nvPr/>
          </p:nvSpPr>
          <p:spPr bwMode="auto">
            <a:xfrm flipV="1">
              <a:off x="3571021" y="395091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packet bit transmitted, </a:t>
              </a:r>
              <a:r>
                <a:rPr lang="en-US" altLang="he-IL" sz="1600">
                  <a:solidFill>
                    <a:srgbClr val="CC0000"/>
                  </a:solidFill>
                  <a:latin typeface="Arial" panose="020B0604020202020204" pitchFamily="34" charset="0"/>
                </a:rPr>
                <a:t>t = L / R</a:t>
              </a:r>
              <a:endParaRPr lang="en-US" altLang="he-IL" sz="160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a:t>
              </a:r>
              <a:r>
                <a:rPr lang="en-US" altLang="he-IL" sz="1600" dirty="0" smtClean="0">
                  <a:latin typeface="Arial" panose="020B0604020202020204" pitchFamily="34" charset="0"/>
                </a:rPr>
                <a:t>send ACK</a:t>
              </a:r>
              <a:endParaRPr lang="en-US" altLang="he-IL" sz="1600" dirty="0">
                <a:latin typeface="Times New Roman" panose="02020603050405020304" pitchFamily="18" charset="0"/>
              </a:endParaRPr>
            </a:p>
          </p:txBody>
        </p:sp>
      </p:grpSp>
      <p:grpSp>
        <p:nvGrpSpPr>
          <p:cNvPr id="5" name="קבוצה 4"/>
          <p:cNvGrpSpPr/>
          <p:nvPr/>
        </p:nvGrpSpPr>
        <p:grpSpPr>
          <a:xfrm>
            <a:off x="6546851" y="4484261"/>
            <a:ext cx="2743200" cy="2743200"/>
            <a:chOff x="6570963" y="4467646"/>
            <a:chExt cx="2743200" cy="274320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6927037" y="5440625"/>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grpSp>
      <p:sp>
        <p:nvSpPr>
          <p:cNvPr id="66" name="אליפסה 65"/>
          <p:cNvSpPr/>
          <p:nvPr/>
        </p:nvSpPr>
        <p:spPr>
          <a:xfrm>
            <a:off x="8125716" y="5391064"/>
            <a:ext cx="982788"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NACK</a:t>
            </a:r>
            <a:endParaRPr lang="he-IL" dirty="0"/>
          </a:p>
        </p:txBody>
      </p:sp>
      <p:sp>
        <p:nvSpPr>
          <p:cNvPr id="30" name="אליפסה 29"/>
          <p:cNvSpPr/>
          <p:nvPr/>
        </p:nvSpPr>
        <p:spPr>
          <a:xfrm>
            <a:off x="8125716" y="6222260"/>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Tree>
    <p:extLst>
      <p:ext uri="{BB962C8B-B14F-4D97-AF65-F5344CB8AC3E}">
        <p14:creationId xmlns:p14="http://schemas.microsoft.com/office/powerpoint/2010/main" val="421368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anim calcmode="lin" valueType="num">
                                      <p:cBhvr>
                                        <p:cTn id="26" dur="1000" fill="hold"/>
                                        <p:tgtEl>
                                          <p:spTgt spid="66"/>
                                        </p:tgtEl>
                                        <p:attrNameLst>
                                          <p:attrName>ppt_x</p:attrName>
                                        </p:attrNameLst>
                                      </p:cBhvr>
                                      <p:tavLst>
                                        <p:tav tm="0">
                                          <p:val>
                                            <p:strVal val="#ppt_x"/>
                                          </p:val>
                                        </p:tav>
                                        <p:tav tm="100000">
                                          <p:val>
                                            <p:strVal val="#ppt_x"/>
                                          </p:val>
                                        </p:tav>
                                      </p:tavLst>
                                    </p:anim>
                                    <p:anim calcmode="lin" valueType="num">
                                      <p:cBhvr>
                                        <p:cTn id="27" dur="1000" fill="hold"/>
                                        <p:tgtEl>
                                          <p:spTgt spid="6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6"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274637"/>
            <a:ext cx="8686800" cy="1143000"/>
          </a:xfrm>
        </p:spPr>
        <p:txBody>
          <a:bodyPr/>
          <a:lstStyle/>
          <a:p>
            <a:pPr>
              <a:defRPr/>
            </a:pPr>
            <a:r>
              <a:rPr lang="en-US" sz="4000" dirty="0">
                <a:ea typeface="ＭＳ Ｐゴシック" charset="0"/>
              </a:rPr>
              <a:t>Level 1 Q: Build the reliable data Transfer, channel with bit errors</a:t>
            </a:r>
            <a:endParaRPr lang="en-US" sz="4000" dirty="0">
              <a:ea typeface="ＭＳ Ｐゴシック" charset="0"/>
              <a:cs typeface="+mj-cs"/>
            </a:endParaRP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a:t>
            </a:r>
            <a:r>
              <a:rPr lang="en-US" altLang="he-IL" sz="1800" b="1" dirty="0"/>
              <a:t>– </a:t>
            </a:r>
            <a:r>
              <a:rPr lang="en-US" altLang="he-IL" sz="1800" b="1" dirty="0" smtClean="0"/>
              <a:t>received ACK with error?</a:t>
            </a:r>
            <a:endParaRPr lang="en-US" altLang="he-IL" sz="1800" b="1" dirty="0"/>
          </a:p>
          <a:p>
            <a:pPr marL="0" indent="0">
              <a:buNone/>
            </a:pPr>
            <a:endParaRPr lang="en-US" altLang="he-IL" sz="1800" dirty="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3249612"/>
            <a:chOff x="-4029" y="2231653"/>
            <a:chExt cx="8963025" cy="3249612"/>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1" name="Line 11"/>
            <p:cNvSpPr>
              <a:spLocks noChangeShapeType="1"/>
            </p:cNvSpPr>
            <p:nvPr/>
          </p:nvSpPr>
          <p:spPr bwMode="auto">
            <a:xfrm flipV="1">
              <a:off x="3571021" y="395091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packet bit transmitted, </a:t>
              </a:r>
              <a:r>
                <a:rPr lang="en-US" altLang="he-IL" sz="1600">
                  <a:solidFill>
                    <a:srgbClr val="CC0000"/>
                  </a:solidFill>
                  <a:latin typeface="Arial" panose="020B0604020202020204" pitchFamily="34" charset="0"/>
                </a:rPr>
                <a:t>t = L / R</a:t>
              </a:r>
              <a:endParaRPr lang="en-US" altLang="he-IL" sz="160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a:t>
              </a:r>
              <a:r>
                <a:rPr lang="en-US" altLang="he-IL" sz="1600" dirty="0" smtClean="0">
                  <a:latin typeface="Arial" panose="020B0604020202020204" pitchFamily="34" charset="0"/>
                </a:rPr>
                <a:t>send ACK</a:t>
              </a:r>
              <a:endParaRPr lang="en-US" altLang="he-IL" sz="1600" dirty="0">
                <a:latin typeface="Times New Roman" panose="02020603050405020304" pitchFamily="18" charset="0"/>
              </a:endParaRPr>
            </a:p>
          </p:txBody>
        </p:sp>
      </p:grpSp>
      <p:grpSp>
        <p:nvGrpSpPr>
          <p:cNvPr id="5" name="קבוצה 4"/>
          <p:cNvGrpSpPr/>
          <p:nvPr/>
        </p:nvGrpSpPr>
        <p:grpSpPr>
          <a:xfrm>
            <a:off x="6546851" y="4484261"/>
            <a:ext cx="2743200" cy="2743200"/>
            <a:chOff x="6570963" y="4467646"/>
            <a:chExt cx="2743200" cy="274320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6927037" y="5440625"/>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grpSp>
      <p:sp>
        <p:nvSpPr>
          <p:cNvPr id="66" name="אליפסה 65"/>
          <p:cNvSpPr/>
          <p:nvPr/>
        </p:nvSpPr>
        <p:spPr>
          <a:xfrm>
            <a:off x="8125716" y="5391064"/>
            <a:ext cx="1018284"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NACK</a:t>
            </a:r>
            <a:endParaRPr lang="he-IL" dirty="0"/>
          </a:p>
        </p:txBody>
      </p:sp>
      <p:sp>
        <p:nvSpPr>
          <p:cNvPr id="30" name="אליפסה 29"/>
          <p:cNvSpPr/>
          <p:nvPr/>
        </p:nvSpPr>
        <p:spPr>
          <a:xfrm>
            <a:off x="8125716" y="6222260"/>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
        <p:nvSpPr>
          <p:cNvPr id="27" name="אליפסה 26"/>
          <p:cNvSpPr/>
          <p:nvPr/>
        </p:nvSpPr>
        <p:spPr>
          <a:xfrm>
            <a:off x="7018338" y="6084170"/>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1-bit</a:t>
            </a:r>
          </a:p>
          <a:p>
            <a:pPr algn="ctr"/>
            <a:r>
              <a:rPr lang="en-US" dirty="0" err="1" smtClean="0"/>
              <a:t>SeqNum</a:t>
            </a:r>
            <a:endParaRPr lang="he-IL" dirty="0"/>
          </a:p>
        </p:txBody>
      </p:sp>
    </p:spTree>
    <p:extLst>
      <p:ext uri="{BB962C8B-B14F-4D97-AF65-F5344CB8AC3E}">
        <p14:creationId xmlns:p14="http://schemas.microsoft.com/office/powerpoint/2010/main" val="254916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anim calcmode="lin" valueType="num">
                                      <p:cBhvr>
                                        <p:cTn id="26" dur="1000" fill="hold"/>
                                        <p:tgtEl>
                                          <p:spTgt spid="66"/>
                                        </p:tgtEl>
                                        <p:attrNameLst>
                                          <p:attrName>ppt_x</p:attrName>
                                        </p:attrNameLst>
                                      </p:cBhvr>
                                      <p:tavLst>
                                        <p:tav tm="0">
                                          <p:val>
                                            <p:strVal val="#ppt_x"/>
                                          </p:val>
                                        </p:tav>
                                        <p:tav tm="100000">
                                          <p:val>
                                            <p:strVal val="#ppt_x"/>
                                          </p:val>
                                        </p:tav>
                                      </p:tavLst>
                                    </p:anim>
                                    <p:anim calcmode="lin" valueType="num">
                                      <p:cBhvr>
                                        <p:cTn id="27" dur="1000" fill="hold"/>
                                        <p:tgtEl>
                                          <p:spTgt spid="6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6" grpId="0" animBg="1"/>
      <p:bldP spid="30"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p:txBody>
          <a:bodyPr/>
          <a:lstStyle/>
          <a:p>
            <a:pPr>
              <a:defRPr/>
            </a:pPr>
            <a:r>
              <a:rPr lang="en-US" sz="4000" dirty="0">
                <a:ea typeface="ＭＳ Ｐゴシック" charset="0"/>
              </a:rPr>
              <a:t>Level 1 Q: Build the reliable data Transfer, channel with bit errors</a:t>
            </a:r>
            <a:endParaRPr lang="en-US" sz="4000" dirty="0">
              <a:ea typeface="ＭＳ Ｐゴシック" charset="0"/>
              <a:cs typeface="+mj-cs"/>
            </a:endParaRP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a:t>
            </a:r>
            <a:r>
              <a:rPr lang="en-US" altLang="he-IL" sz="1800" b="1" dirty="0"/>
              <a:t>– </a:t>
            </a:r>
            <a:r>
              <a:rPr lang="en-US" altLang="he-IL" sz="1800" b="1" dirty="0" smtClean="0"/>
              <a:t>What we can get by using the ACK + </a:t>
            </a:r>
            <a:r>
              <a:rPr lang="en-US" altLang="he-IL" sz="1800" b="1" dirty="0" err="1" smtClean="0"/>
              <a:t>Seq</a:t>
            </a:r>
            <a:r>
              <a:rPr lang="en-US" altLang="he-IL" sz="1800" b="1" dirty="0" smtClean="0"/>
              <a:t> </a:t>
            </a:r>
            <a:r>
              <a:rPr lang="en-US" altLang="he-IL" sz="1800" b="1" dirty="0" err="1" smtClean="0"/>
              <a:t>num</a:t>
            </a:r>
            <a:r>
              <a:rPr lang="en-US" altLang="he-IL" sz="1800" b="1" dirty="0" smtClean="0"/>
              <a:t>?</a:t>
            </a:r>
            <a:endParaRPr lang="en-US" altLang="he-IL" sz="1800" b="1" dirty="0"/>
          </a:p>
          <a:p>
            <a:pPr marL="0" indent="0">
              <a:buNone/>
            </a:pPr>
            <a:endParaRPr lang="en-US" altLang="he-IL" sz="1800" dirty="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3249612"/>
            <a:chOff x="-4029" y="2231653"/>
            <a:chExt cx="8963025" cy="3249612"/>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1" name="Line 11"/>
            <p:cNvSpPr>
              <a:spLocks noChangeShapeType="1"/>
            </p:cNvSpPr>
            <p:nvPr/>
          </p:nvSpPr>
          <p:spPr bwMode="auto">
            <a:xfrm flipV="1">
              <a:off x="3571021" y="395091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packet bit transmitted, </a:t>
              </a:r>
              <a:r>
                <a:rPr lang="en-US" altLang="he-IL" sz="1600">
                  <a:solidFill>
                    <a:srgbClr val="CC0000"/>
                  </a:solidFill>
                  <a:latin typeface="Arial" panose="020B0604020202020204" pitchFamily="34" charset="0"/>
                </a:rPr>
                <a:t>t = L / R</a:t>
              </a:r>
              <a:endParaRPr lang="en-US" altLang="he-IL" sz="160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a:t>
              </a:r>
              <a:r>
                <a:rPr lang="en-US" altLang="he-IL" sz="1600" dirty="0" smtClean="0">
                  <a:latin typeface="Arial" panose="020B0604020202020204" pitchFamily="34" charset="0"/>
                </a:rPr>
                <a:t>send ACK</a:t>
              </a:r>
              <a:endParaRPr lang="en-US" altLang="he-IL" sz="1600" dirty="0">
                <a:latin typeface="Times New Roman" panose="02020603050405020304" pitchFamily="18" charset="0"/>
              </a:endParaRPr>
            </a:p>
          </p:txBody>
        </p:sp>
      </p:grpSp>
      <p:grpSp>
        <p:nvGrpSpPr>
          <p:cNvPr id="5" name="קבוצה 4"/>
          <p:cNvGrpSpPr/>
          <p:nvPr/>
        </p:nvGrpSpPr>
        <p:grpSpPr>
          <a:xfrm>
            <a:off x="6546851" y="4484261"/>
            <a:ext cx="2743200" cy="2743200"/>
            <a:chOff x="6570963" y="4467646"/>
            <a:chExt cx="2743200" cy="274320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6927037" y="5440625"/>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grpSp>
      <p:sp>
        <p:nvSpPr>
          <p:cNvPr id="30" name="אליפסה 29"/>
          <p:cNvSpPr/>
          <p:nvPr/>
        </p:nvSpPr>
        <p:spPr>
          <a:xfrm>
            <a:off x="8125716" y="6222260"/>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
        <p:nvSpPr>
          <p:cNvPr id="27" name="אליפסה 26"/>
          <p:cNvSpPr/>
          <p:nvPr/>
        </p:nvSpPr>
        <p:spPr>
          <a:xfrm>
            <a:off x="6960291" y="6130114"/>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1-bit</a:t>
            </a:r>
          </a:p>
          <a:p>
            <a:pPr algn="ctr"/>
            <a:r>
              <a:rPr lang="en-US" dirty="0" err="1" smtClean="0"/>
              <a:t>SeqNum</a:t>
            </a:r>
            <a:endParaRPr lang="he-IL" dirty="0"/>
          </a:p>
        </p:txBody>
      </p:sp>
    </p:spTree>
    <p:extLst>
      <p:ext uri="{BB962C8B-B14F-4D97-AF65-F5344CB8AC3E}">
        <p14:creationId xmlns:p14="http://schemas.microsoft.com/office/powerpoint/2010/main" val="397567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0"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ea typeface="ＭＳ Ｐゴシック" charset="0"/>
                <a:cs typeface="+mj-cs"/>
              </a:rPr>
              <a:t>Transport vs. network layer</a:t>
            </a:r>
          </a:p>
        </p:txBody>
      </p:sp>
      <p:sp>
        <p:nvSpPr>
          <p:cNvPr id="5126" name="Rectangle 3"/>
          <p:cNvSpPr>
            <a:spLocks noGrp="1" noChangeArrowheads="1"/>
          </p:cNvSpPr>
          <p:nvPr>
            <p:ph type="body" idx="1"/>
          </p:nvPr>
        </p:nvSpPr>
        <p:spPr>
          <a:xfrm>
            <a:off x="1" y="1600200"/>
            <a:ext cx="5127624" cy="4967700"/>
          </a:xfrm>
        </p:spPr>
        <p:txBody>
          <a:bodyPr/>
          <a:lstStyle/>
          <a:p>
            <a:pPr marL="457200" indent="-457200">
              <a:lnSpc>
                <a:spcPct val="70000"/>
              </a:lnSpc>
              <a:buFont typeface="Wingdings" panose="05000000000000000000" pitchFamily="2" charset="2"/>
              <a:buChar char="q"/>
              <a:defRPr/>
            </a:pPr>
            <a:r>
              <a:rPr lang="en-US" sz="2400" i="1" dirty="0" smtClean="0">
                <a:solidFill>
                  <a:srgbClr val="000099"/>
                </a:solidFill>
                <a:ea typeface="ＭＳ Ｐゴシック" charset="0"/>
                <a:cs typeface="+mn-cs"/>
              </a:rPr>
              <a:t>Transport </a:t>
            </a:r>
            <a:r>
              <a:rPr lang="en-US" sz="2400" i="1" dirty="0">
                <a:solidFill>
                  <a:srgbClr val="000099"/>
                </a:solidFill>
                <a:ea typeface="ＭＳ Ｐゴシック" charset="0"/>
                <a:cs typeface="+mn-cs"/>
              </a:rPr>
              <a:t>layer:</a:t>
            </a:r>
            <a:r>
              <a:rPr lang="en-US" sz="2400" dirty="0">
                <a:ea typeface="ＭＳ Ｐゴシック" charset="0"/>
                <a:cs typeface="+mn-cs"/>
              </a:rPr>
              <a:t> </a:t>
            </a:r>
            <a:r>
              <a:rPr lang="en-US" sz="2400" dirty="0" smtClean="0">
                <a:ea typeface="ＭＳ Ｐゴシック" charset="0"/>
                <a:cs typeface="+mn-cs"/>
              </a:rPr>
              <a:t>logical </a:t>
            </a:r>
            <a:r>
              <a:rPr lang="en-US" sz="2400" dirty="0">
                <a:ea typeface="ＭＳ Ｐゴシック" charset="0"/>
                <a:cs typeface="+mn-cs"/>
              </a:rPr>
              <a:t>communication between processes </a:t>
            </a:r>
            <a:endParaRPr lang="en-US" sz="2400" dirty="0" smtClean="0">
              <a:ea typeface="ＭＳ Ｐゴシック" charset="0"/>
              <a:cs typeface="+mn-cs"/>
            </a:endParaRPr>
          </a:p>
          <a:p>
            <a:pPr marL="457200" indent="-457200">
              <a:lnSpc>
                <a:spcPct val="70000"/>
              </a:lnSpc>
              <a:buFont typeface="Wingdings" panose="05000000000000000000" pitchFamily="2" charset="2"/>
              <a:buChar char="q"/>
              <a:defRPr/>
            </a:pPr>
            <a:endParaRPr lang="en-US" sz="2400" i="1" dirty="0" smtClean="0">
              <a:solidFill>
                <a:srgbClr val="000099"/>
              </a:solidFill>
              <a:ea typeface="ＭＳ Ｐゴシック" charset="0"/>
            </a:endParaRPr>
          </a:p>
          <a:p>
            <a:pPr>
              <a:lnSpc>
                <a:spcPct val="70000"/>
              </a:lnSpc>
              <a:defRPr/>
            </a:pPr>
            <a:endParaRPr lang="en-US" sz="2400" i="1" dirty="0" smtClean="0">
              <a:solidFill>
                <a:srgbClr val="000099"/>
              </a:solidFill>
              <a:ea typeface="ＭＳ Ｐゴシック" charset="0"/>
            </a:endParaRPr>
          </a:p>
          <a:p>
            <a:pPr marL="457200" indent="-457200">
              <a:lnSpc>
                <a:spcPct val="70000"/>
              </a:lnSpc>
              <a:buFont typeface="Wingdings" panose="05000000000000000000" pitchFamily="2" charset="2"/>
              <a:buChar char="q"/>
              <a:defRPr/>
            </a:pPr>
            <a:endParaRPr lang="en-US" sz="2400" i="1" dirty="0" smtClean="0">
              <a:solidFill>
                <a:srgbClr val="000099"/>
              </a:solidFill>
              <a:ea typeface="ＭＳ Ｐゴシック" charset="0"/>
            </a:endParaRPr>
          </a:p>
          <a:p>
            <a:pPr marL="457200" indent="-457200">
              <a:lnSpc>
                <a:spcPct val="70000"/>
              </a:lnSpc>
              <a:buFont typeface="Wingdings" panose="05000000000000000000" pitchFamily="2" charset="2"/>
              <a:buChar char="q"/>
              <a:defRPr/>
            </a:pPr>
            <a:r>
              <a:rPr lang="en-US" sz="2400" i="1" dirty="0" smtClean="0">
                <a:solidFill>
                  <a:srgbClr val="000099"/>
                </a:solidFill>
                <a:ea typeface="ＭＳ Ｐゴシック" charset="0"/>
              </a:rPr>
              <a:t>Transport layer</a:t>
            </a:r>
            <a:r>
              <a:rPr lang="en-US" sz="2400" dirty="0" smtClean="0">
                <a:ea typeface="ＭＳ Ｐゴシック" charset="0"/>
                <a:cs typeface="+mn-cs"/>
              </a:rPr>
              <a:t>, </a:t>
            </a:r>
            <a:r>
              <a:rPr lang="en-US" sz="2400" dirty="0" smtClean="0">
                <a:ea typeface="ＭＳ Ｐゴシック" charset="0"/>
              </a:rPr>
              <a:t>relies </a:t>
            </a:r>
            <a:r>
              <a:rPr lang="en-US" sz="2400" dirty="0">
                <a:ea typeface="ＭＳ Ｐゴシック" charset="0"/>
              </a:rPr>
              <a:t>on, enhances, </a:t>
            </a:r>
            <a:r>
              <a:rPr lang="en-US" sz="2400" i="1" dirty="0">
                <a:solidFill>
                  <a:srgbClr val="000099"/>
                </a:solidFill>
                <a:ea typeface="ＭＳ Ｐゴシック" charset="0"/>
              </a:rPr>
              <a:t>network layer </a:t>
            </a:r>
            <a:r>
              <a:rPr lang="en-US" sz="2400" dirty="0" smtClean="0">
                <a:ea typeface="ＭＳ Ｐゴシック" charset="0"/>
              </a:rPr>
              <a:t>services</a:t>
            </a:r>
          </a:p>
          <a:p>
            <a:pPr marL="457200" lvl="3" indent="-457200">
              <a:lnSpc>
                <a:spcPct val="70000"/>
              </a:lnSpc>
              <a:buFont typeface="Wingdings" panose="05000000000000000000" pitchFamily="2" charset="2"/>
              <a:buChar char="q"/>
              <a:defRPr/>
            </a:pPr>
            <a:endParaRPr lang="en-US" sz="1600" dirty="0" smtClean="0">
              <a:ea typeface="ＭＳ Ｐゴシック" charset="0"/>
            </a:endParaRPr>
          </a:p>
          <a:p>
            <a:pPr lvl="3">
              <a:lnSpc>
                <a:spcPct val="70000"/>
              </a:lnSpc>
              <a:defRPr/>
            </a:pPr>
            <a:endParaRPr lang="en-US" sz="1600" dirty="0" smtClean="0">
              <a:ea typeface="ＭＳ Ｐゴシック" charset="0"/>
            </a:endParaRPr>
          </a:p>
          <a:p>
            <a:pPr marL="457200" lvl="3" indent="-457200">
              <a:lnSpc>
                <a:spcPct val="70000"/>
              </a:lnSpc>
              <a:buFont typeface="Wingdings" panose="05000000000000000000" pitchFamily="2" charset="2"/>
              <a:buChar char="q"/>
              <a:defRPr/>
            </a:pPr>
            <a:endParaRPr lang="en-US" sz="1600" dirty="0">
              <a:ea typeface="ＭＳ Ｐゴシック" charset="0"/>
            </a:endParaRPr>
          </a:p>
          <a:p>
            <a:pPr marL="457200" lvl="3" indent="-457200">
              <a:lnSpc>
                <a:spcPct val="70000"/>
              </a:lnSpc>
              <a:buFont typeface="Wingdings" panose="05000000000000000000" pitchFamily="2" charset="2"/>
              <a:buChar char="q"/>
              <a:defRPr/>
            </a:pPr>
            <a:endParaRPr lang="en-US" sz="1600" dirty="0" smtClean="0">
              <a:ea typeface="ＭＳ Ｐゴシック" charset="0"/>
            </a:endParaRPr>
          </a:p>
          <a:p>
            <a:pPr marL="457200" lvl="3" indent="-457200">
              <a:lnSpc>
                <a:spcPct val="70000"/>
              </a:lnSpc>
              <a:buFont typeface="Wingdings" panose="05000000000000000000" pitchFamily="2" charset="2"/>
              <a:buChar char="q"/>
              <a:defRPr/>
            </a:pPr>
            <a:endParaRPr lang="en-US" sz="1600" dirty="0" smtClean="0">
              <a:ea typeface="ＭＳ Ｐゴシック" charset="0"/>
            </a:endParaRPr>
          </a:p>
          <a:p>
            <a:pPr marL="457200" lvl="3" indent="-457200">
              <a:lnSpc>
                <a:spcPct val="70000"/>
              </a:lnSpc>
              <a:buFont typeface="Wingdings" panose="05000000000000000000" pitchFamily="2" charset="2"/>
              <a:buChar char="q"/>
              <a:defRPr/>
            </a:pPr>
            <a:endParaRPr lang="en-US" sz="1600" dirty="0" smtClean="0">
              <a:ea typeface="ＭＳ Ｐゴシック" charset="0"/>
            </a:endParaRPr>
          </a:p>
          <a:p>
            <a:pPr marL="457200" indent="-457200">
              <a:lnSpc>
                <a:spcPct val="70000"/>
              </a:lnSpc>
              <a:buFont typeface="Wingdings" panose="05000000000000000000" pitchFamily="2" charset="2"/>
              <a:buChar char="q"/>
              <a:defRPr/>
            </a:pPr>
            <a:r>
              <a:rPr lang="en-US" sz="2400" i="1" dirty="0">
                <a:solidFill>
                  <a:srgbClr val="000099"/>
                </a:solidFill>
                <a:ea typeface="ＭＳ Ｐゴシック" charset="0"/>
                <a:cs typeface="+mn-cs"/>
              </a:rPr>
              <a:t>Network layer: </a:t>
            </a:r>
            <a:r>
              <a:rPr lang="en-US" sz="2400" dirty="0">
                <a:ea typeface="ＭＳ Ｐゴシック" charset="0"/>
                <a:cs typeface="+mn-cs"/>
              </a:rPr>
              <a:t>logical communication between hosts</a:t>
            </a:r>
          </a:p>
          <a:p>
            <a:pPr marL="457200" lvl="1" indent="-457200">
              <a:lnSpc>
                <a:spcPct val="70000"/>
              </a:lnSpc>
              <a:buFont typeface="Wingdings" panose="05000000000000000000" pitchFamily="2" charset="2"/>
              <a:buChar char="q"/>
              <a:defRPr/>
            </a:pPr>
            <a:endParaRPr lang="en-US" sz="2200" dirty="0">
              <a:ea typeface="ＭＳ Ｐゴシック" charset="0"/>
            </a:endParaRPr>
          </a:p>
        </p:txBody>
      </p:sp>
      <p:sp>
        <p:nvSpPr>
          <p:cNvPr id="5127" name="Rectangle 4"/>
          <p:cNvSpPr>
            <a:spLocks noGrp="1" noChangeArrowheads="1"/>
          </p:cNvSpPr>
          <p:nvPr>
            <p:ph type="body" sz="half" idx="4294967295"/>
          </p:nvPr>
        </p:nvSpPr>
        <p:spPr>
          <a:xfrm>
            <a:off x="5156658" y="2229032"/>
            <a:ext cx="3987342" cy="3617210"/>
          </a:xfrm>
          <a:extLst>
            <a:ext uri="{91240B29-F687-4F45-9708-019B960494DF}">
              <a14:hiddenLine xmlns:a14="http://schemas.microsoft.com/office/drawing/2010/main" w="19050" cmpd="sng">
                <a:solidFill>
                  <a:srgbClr val="FF0000"/>
                </a:solidFill>
                <a:miter lim="800000"/>
                <a:headEnd/>
                <a:tailEnd/>
              </a14:hiddenLine>
            </a:ext>
          </a:extLst>
        </p:spPr>
        <p:txBody>
          <a:bodyPr/>
          <a:lstStyle/>
          <a:p>
            <a:pPr>
              <a:lnSpc>
                <a:spcPct val="70000"/>
              </a:lnSpc>
              <a:buFont typeface="Wingdings" pitchFamily="2" charset="2"/>
              <a:buNone/>
              <a:defRPr/>
            </a:pPr>
            <a:r>
              <a:rPr lang="en-US" sz="2400" i="1" dirty="0" smtClean="0"/>
              <a:t>12 kids in Ann</a:t>
            </a:r>
            <a:r>
              <a:rPr lang="ja-JP" altLang="en-US" sz="2400" i="1" dirty="0" smtClean="0"/>
              <a:t>’</a:t>
            </a:r>
            <a:r>
              <a:rPr lang="en-US" altLang="ja-JP" sz="2400" i="1" dirty="0" smtClean="0"/>
              <a:t>s house sending letters to 12 kids in Bill</a:t>
            </a:r>
            <a:r>
              <a:rPr lang="ja-JP" altLang="en-US" sz="2400" i="1" dirty="0" smtClean="0"/>
              <a:t>’</a:t>
            </a:r>
            <a:r>
              <a:rPr lang="en-US" altLang="ja-JP" sz="2400" i="1" dirty="0" smtClean="0"/>
              <a:t>s house:</a:t>
            </a:r>
          </a:p>
          <a:p>
            <a:pPr>
              <a:lnSpc>
                <a:spcPct val="70000"/>
              </a:lnSpc>
              <a:buFont typeface="Wingdings" pitchFamily="2" charset="2"/>
              <a:buNone/>
              <a:defRPr/>
            </a:pPr>
            <a:endParaRPr lang="en-US" altLang="ja-JP" sz="2400" dirty="0" smtClean="0"/>
          </a:p>
          <a:p>
            <a:pPr marL="342900" lvl="1" indent="-342900">
              <a:lnSpc>
                <a:spcPct val="70000"/>
              </a:lnSpc>
              <a:buFont typeface="Wingdings" panose="05000000000000000000" pitchFamily="2" charset="2"/>
              <a:buChar char="q"/>
              <a:defRPr/>
            </a:pPr>
            <a:r>
              <a:rPr lang="en-US" sz="1800" dirty="0" smtClean="0"/>
              <a:t>hosts = houses</a:t>
            </a:r>
          </a:p>
          <a:p>
            <a:pPr marL="342900" lvl="1" indent="-342900">
              <a:lnSpc>
                <a:spcPct val="70000"/>
              </a:lnSpc>
              <a:buFont typeface="Wingdings" panose="05000000000000000000" pitchFamily="2" charset="2"/>
              <a:buChar char="q"/>
              <a:defRPr/>
            </a:pPr>
            <a:r>
              <a:rPr lang="en-US" sz="1800" dirty="0" smtClean="0"/>
              <a:t>processes = kids</a:t>
            </a:r>
          </a:p>
          <a:p>
            <a:pPr marL="342900" lvl="1" indent="-342900">
              <a:lnSpc>
                <a:spcPct val="70000"/>
              </a:lnSpc>
              <a:buFont typeface="Wingdings" panose="05000000000000000000" pitchFamily="2" charset="2"/>
              <a:buChar char="q"/>
              <a:defRPr/>
            </a:pPr>
            <a:r>
              <a:rPr lang="en-US" sz="1800" dirty="0" smtClean="0"/>
              <a:t>app messages = letters in envelopes</a:t>
            </a:r>
          </a:p>
          <a:p>
            <a:pPr marL="342900" lvl="1" indent="-342900">
              <a:lnSpc>
                <a:spcPct val="70000"/>
              </a:lnSpc>
              <a:buFont typeface="Wingdings" panose="05000000000000000000" pitchFamily="2" charset="2"/>
              <a:buChar char="q"/>
              <a:defRPr/>
            </a:pPr>
            <a:endParaRPr lang="en-US" sz="1800" dirty="0" smtClean="0"/>
          </a:p>
          <a:p>
            <a:pPr marL="342900" lvl="1" indent="-342900">
              <a:lnSpc>
                <a:spcPct val="70000"/>
              </a:lnSpc>
              <a:buFont typeface="Wingdings" panose="05000000000000000000" pitchFamily="2" charset="2"/>
              <a:buChar char="q"/>
              <a:defRPr/>
            </a:pPr>
            <a:r>
              <a:rPr lang="en-US" sz="1800" dirty="0" smtClean="0"/>
              <a:t>transport protocol = Ann and Bill who </a:t>
            </a:r>
            <a:r>
              <a:rPr lang="en-US" sz="1800" dirty="0" err="1" smtClean="0"/>
              <a:t>demux</a:t>
            </a:r>
            <a:r>
              <a:rPr lang="en-US" sz="1800" dirty="0" smtClean="0"/>
              <a:t> to in-house siblings</a:t>
            </a:r>
          </a:p>
          <a:p>
            <a:pPr marL="342900" lvl="1" indent="-342900">
              <a:lnSpc>
                <a:spcPct val="70000"/>
              </a:lnSpc>
              <a:buFont typeface="Wingdings" panose="05000000000000000000" pitchFamily="2" charset="2"/>
              <a:buChar char="q"/>
              <a:defRPr/>
            </a:pPr>
            <a:endParaRPr lang="en-US" sz="1800" dirty="0" smtClean="0"/>
          </a:p>
          <a:p>
            <a:pPr marL="342900" lvl="1" indent="-342900">
              <a:lnSpc>
                <a:spcPct val="70000"/>
              </a:lnSpc>
              <a:buFont typeface="Wingdings" panose="05000000000000000000" pitchFamily="2" charset="2"/>
              <a:buChar char="q"/>
              <a:defRPr/>
            </a:pPr>
            <a:r>
              <a:rPr lang="en-US" sz="1800" dirty="0" smtClean="0"/>
              <a:t>network-layer protocol = postal service</a:t>
            </a:r>
          </a:p>
          <a:p>
            <a:pPr>
              <a:lnSpc>
                <a:spcPct val="70000"/>
              </a:lnSpc>
              <a:buFont typeface="Wingdings" pitchFamily="2" charset="2"/>
              <a:buNone/>
              <a:defRPr/>
            </a:pPr>
            <a:endParaRPr lang="en-US" sz="2400" dirty="0" smtClean="0"/>
          </a:p>
        </p:txBody>
      </p:sp>
      <p:sp>
        <p:nvSpPr>
          <p:cNvPr id="5128" name="Rectangle 7"/>
          <p:cNvSpPr>
            <a:spLocks noChangeArrowheads="1"/>
          </p:cNvSpPr>
          <p:nvPr/>
        </p:nvSpPr>
        <p:spPr bwMode="auto">
          <a:xfrm>
            <a:off x="5127625" y="2060848"/>
            <a:ext cx="4016375" cy="3836987"/>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129" name="Text Box 11"/>
          <p:cNvSpPr txBox="1">
            <a:spLocks noChangeArrowheads="1"/>
          </p:cNvSpPr>
          <p:nvPr/>
        </p:nvSpPr>
        <p:spPr bwMode="auto">
          <a:xfrm>
            <a:off x="5248275" y="1837010"/>
            <a:ext cx="2695575" cy="4333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spcBef>
                <a:spcPct val="45000"/>
              </a:spcBef>
              <a:buClr>
                <a:srgbClr val="000099"/>
              </a:buClr>
              <a:buSzPct val="65000"/>
              <a:buFont typeface="Wingdings" charset="0"/>
              <a:buNone/>
              <a:defRPr/>
            </a:pPr>
            <a:r>
              <a:rPr lang="en-US" sz="2800" i="1" smtClean="0">
                <a:solidFill>
                  <a:srgbClr val="000099"/>
                </a:solidFill>
                <a:latin typeface="Gill Sans MT" charset="0"/>
              </a:rPr>
              <a:t>household analogy:</a:t>
            </a:r>
            <a:endParaRPr lang="en-US" sz="2800" i="1" smtClean="0">
              <a:latin typeface="Gill Sans MT" charset="0"/>
            </a:endParaRPr>
          </a:p>
        </p:txBody>
      </p:sp>
    </p:spTree>
    <p:extLst>
      <p:ext uri="{BB962C8B-B14F-4D97-AF65-F5344CB8AC3E}">
        <p14:creationId xmlns:p14="http://schemas.microsoft.com/office/powerpoint/2010/main" val="8690346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274637"/>
            <a:ext cx="8939336" cy="1143000"/>
          </a:xfrm>
        </p:spPr>
        <p:txBody>
          <a:bodyPr/>
          <a:lstStyle/>
          <a:p>
            <a:pPr>
              <a:defRPr/>
            </a:pPr>
            <a:r>
              <a:rPr lang="en-US" sz="4000" dirty="0">
                <a:ea typeface="ＭＳ Ｐゴシック" charset="0"/>
              </a:rPr>
              <a:t>Level </a:t>
            </a:r>
            <a:r>
              <a:rPr lang="en-US" sz="4000" dirty="0" smtClean="0">
                <a:ea typeface="ＭＳ Ｐゴシック" charset="0"/>
              </a:rPr>
              <a:t>2 </a:t>
            </a:r>
            <a:r>
              <a:rPr lang="en-US" sz="4000" dirty="0">
                <a:ea typeface="ＭＳ Ｐゴシック" charset="0"/>
              </a:rPr>
              <a:t>Q: Build the reliable data </a:t>
            </a:r>
            <a:r>
              <a:rPr lang="en-US" sz="4000" dirty="0" smtClean="0">
                <a:ea typeface="ＭＳ Ｐゴシック" charset="0"/>
              </a:rPr>
              <a:t>Transfer, </a:t>
            </a:r>
            <a:r>
              <a:rPr lang="en-US" altLang="he-IL" sz="4000" dirty="0"/>
              <a:t>channels with errors </a:t>
            </a:r>
            <a:r>
              <a:rPr lang="en-US" altLang="he-IL" sz="4000" dirty="0" smtClean="0"/>
              <a:t> + loss</a:t>
            </a:r>
            <a:endParaRPr lang="en-US" sz="4000" dirty="0">
              <a:ea typeface="ＭＳ Ｐゴシック" charset="0"/>
              <a:cs typeface="+mj-cs"/>
            </a:endParaRPr>
          </a:p>
        </p:txBody>
      </p:sp>
      <p:sp>
        <p:nvSpPr>
          <p:cNvPr id="32" name="Rectangle 3"/>
          <p:cNvSpPr txBox="1">
            <a:spLocks noChangeArrowheads="1"/>
          </p:cNvSpPr>
          <p:nvPr/>
        </p:nvSpPr>
        <p:spPr bwMode="auto">
          <a:xfrm>
            <a:off x="-36512" y="1628800"/>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 </a:t>
            </a:r>
            <a:r>
              <a:rPr lang="en-US" altLang="he-IL" sz="1800" b="1" dirty="0" err="1" smtClean="0"/>
              <a:t>Ack</a:t>
            </a:r>
            <a:r>
              <a:rPr lang="en-US" altLang="he-IL" sz="1800" b="1" dirty="0" smtClean="0"/>
              <a:t> is coming?</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3249612"/>
            <a:chOff x="-4029" y="2231653"/>
            <a:chExt cx="8963025" cy="3249612"/>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1" name="Line 11"/>
            <p:cNvSpPr>
              <a:spLocks noChangeShapeType="1"/>
            </p:cNvSpPr>
            <p:nvPr/>
          </p:nvSpPr>
          <p:spPr bwMode="auto">
            <a:xfrm flipV="1">
              <a:off x="3571021" y="395091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6" name="Text Box 16"/>
            <p:cNvSpPr txBox="1">
              <a:spLocks noChangeArrowheads="1"/>
            </p:cNvSpPr>
            <p:nvPr/>
          </p:nvSpPr>
          <p:spPr bwMode="auto">
            <a:xfrm>
              <a:off x="2751871" y="375406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solidFill>
                    <a:srgbClr val="CC0000"/>
                  </a:solidFill>
                  <a:latin typeface="Arial" panose="020B0604020202020204" pitchFamily="34" charset="0"/>
                </a:rPr>
                <a:t>RTT</a:t>
              </a:r>
              <a:r>
                <a:rPr lang="en-US" altLang="he-IL" sz="1000">
                  <a:latin typeface="Arial" panose="020B0604020202020204" pitchFamily="34" charset="0"/>
                </a:rPr>
                <a:t> </a:t>
              </a:r>
              <a:endParaRPr lang="en-US" altLang="he-IL" sz="2400">
                <a:latin typeface="Times New Roman" panose="02020603050405020304" pitchFamily="18" charset="0"/>
              </a:endParaRPr>
            </a:p>
          </p:txBody>
        </p:sp>
        <p:sp>
          <p:nvSpPr>
            <p:cNvPr id="47" name="Line 17"/>
            <p:cNvSpPr>
              <a:spLocks noChangeShapeType="1"/>
            </p:cNvSpPr>
            <p:nvPr/>
          </p:nvSpPr>
          <p:spPr bwMode="auto">
            <a:xfrm>
              <a:off x="3439259" y="406204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8" name="Line 18"/>
            <p:cNvSpPr>
              <a:spLocks noChangeShapeType="1"/>
            </p:cNvSpPr>
            <p:nvPr/>
          </p:nvSpPr>
          <p:spPr bwMode="auto">
            <a:xfrm flipV="1">
              <a:off x="3444021" y="304445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dirty="0">
                  <a:latin typeface="Arial" panose="020B0604020202020204" pitchFamily="34" charset="0"/>
                </a:rPr>
                <a:t>last packet bit transmitted, </a:t>
              </a:r>
              <a:r>
                <a:rPr lang="en-US" altLang="he-IL" sz="1600" dirty="0">
                  <a:solidFill>
                    <a:srgbClr val="CC0000"/>
                  </a:solidFill>
                  <a:latin typeface="Arial" panose="020B0604020202020204" pitchFamily="34" charset="0"/>
                </a:rPr>
                <a:t>t = L / </a:t>
              </a:r>
              <a:r>
                <a:rPr lang="en-US" altLang="he-IL" sz="1600" dirty="0" smtClean="0">
                  <a:solidFill>
                    <a:srgbClr val="CC0000"/>
                  </a:solidFill>
                  <a:latin typeface="Arial" panose="020B0604020202020204" pitchFamily="34" charset="0"/>
                </a:rPr>
                <a:t>R</a:t>
              </a:r>
            </a:p>
            <a:p>
              <a:pPr algn="r">
                <a:lnSpc>
                  <a:spcPct val="100000"/>
                </a:lnSpc>
                <a:spcBef>
                  <a:spcPct val="0"/>
                </a:spcBef>
                <a:buClrTx/>
                <a:buSzTx/>
                <a:buFontTx/>
                <a:buNone/>
              </a:pPr>
              <a:r>
                <a:rPr lang="en-US" altLang="he-IL" sz="1600" dirty="0" smtClean="0">
                  <a:solidFill>
                    <a:srgbClr val="CC0000"/>
                  </a:solidFill>
                  <a:latin typeface="Arial" panose="020B0604020202020204" pitchFamily="34" charset="0"/>
                </a:rPr>
                <a:t>Timer set to RTT + epsilon </a:t>
              </a:r>
              <a:r>
                <a:rPr lang="en-US" altLang="he-IL" sz="1600" dirty="0" smtClean="0">
                  <a:solidFill>
                    <a:srgbClr val="CC0000"/>
                  </a:solidFill>
                  <a:latin typeface="Arial" panose="020B0604020202020204" pitchFamily="34" charset="0"/>
                  <a:sym typeface="Wingdings" panose="05000000000000000000" pitchFamily="2" charset="2"/>
                </a:rPr>
                <a:t></a:t>
              </a:r>
              <a:endParaRPr lang="en-US" altLang="he-IL" sz="1600" dirty="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a:t>
              </a:r>
              <a:r>
                <a:rPr lang="en-US" altLang="he-IL" sz="1600" dirty="0" smtClean="0">
                  <a:latin typeface="Arial" panose="020B0604020202020204" pitchFamily="34" charset="0"/>
                </a:rPr>
                <a:t>send ACK</a:t>
              </a:r>
              <a:endParaRPr lang="en-US" altLang="he-IL" sz="1600" dirty="0">
                <a:latin typeface="Times New Roman" panose="02020603050405020304" pitchFamily="18" charset="0"/>
              </a:endParaRPr>
            </a:p>
          </p:txBody>
        </p:sp>
      </p:grpSp>
      <p:grpSp>
        <p:nvGrpSpPr>
          <p:cNvPr id="5" name="קבוצה 4"/>
          <p:cNvGrpSpPr/>
          <p:nvPr/>
        </p:nvGrpSpPr>
        <p:grpSpPr>
          <a:xfrm>
            <a:off x="6546851" y="4484261"/>
            <a:ext cx="2743200" cy="2743200"/>
            <a:chOff x="6570963" y="4467646"/>
            <a:chExt cx="2743200" cy="2743200"/>
          </a:xfrm>
        </p:grpSpPr>
        <p:pic>
          <p:nvPicPr>
            <p:cNvPr id="3" name="תמונה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6927037" y="5440625"/>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grpSp>
      <p:sp>
        <p:nvSpPr>
          <p:cNvPr id="66" name="אליפסה 65"/>
          <p:cNvSpPr/>
          <p:nvPr/>
        </p:nvSpPr>
        <p:spPr>
          <a:xfrm>
            <a:off x="8191499" y="5316706"/>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1-bit</a:t>
            </a:r>
          </a:p>
          <a:p>
            <a:pPr algn="ctr"/>
            <a:r>
              <a:rPr lang="en-US" dirty="0" err="1" smtClean="0"/>
              <a:t>SeqNum</a:t>
            </a:r>
            <a:endParaRPr lang="he-IL" dirty="0"/>
          </a:p>
        </p:txBody>
      </p:sp>
      <p:sp>
        <p:nvSpPr>
          <p:cNvPr id="30" name="אליפסה 29"/>
          <p:cNvSpPr/>
          <p:nvPr/>
        </p:nvSpPr>
        <p:spPr>
          <a:xfrm>
            <a:off x="8049090" y="6128592"/>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
        <p:nvSpPr>
          <p:cNvPr id="31" name="אליפסה 30"/>
          <p:cNvSpPr/>
          <p:nvPr/>
        </p:nvSpPr>
        <p:spPr>
          <a:xfrm>
            <a:off x="6751081" y="6164141"/>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Timer</a:t>
            </a:r>
            <a:endParaRPr lang="he-IL" dirty="0"/>
          </a:p>
        </p:txBody>
      </p:sp>
    </p:spTree>
    <p:extLst>
      <p:ext uri="{BB962C8B-B14F-4D97-AF65-F5344CB8AC3E}">
        <p14:creationId xmlns:p14="http://schemas.microsoft.com/office/powerpoint/2010/main" val="31176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ppt_x"/>
                                          </p:val>
                                        </p:tav>
                                        <p:tav tm="100000">
                                          <p:val>
                                            <p:strVal val="#ppt_x"/>
                                          </p:val>
                                        </p:tav>
                                      </p:tavLst>
                                    </p:anim>
                                    <p:anim calcmode="lin" valueType="num">
                                      <p:cBhvr additive="base">
                                        <p:cTn id="26" dur="500" fill="hold"/>
                                        <p:tgtEl>
                                          <p:spTgt spid="66"/>
                                        </p:tgtEl>
                                        <p:attrNameLst>
                                          <p:attrName>ppt_y</p:attrName>
                                        </p:attrNameLst>
                                      </p:cBhvr>
                                      <p:tavLst>
                                        <p:tav tm="0">
                                          <p:val>
                                            <p:strVal val="1+#ppt_h/2"/>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6" grpId="0" animBg="1"/>
      <p:bldP spid="30" grpId="0" animBg="1"/>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199" y="274637"/>
            <a:ext cx="8656033" cy="1143000"/>
          </a:xfrm>
        </p:spPr>
        <p:txBody>
          <a:bodyPr/>
          <a:lstStyle/>
          <a:p>
            <a:pPr>
              <a:defRPr/>
            </a:pPr>
            <a:r>
              <a:rPr lang="en-US" sz="4000" dirty="0">
                <a:ea typeface="ＭＳ Ｐゴシック" charset="0"/>
              </a:rPr>
              <a:t>Level 2 Q: Build the reliable data Transfer, </a:t>
            </a:r>
            <a:r>
              <a:rPr lang="en-US" altLang="he-IL" sz="4000" dirty="0"/>
              <a:t>channels with errors  + loss</a:t>
            </a:r>
            <a:endParaRPr lang="en-US" sz="4000" dirty="0">
              <a:ea typeface="ＭＳ Ｐゴシック" charset="0"/>
              <a:cs typeface="+mj-cs"/>
            </a:endParaRPr>
          </a:p>
        </p:txBody>
      </p:sp>
      <p:sp>
        <p:nvSpPr>
          <p:cNvPr id="32" name="Rectangle 3"/>
          <p:cNvSpPr txBox="1">
            <a:spLocks noChangeArrowheads="1"/>
          </p:cNvSpPr>
          <p:nvPr/>
        </p:nvSpPr>
        <p:spPr bwMode="auto">
          <a:xfrm>
            <a:off x="53182" y="6385522"/>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So our new algorithm is good or not</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grpSp>
        <p:nvGrpSpPr>
          <p:cNvPr id="2" name="קבוצה 1"/>
          <p:cNvGrpSpPr/>
          <p:nvPr/>
        </p:nvGrpSpPr>
        <p:grpSpPr>
          <a:xfrm>
            <a:off x="-36512" y="2247678"/>
            <a:ext cx="8963025" cy="4349750"/>
            <a:chOff x="-4029" y="2231653"/>
            <a:chExt cx="8963025" cy="4349750"/>
          </a:xfrm>
        </p:grpSpPr>
        <p:sp>
          <p:nvSpPr>
            <p:cNvPr id="33" name="Line 3"/>
            <p:cNvSpPr>
              <a:spLocks noChangeShapeType="1"/>
            </p:cNvSpPr>
            <p:nvPr/>
          </p:nvSpPr>
          <p:spPr bwMode="auto">
            <a:xfrm>
              <a:off x="3553559" y="278727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34" name="Text Box 4"/>
            <p:cNvSpPr txBox="1">
              <a:spLocks noChangeArrowheads="1"/>
            </p:cNvSpPr>
            <p:nvPr/>
          </p:nvSpPr>
          <p:spPr bwMode="auto">
            <a:xfrm>
              <a:off x="229334" y="258249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p>
          </p:txBody>
        </p:sp>
        <p:sp>
          <p:nvSpPr>
            <p:cNvPr id="35" name="Line 5"/>
            <p:cNvSpPr>
              <a:spLocks noChangeShapeType="1"/>
            </p:cNvSpPr>
            <p:nvPr/>
          </p:nvSpPr>
          <p:spPr bwMode="auto">
            <a:xfrm>
              <a:off x="3542446" y="256820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6" name="Line 6"/>
            <p:cNvSpPr>
              <a:spLocks noChangeShapeType="1"/>
            </p:cNvSpPr>
            <p:nvPr/>
          </p:nvSpPr>
          <p:spPr bwMode="auto">
            <a:xfrm>
              <a:off x="5769709" y="258090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37" name="Text Box 7"/>
            <p:cNvSpPr txBox="1">
              <a:spLocks noChangeArrowheads="1"/>
            </p:cNvSpPr>
            <p:nvPr/>
          </p:nvSpPr>
          <p:spPr bwMode="auto">
            <a:xfrm>
              <a:off x="3013809" y="223165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38" name="Text Box 8"/>
            <p:cNvSpPr txBox="1">
              <a:spLocks noChangeArrowheads="1"/>
            </p:cNvSpPr>
            <p:nvPr/>
          </p:nvSpPr>
          <p:spPr bwMode="auto">
            <a:xfrm>
              <a:off x="5191859" y="223165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39" name="Line 9"/>
            <p:cNvSpPr>
              <a:spLocks noChangeShapeType="1"/>
            </p:cNvSpPr>
            <p:nvPr/>
          </p:nvSpPr>
          <p:spPr bwMode="auto">
            <a:xfrm>
              <a:off x="3566259" y="278251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0" name="Line 10"/>
            <p:cNvSpPr>
              <a:spLocks noChangeShapeType="1"/>
            </p:cNvSpPr>
            <p:nvPr/>
          </p:nvSpPr>
          <p:spPr bwMode="auto">
            <a:xfrm>
              <a:off x="3571021" y="489389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41" name="Line 11"/>
            <p:cNvSpPr>
              <a:spLocks noChangeShapeType="1"/>
            </p:cNvSpPr>
            <p:nvPr/>
          </p:nvSpPr>
          <p:spPr bwMode="auto">
            <a:xfrm flipV="1">
              <a:off x="3571021" y="395091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2" name="Freeform 12"/>
            <p:cNvSpPr>
              <a:spLocks/>
            </p:cNvSpPr>
            <p:nvPr/>
          </p:nvSpPr>
          <p:spPr bwMode="auto">
            <a:xfrm>
              <a:off x="3548796" y="2780928"/>
              <a:ext cx="2232025"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43" name="Line 13"/>
            <p:cNvSpPr>
              <a:spLocks noChangeShapeType="1"/>
            </p:cNvSpPr>
            <p:nvPr/>
          </p:nvSpPr>
          <p:spPr bwMode="auto">
            <a:xfrm flipH="1">
              <a:off x="3404334" y="27809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4" name="Line 14"/>
            <p:cNvSpPr>
              <a:spLocks noChangeShapeType="1"/>
            </p:cNvSpPr>
            <p:nvPr/>
          </p:nvSpPr>
          <p:spPr bwMode="auto">
            <a:xfrm flipH="1">
              <a:off x="3404334" y="302222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5" name="Line 15"/>
            <p:cNvSpPr>
              <a:spLocks noChangeShapeType="1"/>
            </p:cNvSpPr>
            <p:nvPr/>
          </p:nvSpPr>
          <p:spPr bwMode="auto">
            <a:xfrm flipH="1">
              <a:off x="3415446" y="488119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46" name="Text Box 16"/>
            <p:cNvSpPr txBox="1">
              <a:spLocks noChangeArrowheads="1"/>
            </p:cNvSpPr>
            <p:nvPr/>
          </p:nvSpPr>
          <p:spPr bwMode="auto">
            <a:xfrm>
              <a:off x="2751871" y="375406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solidFill>
                    <a:srgbClr val="CC0000"/>
                  </a:solidFill>
                  <a:latin typeface="Arial" panose="020B0604020202020204" pitchFamily="34" charset="0"/>
                </a:rPr>
                <a:t>RTT</a:t>
              </a:r>
              <a:r>
                <a:rPr lang="en-US" altLang="he-IL" sz="1000">
                  <a:latin typeface="Arial" panose="020B0604020202020204" pitchFamily="34" charset="0"/>
                </a:rPr>
                <a:t> </a:t>
              </a:r>
              <a:endParaRPr lang="en-US" altLang="he-IL" sz="2400">
                <a:latin typeface="Times New Roman" panose="02020603050405020304" pitchFamily="18" charset="0"/>
              </a:endParaRPr>
            </a:p>
          </p:txBody>
        </p:sp>
        <p:sp>
          <p:nvSpPr>
            <p:cNvPr id="47" name="Line 17"/>
            <p:cNvSpPr>
              <a:spLocks noChangeShapeType="1"/>
            </p:cNvSpPr>
            <p:nvPr/>
          </p:nvSpPr>
          <p:spPr bwMode="auto">
            <a:xfrm>
              <a:off x="3439259" y="406204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8" name="Line 18"/>
            <p:cNvSpPr>
              <a:spLocks noChangeShapeType="1"/>
            </p:cNvSpPr>
            <p:nvPr/>
          </p:nvSpPr>
          <p:spPr bwMode="auto">
            <a:xfrm flipV="1">
              <a:off x="3444021" y="304445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9" name="Text Box 19"/>
            <p:cNvSpPr txBox="1">
              <a:spLocks noChangeArrowheads="1"/>
            </p:cNvSpPr>
            <p:nvPr/>
          </p:nvSpPr>
          <p:spPr bwMode="auto">
            <a:xfrm>
              <a:off x="-4029" y="2860303"/>
              <a:ext cx="3465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packet bit transmitted, </a:t>
              </a:r>
              <a:r>
                <a:rPr lang="en-US" altLang="he-IL" sz="1600">
                  <a:solidFill>
                    <a:srgbClr val="CC0000"/>
                  </a:solidFill>
                  <a:latin typeface="Arial" panose="020B0604020202020204" pitchFamily="34" charset="0"/>
                </a:rPr>
                <a:t>t = L / R</a:t>
              </a:r>
              <a:endParaRPr lang="en-US" altLang="he-IL" sz="1600">
                <a:solidFill>
                  <a:srgbClr val="CC0000"/>
                </a:solidFill>
                <a:latin typeface="Times New Roman" panose="02020603050405020304" pitchFamily="18" charset="0"/>
              </a:endParaRPr>
            </a:p>
          </p:txBody>
        </p:sp>
        <p:sp>
          <p:nvSpPr>
            <p:cNvPr id="50" name="Line 20"/>
            <p:cNvSpPr>
              <a:spLocks noChangeShapeType="1"/>
            </p:cNvSpPr>
            <p:nvPr/>
          </p:nvSpPr>
          <p:spPr bwMode="auto">
            <a:xfrm flipH="1">
              <a:off x="5757009" y="369532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1" name="Text Box 21"/>
            <p:cNvSpPr txBox="1">
              <a:spLocks noChangeArrowheads="1"/>
            </p:cNvSpPr>
            <p:nvPr/>
          </p:nvSpPr>
          <p:spPr bwMode="auto">
            <a:xfrm>
              <a:off x="5837971" y="351911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52" name="Line 22"/>
            <p:cNvSpPr>
              <a:spLocks noChangeShapeType="1"/>
            </p:cNvSpPr>
            <p:nvPr/>
          </p:nvSpPr>
          <p:spPr bwMode="auto">
            <a:xfrm>
              <a:off x="5780821" y="394456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3" name="Text Box 23"/>
            <p:cNvSpPr txBox="1">
              <a:spLocks noChangeArrowheads="1"/>
            </p:cNvSpPr>
            <p:nvPr/>
          </p:nvSpPr>
          <p:spPr bwMode="auto">
            <a:xfrm>
              <a:off x="5844321" y="377152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dirty="0">
                  <a:latin typeface="Arial" panose="020B0604020202020204" pitchFamily="34" charset="0"/>
                </a:rPr>
                <a:t>last packet bit arrives, send ACK</a:t>
              </a:r>
              <a:endParaRPr lang="en-US" altLang="he-IL" sz="1600" dirty="0">
                <a:latin typeface="Times New Roman" panose="02020603050405020304" pitchFamily="18" charset="0"/>
              </a:endParaRPr>
            </a:p>
          </p:txBody>
        </p:sp>
        <p:sp>
          <p:nvSpPr>
            <p:cNvPr id="54" name="Text Box 24"/>
            <p:cNvSpPr txBox="1">
              <a:spLocks noChangeArrowheads="1"/>
            </p:cNvSpPr>
            <p:nvPr/>
          </p:nvSpPr>
          <p:spPr bwMode="auto">
            <a:xfrm>
              <a:off x="821471" y="455416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ACK arrives, send next </a:t>
              </a:r>
            </a:p>
            <a:p>
              <a:pPr algn="r">
                <a:lnSpc>
                  <a:spcPct val="100000"/>
                </a:lnSpc>
                <a:spcBef>
                  <a:spcPct val="0"/>
                </a:spcBef>
                <a:buClrTx/>
                <a:buSzTx/>
                <a:buFontTx/>
                <a:buNone/>
              </a:pPr>
              <a:r>
                <a:rPr lang="en-US" altLang="he-IL" sz="1600">
                  <a:latin typeface="Arial" panose="020B0604020202020204" pitchFamily="34" charset="0"/>
                </a:rPr>
                <a:t>packet, </a:t>
              </a:r>
              <a:r>
                <a:rPr lang="en-US" altLang="he-IL" sz="1600">
                  <a:solidFill>
                    <a:srgbClr val="CC0000"/>
                  </a:solidFill>
                  <a:latin typeface="Arial" panose="020B0604020202020204" pitchFamily="34" charset="0"/>
                </a:rPr>
                <a:t>t = RTT + L / R</a:t>
              </a:r>
              <a:endParaRPr lang="en-US" altLang="he-IL" sz="1600">
                <a:solidFill>
                  <a:srgbClr val="CC0000"/>
                </a:solidFill>
                <a:latin typeface="Times New Roman" panose="02020603050405020304" pitchFamily="18" charset="0"/>
              </a:endParaRPr>
            </a:p>
          </p:txBody>
        </p:sp>
        <p:sp>
          <p:nvSpPr>
            <p:cNvPr id="55" name="Freeform 25"/>
            <p:cNvSpPr>
              <a:spLocks/>
            </p:cNvSpPr>
            <p:nvPr/>
          </p:nvSpPr>
          <p:spPr bwMode="auto">
            <a:xfrm>
              <a:off x="3566259" y="4889128"/>
              <a:ext cx="1419225"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56" name="Group 26"/>
            <p:cNvGrpSpPr>
              <a:grpSpLocks/>
            </p:cNvGrpSpPr>
            <p:nvPr/>
          </p:nvGrpSpPr>
          <p:grpSpPr bwMode="auto">
            <a:xfrm>
              <a:off x="3559909" y="4881190"/>
              <a:ext cx="1281112" cy="534988"/>
              <a:chOff x="12315" y="13225"/>
              <a:chExt cx="2775" cy="913"/>
            </a:xfrm>
          </p:grpSpPr>
          <p:sp>
            <p:nvSpPr>
              <p:cNvPr id="57"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58"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59" name="Line 29"/>
            <p:cNvSpPr>
              <a:spLocks noChangeShapeType="1"/>
            </p:cNvSpPr>
            <p:nvPr/>
          </p:nvSpPr>
          <p:spPr bwMode="auto">
            <a:xfrm>
              <a:off x="3559909" y="512249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60" name="Line 30"/>
            <p:cNvSpPr>
              <a:spLocks noChangeShapeType="1"/>
            </p:cNvSpPr>
            <p:nvPr/>
          </p:nvSpPr>
          <p:spPr bwMode="auto">
            <a:xfrm>
              <a:off x="3883759" y="524631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aphicFrame>
          <p:nvGraphicFramePr>
            <p:cNvPr id="61" name="Object 35"/>
            <p:cNvGraphicFramePr>
              <a:graphicFrameLocks noChangeAspect="1"/>
            </p:cNvGraphicFramePr>
            <p:nvPr>
              <p:extLst/>
            </p:nvPr>
          </p:nvGraphicFramePr>
          <p:xfrm>
            <a:off x="1251684" y="5647953"/>
            <a:ext cx="6748462" cy="933450"/>
          </p:xfrm>
          <a:graphic>
            <a:graphicData uri="http://schemas.openxmlformats.org/presentationml/2006/ole">
              <mc:AlternateContent xmlns:mc="http://schemas.openxmlformats.org/markup-compatibility/2006">
                <mc:Choice xmlns:v="urn:schemas-microsoft-com:vml" Requires="v">
                  <p:oleObj spid="_x0000_s145581" name="Picture" r:id="rId4" imgW="3581280" imgH="495360" progId="Word.Picture.8">
                    <p:embed/>
                  </p:oleObj>
                </mc:Choice>
                <mc:Fallback>
                  <p:oleObj name="Picture" r:id="rId4" imgW="3581280" imgH="495360" progId="Word.Picture.8">
                    <p:embed/>
                    <p:pic>
                      <p:nvPicPr>
                        <p:cNvPr id="0" name=""/>
                        <p:cNvPicPr>
                          <a:picLocks noChangeAspect="1" noChangeArrowheads="1"/>
                        </p:cNvPicPr>
                        <p:nvPr/>
                      </p:nvPicPr>
                      <p:blipFill>
                        <a:blip r:embed="rId5"/>
                        <a:srcRect/>
                        <a:stretch>
                          <a:fillRect/>
                        </a:stretch>
                      </p:blipFill>
                      <p:spPr bwMode="auto">
                        <a:xfrm>
                          <a:off x="1251684" y="5647953"/>
                          <a:ext cx="67484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קבוצה 4"/>
          <p:cNvGrpSpPr/>
          <p:nvPr/>
        </p:nvGrpSpPr>
        <p:grpSpPr>
          <a:xfrm>
            <a:off x="6543367" y="4398926"/>
            <a:ext cx="2743200" cy="2743200"/>
            <a:chOff x="6570963" y="4467646"/>
            <a:chExt cx="2743200" cy="2743200"/>
          </a:xfrm>
        </p:grpSpPr>
        <p:pic>
          <p:nvPicPr>
            <p:cNvPr id="3" name="תמונה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963" y="4467646"/>
              <a:ext cx="2743200" cy="2743200"/>
            </a:xfrm>
            <a:prstGeom prst="rect">
              <a:avLst/>
            </a:prstGeom>
          </p:spPr>
        </p:pic>
        <p:sp>
          <p:nvSpPr>
            <p:cNvPr id="4" name="אליפסה 3"/>
            <p:cNvSpPr/>
            <p:nvPr/>
          </p:nvSpPr>
          <p:spPr>
            <a:xfrm>
              <a:off x="7024525" y="5264993"/>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grpSp>
      <p:sp>
        <p:nvSpPr>
          <p:cNvPr id="66" name="אליפסה 65"/>
          <p:cNvSpPr/>
          <p:nvPr/>
        </p:nvSpPr>
        <p:spPr>
          <a:xfrm>
            <a:off x="8240983" y="5338858"/>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1-bit</a:t>
            </a:r>
          </a:p>
          <a:p>
            <a:pPr algn="ctr"/>
            <a:r>
              <a:rPr lang="en-US" dirty="0" err="1" smtClean="0"/>
              <a:t>SeqNum</a:t>
            </a:r>
            <a:endParaRPr lang="he-IL" dirty="0"/>
          </a:p>
        </p:txBody>
      </p:sp>
      <p:sp>
        <p:nvSpPr>
          <p:cNvPr id="67" name="אליפסה 66"/>
          <p:cNvSpPr/>
          <p:nvPr/>
        </p:nvSpPr>
        <p:spPr>
          <a:xfrm>
            <a:off x="6876256" y="5930235"/>
            <a:ext cx="906171" cy="708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Timer</a:t>
            </a:r>
            <a:endParaRPr lang="he-IL" dirty="0"/>
          </a:p>
        </p:txBody>
      </p:sp>
      <p:sp>
        <p:nvSpPr>
          <p:cNvPr id="62" name="אליפסה 61"/>
          <p:cNvSpPr/>
          <p:nvPr/>
        </p:nvSpPr>
        <p:spPr>
          <a:xfrm>
            <a:off x="8019453" y="6073123"/>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
        <p:nvSpPr>
          <p:cNvPr id="63" name="Rectangle 3"/>
          <p:cNvSpPr txBox="1">
            <a:spLocks noChangeArrowheads="1"/>
          </p:cNvSpPr>
          <p:nvPr/>
        </p:nvSpPr>
        <p:spPr bwMode="auto">
          <a:xfrm>
            <a:off x="53182" y="1488156"/>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Think simple – Lets see what is the efficiency of our new algorithm</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spTree>
    <p:extLst>
      <p:ext uri="{BB962C8B-B14F-4D97-AF65-F5344CB8AC3E}">
        <p14:creationId xmlns:p14="http://schemas.microsoft.com/office/powerpoint/2010/main" val="4764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additive="base">
                                        <p:cTn id="24" dur="500" fill="hold"/>
                                        <p:tgtEl>
                                          <p:spTgt spid="66"/>
                                        </p:tgtEl>
                                        <p:attrNameLst>
                                          <p:attrName>ppt_x</p:attrName>
                                        </p:attrNameLst>
                                      </p:cBhvr>
                                      <p:tavLst>
                                        <p:tav tm="0">
                                          <p:val>
                                            <p:strVal val="#ppt_x"/>
                                          </p:val>
                                        </p:tav>
                                        <p:tav tm="100000">
                                          <p:val>
                                            <p:strVal val="#ppt_x"/>
                                          </p:val>
                                        </p:tav>
                                      </p:tavLst>
                                    </p:anim>
                                    <p:anim calcmode="lin" valueType="num">
                                      <p:cBhvr additive="base">
                                        <p:cTn id="25" dur="500" fill="hold"/>
                                        <p:tgtEl>
                                          <p:spTgt spid="6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500" fill="hold"/>
                                        <p:tgtEl>
                                          <p:spTgt spid="62"/>
                                        </p:tgtEl>
                                        <p:attrNameLst>
                                          <p:attrName>ppt_x</p:attrName>
                                        </p:attrNameLst>
                                      </p:cBhvr>
                                      <p:tavLst>
                                        <p:tav tm="0">
                                          <p:val>
                                            <p:strVal val="#ppt_x"/>
                                          </p:val>
                                        </p:tav>
                                        <p:tav tm="100000">
                                          <p:val>
                                            <p:strVal val="#ppt_x"/>
                                          </p:val>
                                        </p:tav>
                                      </p:tavLst>
                                    </p:anim>
                                    <p:anim calcmode="lin" valueType="num">
                                      <p:cBhvr additive="base">
                                        <p:cTn id="3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6" grpId="0" animBg="1"/>
      <p:bldP spid="67" grpId="0" animBg="1"/>
      <p:bldP spid="62" grpId="0" animBg="1"/>
      <p:bldP spid="6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p:txBody>
          <a:bodyPr/>
          <a:lstStyle/>
          <a:p>
            <a:pPr>
              <a:defRPr/>
            </a:pPr>
            <a:r>
              <a:rPr lang="en-US" sz="4000" dirty="0" smtClean="0">
                <a:ea typeface="ＭＳ Ｐゴシック" charset="0"/>
                <a:cs typeface="+mj-cs"/>
              </a:rPr>
              <a:t>Level 2 Q: Build the next reliable data Transfer</a:t>
            </a:r>
            <a:endParaRPr lang="en-US" sz="4000" dirty="0">
              <a:ea typeface="ＭＳ Ｐゴシック" charset="0"/>
              <a:cs typeface="+mj-cs"/>
            </a:endParaRPr>
          </a:p>
        </p:txBody>
      </p:sp>
      <p:sp>
        <p:nvSpPr>
          <p:cNvPr id="32" name="Rectangle 3"/>
          <p:cNvSpPr txBox="1">
            <a:spLocks noChangeArrowheads="1"/>
          </p:cNvSpPr>
          <p:nvPr/>
        </p:nvSpPr>
        <p:spPr bwMode="auto">
          <a:xfrm>
            <a:off x="-36512" y="1549152"/>
            <a:ext cx="9180512" cy="432048"/>
          </a:xfrm>
          <a:prstGeom prst="rect">
            <a:avLst/>
          </a:prstGeom>
          <a:noFill/>
          <a:ln>
            <a:noFill/>
          </a:ln>
        </p:spPr>
        <p:txBody>
          <a:bodyPr lIns="91425" tIns="91425" rIns="91425" bIns="91425" anchor="t" anchorCtr="0"/>
          <a:lstStyle>
            <a:defPPr marR="0" algn="l" rtl="0">
              <a:lnSpc>
                <a:spcPct val="100000"/>
              </a:lnSpc>
              <a:spcBef>
                <a:spcPts val="0"/>
              </a:spcBef>
              <a:spcAft>
                <a:spcPts val="0"/>
              </a:spcAft>
              <a:defRPr/>
            </a:defPPr>
            <a:lvl1pPr marL="342900" indent="-342900" eaLnBrk="1" hangingPunct="1">
              <a:buClr>
                <a:schemeClr val="dk1"/>
              </a:buClr>
              <a:buSzPct val="75000"/>
              <a:buFont typeface="Wingdings" panose="05000000000000000000" pitchFamily="2" charset="2"/>
              <a:buChar char="q"/>
              <a:defRPr sz="2400">
                <a:solidFill>
                  <a:schemeClr val="dk1"/>
                </a:solidFill>
                <a:latin typeface="Georgia"/>
                <a:ea typeface="Georgia"/>
                <a:cs typeface="Georgia"/>
              </a:defRPr>
            </a:lvl1pPr>
            <a:lvl2pPr lvl="1" eaLnBrk="1" hangingPunct="1">
              <a:buClr>
                <a:schemeClr val="dk1"/>
              </a:buClr>
              <a:buSzPct val="100000"/>
              <a:buFont typeface="Georgia"/>
              <a:defRPr sz="2000">
                <a:solidFill>
                  <a:srgbClr val="CC0000"/>
                </a:solidFill>
                <a:latin typeface="Georgia"/>
                <a:ea typeface="MS PGothic" pitchFamily="34" charset="-128"/>
                <a:cs typeface="Georgia"/>
              </a:defRPr>
            </a:lvl2pPr>
            <a:lvl3pPr>
              <a:buClr>
                <a:schemeClr val="dk1"/>
              </a:buClr>
              <a:buSzPct val="100000"/>
              <a:buFont typeface="Georgia"/>
              <a:defRPr sz="2400">
                <a:solidFill>
                  <a:schemeClr val="dk1"/>
                </a:solidFill>
                <a:latin typeface="Georgia"/>
                <a:ea typeface="Georgia"/>
                <a:cs typeface="Georgia"/>
              </a:defRPr>
            </a:lvl3pPr>
            <a:lvl4pPr>
              <a:buClr>
                <a:schemeClr val="dk1"/>
              </a:buClr>
              <a:buSzPct val="100000"/>
              <a:buFont typeface="Georgia"/>
              <a:defRPr sz="1800">
                <a:solidFill>
                  <a:schemeClr val="dk1"/>
                </a:solidFill>
                <a:latin typeface="Georgia"/>
                <a:ea typeface="Georgia"/>
                <a:cs typeface="Georgia"/>
              </a:defRPr>
            </a:lvl4pPr>
            <a:lvl5pPr>
              <a:buClr>
                <a:schemeClr val="dk1"/>
              </a:buClr>
              <a:buSzPct val="100000"/>
              <a:buFont typeface="Georgia"/>
              <a:defRPr sz="1800">
                <a:solidFill>
                  <a:schemeClr val="dk1"/>
                </a:solidFill>
                <a:latin typeface="Georgia"/>
                <a:ea typeface="Georgia"/>
                <a:cs typeface="Georgia"/>
              </a:defRPr>
            </a:lvl5pPr>
            <a:lvl6pPr>
              <a:buClr>
                <a:schemeClr val="dk1"/>
              </a:buClr>
              <a:buSzPct val="100000"/>
              <a:buFont typeface="Georgia"/>
              <a:defRPr sz="1800">
                <a:solidFill>
                  <a:schemeClr val="dk1"/>
                </a:solidFill>
                <a:latin typeface="Georgia"/>
                <a:ea typeface="Georgia"/>
                <a:cs typeface="Georgia"/>
              </a:defRPr>
            </a:lvl6pPr>
            <a:lvl7pPr>
              <a:buClr>
                <a:schemeClr val="dk1"/>
              </a:buClr>
              <a:buSzPct val="100000"/>
              <a:buFont typeface="Georgia"/>
              <a:defRPr sz="1800">
                <a:solidFill>
                  <a:schemeClr val="dk1"/>
                </a:solidFill>
                <a:latin typeface="Georgia"/>
                <a:ea typeface="Georgia"/>
                <a:cs typeface="Georgia"/>
              </a:defRPr>
            </a:lvl7pPr>
            <a:lvl8pPr>
              <a:buClr>
                <a:schemeClr val="dk1"/>
              </a:buClr>
              <a:buSzPct val="100000"/>
              <a:buFont typeface="Georgia"/>
              <a:defRPr sz="1800">
                <a:solidFill>
                  <a:schemeClr val="dk1"/>
                </a:solidFill>
                <a:latin typeface="Georgia"/>
                <a:ea typeface="Georgia"/>
                <a:cs typeface="Georgia"/>
              </a:defRPr>
            </a:lvl8pPr>
            <a:lvl9pPr>
              <a:buClr>
                <a:schemeClr val="dk1"/>
              </a:buClr>
              <a:buSzPct val="100000"/>
              <a:buFont typeface="Georgia"/>
              <a:defRPr sz="1800">
                <a:solidFill>
                  <a:schemeClr val="dk1"/>
                </a:solidFill>
                <a:latin typeface="Georgia"/>
                <a:ea typeface="Georgia"/>
                <a:cs typeface="Georgia"/>
              </a:defRPr>
            </a:lvl9pPr>
          </a:lstStyle>
          <a:p>
            <a:pPr marL="0" indent="0">
              <a:buNone/>
            </a:pPr>
            <a:r>
              <a:rPr lang="en-US" altLang="he-IL" sz="1800" b="1" dirty="0" smtClean="0"/>
              <a:t>How can we improve it</a:t>
            </a:r>
            <a:endParaRPr lang="en-US" altLang="he-IL" sz="1800" b="1" dirty="0"/>
          </a:p>
          <a:p>
            <a:pPr marL="0" indent="0">
              <a:buNone/>
            </a:pPr>
            <a:endParaRPr lang="en-US" altLang="he-IL" sz="1800" dirty="0" smtClean="0"/>
          </a:p>
          <a:p>
            <a:endParaRPr lang="en-US" altLang="he-IL" sz="1800" dirty="0"/>
          </a:p>
          <a:p>
            <a:pPr lvl="2"/>
            <a:endParaRPr lang="en-US" altLang="he-IL" sz="1800" dirty="0" smtClean="0"/>
          </a:p>
          <a:p>
            <a:pPr lvl="2"/>
            <a:endParaRPr lang="en-US" altLang="he-IL" sz="1800" dirty="0"/>
          </a:p>
        </p:txBody>
      </p:sp>
      <p:pic>
        <p:nvPicPr>
          <p:cNvPr id="62" name="תמונה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186" y="4466433"/>
            <a:ext cx="2743200" cy="2743200"/>
          </a:xfrm>
          <a:prstGeom prst="rect">
            <a:avLst/>
          </a:prstGeom>
        </p:spPr>
      </p:pic>
      <p:sp>
        <p:nvSpPr>
          <p:cNvPr id="63" name="אליפסה 62"/>
          <p:cNvSpPr/>
          <p:nvPr/>
        </p:nvSpPr>
        <p:spPr>
          <a:xfrm>
            <a:off x="7024525" y="5264993"/>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sp>
        <p:nvSpPr>
          <p:cNvPr id="64" name="Rectangle 3"/>
          <p:cNvSpPr>
            <a:spLocks noGrp="1" noChangeArrowheads="1"/>
          </p:cNvSpPr>
          <p:nvPr>
            <p:ph type="body" idx="1"/>
          </p:nvPr>
        </p:nvSpPr>
        <p:spPr>
          <a:xfrm>
            <a:off x="-87948" y="1946904"/>
            <a:ext cx="9772516" cy="4967700"/>
          </a:xfrm>
        </p:spPr>
        <p:txBody>
          <a:bodyPr/>
          <a:lstStyle/>
          <a:p>
            <a:pPr>
              <a:buFont typeface="Wingdings" pitchFamily="2" charset="2"/>
              <a:buNone/>
              <a:defRPr/>
            </a:pPr>
            <a:r>
              <a:rPr lang="en-US" sz="2400" dirty="0" smtClean="0">
                <a:solidFill>
                  <a:srgbClr val="CC0000"/>
                </a:solidFill>
              </a:rPr>
              <a:t>Pipelining:</a:t>
            </a:r>
            <a:r>
              <a:rPr lang="en-US" sz="2400" dirty="0" smtClean="0"/>
              <a:t> </a:t>
            </a:r>
          </a:p>
          <a:p>
            <a:pPr marL="342900" indent="-342900">
              <a:buFont typeface="Arial" panose="020B0604020202020204" pitchFamily="34" charset="0"/>
              <a:buChar char="•"/>
              <a:defRPr/>
            </a:pPr>
            <a:r>
              <a:rPr lang="en-US" sz="2400" dirty="0" smtClean="0"/>
              <a:t>sender allows multiple, </a:t>
            </a:r>
            <a:r>
              <a:rPr lang="ja-JP" altLang="en-US" sz="2400" dirty="0" smtClean="0"/>
              <a:t>“</a:t>
            </a:r>
            <a:r>
              <a:rPr lang="en-US" altLang="ja-JP" sz="2400" dirty="0" smtClean="0"/>
              <a:t>in-flight</a:t>
            </a:r>
            <a:r>
              <a:rPr lang="ja-JP" altLang="en-US" sz="2400" dirty="0" smtClean="0"/>
              <a:t>”</a:t>
            </a:r>
            <a:r>
              <a:rPr lang="en-US" altLang="ja-JP" sz="2400" dirty="0" smtClean="0"/>
              <a:t>, yet to be acknowledged </a:t>
            </a:r>
            <a:r>
              <a:rPr lang="en-US" altLang="ja-JP" sz="2400" dirty="0" err="1" smtClean="0"/>
              <a:t>pkts</a:t>
            </a:r>
            <a:endParaRPr lang="en-US" altLang="ja-JP" sz="2400" dirty="0" smtClean="0"/>
          </a:p>
          <a:p>
            <a:pPr marL="342900" lvl="1" indent="-342900">
              <a:buFont typeface="Arial" panose="020B0604020202020204" pitchFamily="34" charset="0"/>
              <a:buChar char="•"/>
              <a:defRPr/>
            </a:pPr>
            <a:r>
              <a:rPr lang="en-US" dirty="0" smtClean="0"/>
              <a:t>range of sequence numbers must be increased buffering at sender and/or receiver</a:t>
            </a:r>
          </a:p>
        </p:txBody>
      </p:sp>
      <p:sp>
        <p:nvSpPr>
          <p:cNvPr id="65" name="Rectangle 4"/>
          <p:cNvSpPr txBox="1">
            <a:spLocks noChangeArrowheads="1"/>
          </p:cNvSpPr>
          <p:nvPr/>
        </p:nvSpPr>
        <p:spPr>
          <a:xfrm>
            <a:off x="112078" y="5682784"/>
            <a:ext cx="8286750" cy="10763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Georgia"/>
              <a:buNone/>
              <a:defRPr sz="3000" b="0" i="0" u="none" strike="noStrike" cap="none" baseline="0">
                <a:solidFill>
                  <a:schemeClr val="dk1"/>
                </a:solidFill>
                <a:latin typeface="Georgia"/>
                <a:ea typeface="Georgia"/>
                <a:cs typeface="Georgia"/>
                <a:sym typeface="Georgia"/>
              </a:defRPr>
            </a:lvl1pPr>
            <a:lvl2pPr marR="0" algn="l" rtl="0">
              <a:lnSpc>
                <a:spcPct val="100000"/>
              </a:lnSpc>
              <a:spcBef>
                <a:spcPts val="480"/>
              </a:spcBef>
              <a:spcAft>
                <a:spcPts val="0"/>
              </a:spcAft>
              <a:buClr>
                <a:schemeClr val="dk1"/>
              </a:buClr>
              <a:buSzPct val="100000"/>
              <a:buFont typeface="Georgia"/>
              <a:buNone/>
              <a:defRPr sz="2400" b="0" i="0" u="none" strike="noStrike" cap="none" baseline="0">
                <a:solidFill>
                  <a:schemeClr val="dk1"/>
                </a:solidFill>
                <a:latin typeface="Georgia"/>
                <a:ea typeface="Georgia"/>
                <a:cs typeface="Georgia"/>
                <a:sym typeface="Georgia"/>
              </a:defRPr>
            </a:lvl2pPr>
            <a:lvl3pPr marR="0" algn="l" rtl="0">
              <a:lnSpc>
                <a:spcPct val="100000"/>
              </a:lnSpc>
              <a:spcBef>
                <a:spcPts val="480"/>
              </a:spcBef>
              <a:spcAft>
                <a:spcPts val="0"/>
              </a:spcAft>
              <a:buClr>
                <a:schemeClr val="dk1"/>
              </a:buClr>
              <a:buSzPct val="100000"/>
              <a:buFont typeface="Georgia"/>
              <a:buNone/>
              <a:defRPr sz="2400" b="0" i="0" u="none" strike="noStrike" cap="none" baseline="0">
                <a:solidFill>
                  <a:schemeClr val="dk1"/>
                </a:solidFill>
                <a:latin typeface="Georgia"/>
                <a:ea typeface="Georgia"/>
                <a:cs typeface="Georgia"/>
                <a:sym typeface="Georgia"/>
              </a:defRPr>
            </a:lvl3pPr>
            <a:lvl4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4pPr>
            <a:lvl5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5pPr>
            <a:lvl6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6pPr>
            <a:lvl7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7pPr>
            <a:lvl8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8pPr>
            <a:lvl9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9pPr>
          </a:lstStyle>
          <a:p>
            <a:pPr>
              <a:defRPr/>
            </a:pPr>
            <a:r>
              <a:rPr lang="en-US" sz="2400" dirty="0" smtClean="0">
                <a:ea typeface="ＭＳ Ｐゴシック" charset="0"/>
                <a:cs typeface="+mn-cs"/>
              </a:rPr>
              <a:t>two generic forms of pipelined protocols:</a:t>
            </a:r>
          </a:p>
          <a:p>
            <a:pPr>
              <a:defRPr/>
            </a:pPr>
            <a:r>
              <a:rPr lang="en-US" sz="2400" dirty="0" smtClean="0">
                <a:ea typeface="ＭＳ Ｐゴシック" charset="0"/>
                <a:cs typeface="+mn-cs"/>
              </a:rPr>
              <a:t> </a:t>
            </a:r>
            <a:r>
              <a:rPr lang="en-US" sz="2400" i="1" dirty="0" smtClean="0">
                <a:solidFill>
                  <a:srgbClr val="CC0000"/>
                </a:solidFill>
                <a:ea typeface="ＭＳ Ｐゴシック" charset="0"/>
                <a:cs typeface="+mn-cs"/>
              </a:rPr>
              <a:t>go-Back-N, selective repeat</a:t>
            </a:r>
            <a:endParaRPr lang="en-US" sz="2400" i="1" dirty="0">
              <a:solidFill>
                <a:srgbClr val="CC0000"/>
              </a:solidFill>
              <a:ea typeface="ＭＳ Ｐゴシック" charset="0"/>
              <a:cs typeface="+mn-cs"/>
            </a:endParaRPr>
          </a:p>
        </p:txBody>
      </p:sp>
      <p:pic>
        <p:nvPicPr>
          <p:cNvPr id="66" name="Picture 5" descr="rdt_pipeline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39" y="3593615"/>
            <a:ext cx="5439692" cy="211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44"/>
          <p:cNvGrpSpPr>
            <a:grpSpLocks/>
          </p:cNvGrpSpPr>
          <p:nvPr/>
        </p:nvGrpSpPr>
        <p:grpSpPr bwMode="auto">
          <a:xfrm>
            <a:off x="796511" y="4235981"/>
            <a:ext cx="418655" cy="356296"/>
            <a:chOff x="881" y="2283"/>
            <a:chExt cx="296" cy="293"/>
          </a:xfrm>
        </p:grpSpPr>
        <p:sp>
          <p:nvSpPr>
            <p:cNvPr id="68" name="Rectangle 43"/>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9" name="Group 36"/>
            <p:cNvGrpSpPr>
              <a:grpSpLocks/>
            </p:cNvGrpSpPr>
            <p:nvPr/>
          </p:nvGrpSpPr>
          <p:grpSpPr bwMode="auto">
            <a:xfrm flipH="1">
              <a:off x="881" y="2283"/>
              <a:ext cx="296" cy="293"/>
              <a:chOff x="2839" y="3501"/>
              <a:chExt cx="755" cy="803"/>
            </a:xfrm>
          </p:grpSpPr>
          <p:pic>
            <p:nvPicPr>
              <p:cNvPr id="70" name="Picture 3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3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sp>
        <p:nvSpPr>
          <p:cNvPr id="72" name="Freeform 48"/>
          <p:cNvSpPr>
            <a:spLocks/>
          </p:cNvSpPr>
          <p:nvPr/>
        </p:nvSpPr>
        <p:spPr bwMode="auto">
          <a:xfrm>
            <a:off x="7339014" y="3738003"/>
            <a:ext cx="165482" cy="330760"/>
          </a:xfrm>
          <a:custGeom>
            <a:avLst/>
            <a:gdLst>
              <a:gd name="T0" fmla="*/ 2147483646 w 117"/>
              <a:gd name="T1" fmla="*/ 2147483646 h 272"/>
              <a:gd name="T2" fmla="*/ 2147483646 w 117"/>
              <a:gd name="T3" fmla="*/ 2147483646 h 272"/>
              <a:gd name="T4" fmla="*/ 2147483646 w 117"/>
              <a:gd name="T5" fmla="*/ 2147483646 h 272"/>
              <a:gd name="T6" fmla="*/ 0 w 117"/>
              <a:gd name="T7" fmla="*/ 2147483646 h 272"/>
              <a:gd name="T8" fmla="*/ 2147483646 w 117"/>
              <a:gd name="T9" fmla="*/ 2147483646 h 272"/>
              <a:gd name="T10" fmla="*/ 2147483646 w 117"/>
              <a:gd name="T11" fmla="*/ 2147483646 h 272"/>
              <a:gd name="T12" fmla="*/ 2147483646 w 117"/>
              <a:gd name="T13" fmla="*/ 0 h 272"/>
              <a:gd name="T14" fmla="*/ 2147483646 w 117"/>
              <a:gd name="T15" fmla="*/ 2147483646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nvGrpSpPr>
          <p:cNvPr id="73" name="Group 50"/>
          <p:cNvGrpSpPr>
            <a:grpSpLocks/>
          </p:cNvGrpSpPr>
          <p:nvPr/>
        </p:nvGrpSpPr>
        <p:grpSpPr bwMode="auto">
          <a:xfrm>
            <a:off x="3643111" y="4280832"/>
            <a:ext cx="418655" cy="356297"/>
            <a:chOff x="881" y="2283"/>
            <a:chExt cx="296" cy="293"/>
          </a:xfrm>
        </p:grpSpPr>
        <p:sp>
          <p:nvSpPr>
            <p:cNvPr id="74" name="Rectangle 51"/>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5" name="Group 52"/>
            <p:cNvGrpSpPr>
              <a:grpSpLocks/>
            </p:cNvGrpSpPr>
            <p:nvPr/>
          </p:nvGrpSpPr>
          <p:grpSpPr bwMode="auto">
            <a:xfrm flipH="1">
              <a:off x="881" y="2283"/>
              <a:ext cx="296" cy="293"/>
              <a:chOff x="2839" y="3501"/>
              <a:chExt cx="755" cy="803"/>
            </a:xfrm>
          </p:grpSpPr>
          <p:pic>
            <p:nvPicPr>
              <p:cNvPr id="76" name="Picture 5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5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grpSp>
        <p:nvGrpSpPr>
          <p:cNvPr id="78" name="Group 55"/>
          <p:cNvGrpSpPr>
            <a:grpSpLocks/>
          </p:cNvGrpSpPr>
          <p:nvPr/>
        </p:nvGrpSpPr>
        <p:grpSpPr bwMode="auto">
          <a:xfrm>
            <a:off x="3268308" y="4189601"/>
            <a:ext cx="199428" cy="384265"/>
            <a:chOff x="4140" y="429"/>
            <a:chExt cx="1425" cy="2396"/>
          </a:xfrm>
        </p:grpSpPr>
        <p:sp>
          <p:nvSpPr>
            <p:cNvPr id="79" name="Freeform 56"/>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 name="Rectangle 57"/>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 name="Freeform 58"/>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 name="Freeform 59"/>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3" name="Rectangle 60"/>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84" name="Group 61"/>
            <p:cNvGrpSpPr>
              <a:grpSpLocks/>
            </p:cNvGrpSpPr>
            <p:nvPr/>
          </p:nvGrpSpPr>
          <p:grpSpPr bwMode="auto">
            <a:xfrm>
              <a:off x="4749" y="668"/>
              <a:ext cx="581" cy="145"/>
              <a:chOff x="614" y="2568"/>
              <a:chExt cx="725" cy="139"/>
            </a:xfrm>
          </p:grpSpPr>
          <p:sp>
            <p:nvSpPr>
              <p:cNvPr id="109" name="AutoShape 62"/>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0" name="AutoShape 63"/>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5" name="Rectangle 64"/>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86" name="Group 65"/>
            <p:cNvGrpSpPr>
              <a:grpSpLocks/>
            </p:cNvGrpSpPr>
            <p:nvPr/>
          </p:nvGrpSpPr>
          <p:grpSpPr bwMode="auto">
            <a:xfrm>
              <a:off x="4747" y="994"/>
              <a:ext cx="581" cy="134"/>
              <a:chOff x="614" y="2568"/>
              <a:chExt cx="725" cy="139"/>
            </a:xfrm>
          </p:grpSpPr>
          <p:sp>
            <p:nvSpPr>
              <p:cNvPr id="107" name="AutoShape 66"/>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8" name="AutoShape 67"/>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7" name="Rectangle 68"/>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8" name="Rectangle 69"/>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89" name="Group 70"/>
            <p:cNvGrpSpPr>
              <a:grpSpLocks/>
            </p:cNvGrpSpPr>
            <p:nvPr/>
          </p:nvGrpSpPr>
          <p:grpSpPr bwMode="auto">
            <a:xfrm>
              <a:off x="4735" y="1627"/>
              <a:ext cx="582" cy="151"/>
              <a:chOff x="614" y="2568"/>
              <a:chExt cx="725" cy="139"/>
            </a:xfrm>
          </p:grpSpPr>
          <p:sp>
            <p:nvSpPr>
              <p:cNvPr id="105" name="AutoShape 71"/>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6" name="AutoShape 72"/>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0" name="Freeform 73"/>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91" name="Group 74"/>
            <p:cNvGrpSpPr>
              <a:grpSpLocks/>
            </p:cNvGrpSpPr>
            <p:nvPr/>
          </p:nvGrpSpPr>
          <p:grpSpPr bwMode="auto">
            <a:xfrm>
              <a:off x="4739" y="1327"/>
              <a:ext cx="582" cy="139"/>
              <a:chOff x="614" y="2568"/>
              <a:chExt cx="725" cy="139"/>
            </a:xfrm>
          </p:grpSpPr>
          <p:sp>
            <p:nvSpPr>
              <p:cNvPr id="103" name="AutoShape 75"/>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4" name="AutoShape 76"/>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92" name="Rectangle 77"/>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3" name="Freeform 78"/>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4" name="Freeform 79"/>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5" name="Oval 80"/>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6" name="Freeform 81"/>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7" name="AutoShape 82"/>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8" name="AutoShape 83"/>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9" name="Oval 84"/>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0" name="Oval 85"/>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101" name="Oval 86"/>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02" name="Rectangle 87"/>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1" name="Group 88"/>
          <p:cNvGrpSpPr>
            <a:grpSpLocks/>
          </p:cNvGrpSpPr>
          <p:nvPr/>
        </p:nvGrpSpPr>
        <p:grpSpPr bwMode="auto">
          <a:xfrm>
            <a:off x="6102489" y="4216895"/>
            <a:ext cx="199428" cy="384265"/>
            <a:chOff x="4140" y="429"/>
            <a:chExt cx="1425" cy="2396"/>
          </a:xfrm>
        </p:grpSpPr>
        <p:sp>
          <p:nvSpPr>
            <p:cNvPr id="112" name="Freeform 89"/>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 name="Rectangle 90"/>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4" name="Freeform 91"/>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 name="Freeform 9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 name="Rectangle 93"/>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7" name="Group 94"/>
            <p:cNvGrpSpPr>
              <a:grpSpLocks/>
            </p:cNvGrpSpPr>
            <p:nvPr/>
          </p:nvGrpSpPr>
          <p:grpSpPr bwMode="auto">
            <a:xfrm>
              <a:off x="4749" y="668"/>
              <a:ext cx="581" cy="145"/>
              <a:chOff x="614" y="2568"/>
              <a:chExt cx="725" cy="139"/>
            </a:xfrm>
          </p:grpSpPr>
          <p:sp>
            <p:nvSpPr>
              <p:cNvPr id="142" name="AutoShape 95"/>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3" name="AutoShape 96"/>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8" name="Rectangle 97"/>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9" name="Group 98"/>
            <p:cNvGrpSpPr>
              <a:grpSpLocks/>
            </p:cNvGrpSpPr>
            <p:nvPr/>
          </p:nvGrpSpPr>
          <p:grpSpPr bwMode="auto">
            <a:xfrm>
              <a:off x="4747" y="994"/>
              <a:ext cx="581" cy="134"/>
              <a:chOff x="614" y="2568"/>
              <a:chExt cx="725" cy="139"/>
            </a:xfrm>
          </p:grpSpPr>
          <p:sp>
            <p:nvSpPr>
              <p:cNvPr id="140" name="AutoShape 99"/>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1" name="AutoShape 100"/>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20" name="Rectangle 101"/>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21" name="Rectangle 102"/>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22" name="Group 103"/>
            <p:cNvGrpSpPr>
              <a:grpSpLocks/>
            </p:cNvGrpSpPr>
            <p:nvPr/>
          </p:nvGrpSpPr>
          <p:grpSpPr bwMode="auto">
            <a:xfrm>
              <a:off x="4735" y="1627"/>
              <a:ext cx="582" cy="151"/>
              <a:chOff x="614" y="2568"/>
              <a:chExt cx="725" cy="139"/>
            </a:xfrm>
          </p:grpSpPr>
          <p:sp>
            <p:nvSpPr>
              <p:cNvPr id="138" name="AutoShape 104"/>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9" name="AutoShape 105"/>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23" name="Freeform 10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24" name="Group 107"/>
            <p:cNvGrpSpPr>
              <a:grpSpLocks/>
            </p:cNvGrpSpPr>
            <p:nvPr/>
          </p:nvGrpSpPr>
          <p:grpSpPr bwMode="auto">
            <a:xfrm>
              <a:off x="4739" y="1327"/>
              <a:ext cx="582" cy="139"/>
              <a:chOff x="614" y="2568"/>
              <a:chExt cx="725" cy="139"/>
            </a:xfrm>
          </p:grpSpPr>
          <p:sp>
            <p:nvSpPr>
              <p:cNvPr id="136" name="AutoShape 108"/>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7" name="AutoShape 109"/>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25" name="Rectangle 110"/>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26" name="Freeform 11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7" name="Freeform 112"/>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8" name="Oval 113"/>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29" name="Freeform 11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0" name="AutoShape 115"/>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1" name="AutoShape 116"/>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2" name="Oval 117"/>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3" name="Oval 118"/>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134" name="Oval 119"/>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35" name="Rectangle 120"/>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44" name="אליפסה 143"/>
          <p:cNvSpPr/>
          <p:nvPr/>
        </p:nvSpPr>
        <p:spPr>
          <a:xfrm>
            <a:off x="8240983" y="5338858"/>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n-bit</a:t>
            </a:r>
          </a:p>
          <a:p>
            <a:pPr algn="ctr"/>
            <a:r>
              <a:rPr lang="en-US" dirty="0" err="1" smtClean="0"/>
              <a:t>SeqNum</a:t>
            </a:r>
            <a:endParaRPr lang="he-IL" dirty="0"/>
          </a:p>
        </p:txBody>
      </p:sp>
      <p:sp>
        <p:nvSpPr>
          <p:cNvPr id="145" name="אליפסה 144"/>
          <p:cNvSpPr/>
          <p:nvPr/>
        </p:nvSpPr>
        <p:spPr>
          <a:xfrm>
            <a:off x="7530668" y="5656976"/>
            <a:ext cx="906171" cy="708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Timer</a:t>
            </a:r>
            <a:endParaRPr lang="he-IL" dirty="0"/>
          </a:p>
        </p:txBody>
      </p:sp>
      <p:sp>
        <p:nvSpPr>
          <p:cNvPr id="146" name="אליפסה 145"/>
          <p:cNvSpPr/>
          <p:nvPr/>
        </p:nvSpPr>
        <p:spPr>
          <a:xfrm>
            <a:off x="7882056" y="6054463"/>
            <a:ext cx="1233569" cy="708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Window</a:t>
            </a:r>
            <a:endParaRPr lang="he-IL" dirty="0"/>
          </a:p>
        </p:txBody>
      </p:sp>
      <p:sp>
        <p:nvSpPr>
          <p:cNvPr id="147" name="אליפסה 146"/>
          <p:cNvSpPr/>
          <p:nvPr/>
        </p:nvSpPr>
        <p:spPr>
          <a:xfrm>
            <a:off x="6662731" y="6116908"/>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Tree>
    <p:extLst>
      <p:ext uri="{BB962C8B-B14F-4D97-AF65-F5344CB8AC3E}">
        <p14:creationId xmlns:p14="http://schemas.microsoft.com/office/powerpoint/2010/main" val="15879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4">
                                            <p:txEl>
                                              <p:pRg st="1" end="1"/>
                                            </p:txEl>
                                          </p:spTgt>
                                        </p:tgtEl>
                                        <p:attrNameLst>
                                          <p:attrName>style.visibility</p:attrName>
                                        </p:attrNameLst>
                                      </p:cBhvr>
                                      <p:to>
                                        <p:strVal val="visible"/>
                                      </p:to>
                                    </p:set>
                                    <p:animEffect transition="in" filter="fade">
                                      <p:cBhvr>
                                        <p:cTn id="20" dur="500"/>
                                        <p:tgtEl>
                                          <p:spTgt spid="6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xEl>
                                              <p:pRg st="2" end="2"/>
                                            </p:txEl>
                                          </p:spTgt>
                                        </p:tgtEl>
                                        <p:attrNameLst>
                                          <p:attrName>style.visibility</p:attrName>
                                        </p:attrNameLst>
                                      </p:cBhvr>
                                      <p:to>
                                        <p:strVal val="visible"/>
                                      </p:to>
                                    </p:set>
                                    <p:animEffect transition="in" filter="fade">
                                      <p:cBhvr>
                                        <p:cTn id="23" dur="500"/>
                                        <p:tgtEl>
                                          <p:spTgt spid="64">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par>
                                <p:cTn id="30" presetID="10" presetClass="entr" presetSubtype="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2" presetClass="entr" presetSubtype="4" fill="hold" grpId="0" nodeType="withEffect">
                                  <p:stCondLst>
                                    <p:cond delay="0"/>
                                  </p:stCondLst>
                                  <p:childTnLst>
                                    <p:set>
                                      <p:cBhvr>
                                        <p:cTn id="49" dur="1" fill="hold">
                                          <p:stCondLst>
                                            <p:cond delay="0"/>
                                          </p:stCondLst>
                                        </p:cTn>
                                        <p:tgtEl>
                                          <p:spTgt spid="144"/>
                                        </p:tgtEl>
                                        <p:attrNameLst>
                                          <p:attrName>style.visibility</p:attrName>
                                        </p:attrNameLst>
                                      </p:cBhvr>
                                      <p:to>
                                        <p:strVal val="visible"/>
                                      </p:to>
                                    </p:set>
                                    <p:anim calcmode="lin" valueType="num">
                                      <p:cBhvr additive="base">
                                        <p:cTn id="50" dur="500" fill="hold"/>
                                        <p:tgtEl>
                                          <p:spTgt spid="144"/>
                                        </p:tgtEl>
                                        <p:attrNameLst>
                                          <p:attrName>ppt_x</p:attrName>
                                        </p:attrNameLst>
                                      </p:cBhvr>
                                      <p:tavLst>
                                        <p:tav tm="0">
                                          <p:val>
                                            <p:strVal val="#ppt_x"/>
                                          </p:val>
                                        </p:tav>
                                        <p:tav tm="100000">
                                          <p:val>
                                            <p:strVal val="#ppt_x"/>
                                          </p:val>
                                        </p:tav>
                                      </p:tavLst>
                                    </p:anim>
                                    <p:anim calcmode="lin" valueType="num">
                                      <p:cBhvr additive="base">
                                        <p:cTn id="51" dur="500" fill="hold"/>
                                        <p:tgtEl>
                                          <p:spTgt spid="144"/>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145"/>
                                        </p:tgtEl>
                                        <p:attrNameLst>
                                          <p:attrName>style.visibility</p:attrName>
                                        </p:attrNameLst>
                                      </p:cBhvr>
                                      <p:to>
                                        <p:strVal val="visible"/>
                                      </p:to>
                                    </p:set>
                                    <p:animEffect transition="in" filter="fade">
                                      <p:cBhvr>
                                        <p:cTn id="54" dur="500"/>
                                        <p:tgtEl>
                                          <p:spTgt spid="1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fade">
                                      <p:cBhvr>
                                        <p:cTn id="57" dur="500"/>
                                        <p:tgtEl>
                                          <p:spTgt spid="146"/>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147"/>
                                        </p:tgtEl>
                                        <p:attrNameLst>
                                          <p:attrName>style.visibility</p:attrName>
                                        </p:attrNameLst>
                                      </p:cBhvr>
                                      <p:to>
                                        <p:strVal val="visible"/>
                                      </p:to>
                                    </p:set>
                                    <p:anim calcmode="lin" valueType="num">
                                      <p:cBhvr additive="base">
                                        <p:cTn id="60" dur="500" fill="hold"/>
                                        <p:tgtEl>
                                          <p:spTgt spid="147"/>
                                        </p:tgtEl>
                                        <p:attrNameLst>
                                          <p:attrName>ppt_x</p:attrName>
                                        </p:attrNameLst>
                                      </p:cBhvr>
                                      <p:tavLst>
                                        <p:tav tm="0">
                                          <p:val>
                                            <p:strVal val="#ppt_x"/>
                                          </p:val>
                                        </p:tav>
                                        <p:tav tm="100000">
                                          <p:val>
                                            <p:strVal val="#ppt_x"/>
                                          </p:val>
                                        </p:tav>
                                      </p:tavLst>
                                    </p:anim>
                                    <p:anim calcmode="lin" valueType="num">
                                      <p:cBhvr additive="base">
                                        <p:cTn id="6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3" grpId="0" animBg="1"/>
      <p:bldP spid="64" grpId="0" build="p"/>
      <p:bldP spid="65" grpId="0"/>
      <p:bldP spid="72" grpId="0" animBg="1"/>
      <p:bldP spid="144" grpId="0" animBg="1"/>
      <p:bldP spid="145" grpId="0" animBg="1"/>
      <p:bldP spid="146" grpId="0" animBg="1"/>
      <p:bldP spid="1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pPr>
              <a:defRPr/>
            </a:pPr>
            <a:r>
              <a:rPr lang="en-US" sz="4000">
                <a:ea typeface="ＭＳ Ｐゴシック" charset="0"/>
                <a:cs typeface="+mj-cs"/>
              </a:rPr>
              <a:t>Pipelining: increased utilization</a:t>
            </a:r>
          </a:p>
        </p:txBody>
      </p:sp>
      <p:sp>
        <p:nvSpPr>
          <p:cNvPr id="25606" name="Line 3"/>
          <p:cNvSpPr>
            <a:spLocks noChangeShapeType="1"/>
          </p:cNvSpPr>
          <p:nvPr/>
        </p:nvSpPr>
        <p:spPr bwMode="auto">
          <a:xfrm>
            <a:off x="3589139" y="261295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07" name="Text Box 4"/>
          <p:cNvSpPr txBox="1">
            <a:spLocks noChangeArrowheads="1"/>
          </p:cNvSpPr>
          <p:nvPr/>
        </p:nvSpPr>
        <p:spPr bwMode="auto">
          <a:xfrm>
            <a:off x="417314" y="240657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first packet bit transmitted, t = 0</a:t>
            </a:r>
            <a:endParaRPr lang="en-US" altLang="he-IL" sz="1600">
              <a:latin typeface="Times New Roman" panose="02020603050405020304" pitchFamily="18" charset="0"/>
            </a:endParaRPr>
          </a:p>
        </p:txBody>
      </p:sp>
      <p:sp>
        <p:nvSpPr>
          <p:cNvPr id="25608" name="Line 5"/>
          <p:cNvSpPr>
            <a:spLocks noChangeShapeType="1"/>
          </p:cNvSpPr>
          <p:nvPr/>
        </p:nvSpPr>
        <p:spPr bwMode="auto">
          <a:xfrm>
            <a:off x="3579614" y="239070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5609" name="Line 6"/>
          <p:cNvSpPr>
            <a:spLocks noChangeShapeType="1"/>
          </p:cNvSpPr>
          <p:nvPr/>
        </p:nvSpPr>
        <p:spPr bwMode="auto">
          <a:xfrm>
            <a:off x="5660827" y="240340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5610" name="Text Box 7"/>
          <p:cNvSpPr txBox="1">
            <a:spLocks noChangeArrowheads="1"/>
          </p:cNvSpPr>
          <p:nvPr/>
        </p:nvSpPr>
        <p:spPr bwMode="auto">
          <a:xfrm>
            <a:off x="3119239" y="206367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sender</a:t>
            </a:r>
            <a:endParaRPr lang="en-US" altLang="he-IL" sz="1600">
              <a:latin typeface="Times New Roman" panose="02020603050405020304" pitchFamily="18" charset="0"/>
            </a:endParaRPr>
          </a:p>
        </p:txBody>
      </p:sp>
      <p:sp>
        <p:nvSpPr>
          <p:cNvPr id="25611" name="Text Box 8"/>
          <p:cNvSpPr txBox="1">
            <a:spLocks noChangeArrowheads="1"/>
          </p:cNvSpPr>
          <p:nvPr/>
        </p:nvSpPr>
        <p:spPr bwMode="auto">
          <a:xfrm>
            <a:off x="5148064" y="206367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receiver</a:t>
            </a:r>
            <a:endParaRPr lang="en-US" altLang="he-IL" sz="1600">
              <a:latin typeface="Times New Roman" panose="02020603050405020304" pitchFamily="18" charset="0"/>
            </a:endParaRPr>
          </a:p>
        </p:txBody>
      </p:sp>
      <p:sp>
        <p:nvSpPr>
          <p:cNvPr id="25612" name="Line 9"/>
          <p:cNvSpPr>
            <a:spLocks noChangeShapeType="1"/>
          </p:cNvSpPr>
          <p:nvPr/>
        </p:nvSpPr>
        <p:spPr bwMode="auto">
          <a:xfrm>
            <a:off x="3600252" y="260818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25613" name="Line 10"/>
          <p:cNvSpPr>
            <a:spLocks noChangeShapeType="1"/>
          </p:cNvSpPr>
          <p:nvPr/>
        </p:nvSpPr>
        <p:spPr bwMode="auto">
          <a:xfrm>
            <a:off x="3606602" y="474020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he-IL"/>
          </a:p>
        </p:txBody>
      </p:sp>
      <p:sp>
        <p:nvSpPr>
          <p:cNvPr id="25614" name="Freeform 11"/>
          <p:cNvSpPr>
            <a:spLocks/>
          </p:cNvSpPr>
          <p:nvPr/>
        </p:nvSpPr>
        <p:spPr bwMode="auto">
          <a:xfrm>
            <a:off x="3584377" y="2605014"/>
            <a:ext cx="2087562"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25615" name="Line 12"/>
          <p:cNvSpPr>
            <a:spLocks noChangeShapeType="1"/>
          </p:cNvSpPr>
          <p:nvPr/>
        </p:nvSpPr>
        <p:spPr bwMode="auto">
          <a:xfrm flipH="1">
            <a:off x="3449439" y="260501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16" name="Line 13"/>
          <p:cNvSpPr>
            <a:spLocks noChangeShapeType="1"/>
          </p:cNvSpPr>
          <p:nvPr/>
        </p:nvSpPr>
        <p:spPr bwMode="auto">
          <a:xfrm flipH="1">
            <a:off x="3449439" y="284948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17" name="Text Box 14"/>
          <p:cNvSpPr txBox="1">
            <a:spLocks noChangeArrowheads="1"/>
          </p:cNvSpPr>
          <p:nvPr/>
        </p:nvSpPr>
        <p:spPr bwMode="auto">
          <a:xfrm>
            <a:off x="2668389" y="358926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RTT </a:t>
            </a:r>
            <a:endParaRPr lang="en-US" altLang="he-IL" sz="1600">
              <a:latin typeface="Times New Roman" panose="02020603050405020304" pitchFamily="18" charset="0"/>
            </a:endParaRPr>
          </a:p>
        </p:txBody>
      </p:sp>
      <p:sp>
        <p:nvSpPr>
          <p:cNvPr id="25618" name="Line 15"/>
          <p:cNvSpPr>
            <a:spLocks noChangeShapeType="1"/>
          </p:cNvSpPr>
          <p:nvPr/>
        </p:nvSpPr>
        <p:spPr bwMode="auto">
          <a:xfrm>
            <a:off x="3482777" y="390041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5619" name="Line 16"/>
          <p:cNvSpPr>
            <a:spLocks noChangeShapeType="1"/>
          </p:cNvSpPr>
          <p:nvPr/>
        </p:nvSpPr>
        <p:spPr bwMode="auto">
          <a:xfrm flipV="1">
            <a:off x="3487539" y="287171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25620" name="Text Box 17"/>
          <p:cNvSpPr txBox="1">
            <a:spLocks noChangeArrowheads="1"/>
          </p:cNvSpPr>
          <p:nvPr/>
        </p:nvSpPr>
        <p:spPr bwMode="auto">
          <a:xfrm>
            <a:off x="763389" y="268756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last bit transmitted, t = L / R</a:t>
            </a:r>
            <a:endParaRPr lang="en-US" altLang="he-IL" sz="1600">
              <a:latin typeface="Times New Roman" panose="02020603050405020304" pitchFamily="18" charset="0"/>
            </a:endParaRPr>
          </a:p>
        </p:txBody>
      </p:sp>
      <p:sp>
        <p:nvSpPr>
          <p:cNvPr id="25621" name="Line 18"/>
          <p:cNvSpPr>
            <a:spLocks noChangeShapeType="1"/>
          </p:cNvSpPr>
          <p:nvPr/>
        </p:nvSpPr>
        <p:spPr bwMode="auto">
          <a:xfrm flipH="1">
            <a:off x="5649714" y="353052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22" name="Text Box 19"/>
          <p:cNvSpPr txBox="1">
            <a:spLocks noChangeArrowheads="1"/>
          </p:cNvSpPr>
          <p:nvPr/>
        </p:nvSpPr>
        <p:spPr bwMode="auto">
          <a:xfrm>
            <a:off x="5725914" y="335272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first packet bit arrives</a:t>
            </a:r>
            <a:endParaRPr lang="en-US" altLang="he-IL" sz="1600">
              <a:latin typeface="Times New Roman" panose="02020603050405020304" pitchFamily="18" charset="0"/>
            </a:endParaRPr>
          </a:p>
        </p:txBody>
      </p:sp>
      <p:sp>
        <p:nvSpPr>
          <p:cNvPr id="25623" name="Line 20"/>
          <p:cNvSpPr>
            <a:spLocks noChangeShapeType="1"/>
          </p:cNvSpPr>
          <p:nvPr/>
        </p:nvSpPr>
        <p:spPr bwMode="auto">
          <a:xfrm>
            <a:off x="5671939" y="378135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24" name="Text Box 21"/>
          <p:cNvSpPr txBox="1">
            <a:spLocks noChangeArrowheads="1"/>
          </p:cNvSpPr>
          <p:nvPr/>
        </p:nvSpPr>
        <p:spPr bwMode="auto">
          <a:xfrm>
            <a:off x="5730677" y="360513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last packet bit arrives, send ACK</a:t>
            </a:r>
            <a:endParaRPr lang="en-US" altLang="he-IL" sz="1600">
              <a:latin typeface="Times New Roman" panose="02020603050405020304" pitchFamily="18" charset="0"/>
            </a:endParaRPr>
          </a:p>
        </p:txBody>
      </p:sp>
      <p:sp>
        <p:nvSpPr>
          <p:cNvPr id="25625" name="Text Box 22"/>
          <p:cNvSpPr txBox="1">
            <a:spLocks noChangeArrowheads="1"/>
          </p:cNvSpPr>
          <p:nvPr/>
        </p:nvSpPr>
        <p:spPr bwMode="auto">
          <a:xfrm>
            <a:off x="911027" y="439730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he-IL" sz="1600">
                <a:latin typeface="Arial" panose="020B0604020202020204" pitchFamily="34" charset="0"/>
              </a:rPr>
              <a:t>ACK arrives, send next </a:t>
            </a:r>
          </a:p>
          <a:p>
            <a:pPr algn="r">
              <a:lnSpc>
                <a:spcPct val="100000"/>
              </a:lnSpc>
              <a:spcBef>
                <a:spcPct val="0"/>
              </a:spcBef>
              <a:buClrTx/>
              <a:buSzTx/>
              <a:buFontTx/>
              <a:buNone/>
            </a:pPr>
            <a:r>
              <a:rPr lang="en-US" altLang="he-IL" sz="1600">
                <a:latin typeface="Arial" panose="020B0604020202020204" pitchFamily="34" charset="0"/>
              </a:rPr>
              <a:t>packet, t = RTT + L / R</a:t>
            </a:r>
            <a:endParaRPr lang="en-US" altLang="he-IL" sz="1600">
              <a:latin typeface="Times New Roman" panose="02020603050405020304" pitchFamily="18" charset="0"/>
            </a:endParaRPr>
          </a:p>
        </p:txBody>
      </p:sp>
      <p:grpSp>
        <p:nvGrpSpPr>
          <p:cNvPr id="25626" name="Group 23"/>
          <p:cNvGrpSpPr>
            <a:grpSpLocks/>
          </p:cNvGrpSpPr>
          <p:nvPr/>
        </p:nvGrpSpPr>
        <p:grpSpPr bwMode="auto">
          <a:xfrm>
            <a:off x="3460552" y="4727501"/>
            <a:ext cx="1466850" cy="608013"/>
            <a:chOff x="12502" y="21425"/>
            <a:chExt cx="3400" cy="1025"/>
          </a:xfrm>
        </p:grpSpPr>
        <p:sp>
          <p:nvSpPr>
            <p:cNvPr id="25655" name="Line 2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56" name="Freeform 25"/>
            <p:cNvSpPr>
              <a:spLocks/>
            </p:cNvSpPr>
            <p:nvPr/>
          </p:nvSpPr>
          <p:spPr bwMode="auto">
            <a:xfrm>
              <a:off x="12827" y="21438"/>
              <a:ext cx="3075" cy="987"/>
            </a:xfrm>
            <a:custGeom>
              <a:avLst/>
              <a:gdLst>
                <a:gd name="T0" fmla="*/ 0 w 1845"/>
                <a:gd name="T1" fmla="*/ 0 h 592"/>
                <a:gd name="T2" fmla="*/ 648993092 w 1845"/>
                <a:gd name="T3" fmla="*/ 210058623 h 592"/>
                <a:gd name="T4" fmla="*/ 385192513 w 1845"/>
                <a:gd name="T5" fmla="*/ 210058623 h 592"/>
                <a:gd name="T6" fmla="*/ 0 w 1845"/>
                <a:gd name="T7" fmla="*/ 87654793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25657" name="Group 26"/>
            <p:cNvGrpSpPr>
              <a:grpSpLocks/>
            </p:cNvGrpSpPr>
            <p:nvPr/>
          </p:nvGrpSpPr>
          <p:grpSpPr bwMode="auto">
            <a:xfrm>
              <a:off x="12815" y="21425"/>
              <a:ext cx="2776" cy="913"/>
              <a:chOff x="12315" y="13225"/>
              <a:chExt cx="2775" cy="913"/>
            </a:xfrm>
          </p:grpSpPr>
          <p:sp>
            <p:nvSpPr>
              <p:cNvPr id="25660"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61"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5658" name="Line 2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59" name="Line 3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5627" name="Freeform 31"/>
          <p:cNvSpPr>
            <a:spLocks/>
          </p:cNvSpPr>
          <p:nvPr/>
        </p:nvSpPr>
        <p:spPr bwMode="auto">
          <a:xfrm>
            <a:off x="3589139" y="2857426"/>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25628" name="Freeform 32"/>
          <p:cNvSpPr>
            <a:spLocks/>
          </p:cNvSpPr>
          <p:nvPr/>
        </p:nvSpPr>
        <p:spPr bwMode="auto">
          <a:xfrm>
            <a:off x="3589139" y="3108251"/>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he-IL"/>
          </a:p>
        </p:txBody>
      </p:sp>
      <p:sp>
        <p:nvSpPr>
          <p:cNvPr id="25629" name="Line 33"/>
          <p:cNvSpPr>
            <a:spLocks noChangeShapeType="1"/>
          </p:cNvSpPr>
          <p:nvPr/>
        </p:nvSpPr>
        <p:spPr bwMode="auto">
          <a:xfrm flipV="1">
            <a:off x="3606602" y="378928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30" name="Line 34"/>
          <p:cNvSpPr>
            <a:spLocks noChangeShapeType="1"/>
          </p:cNvSpPr>
          <p:nvPr/>
        </p:nvSpPr>
        <p:spPr bwMode="auto">
          <a:xfrm flipV="1">
            <a:off x="3606602" y="404011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grpSp>
        <p:nvGrpSpPr>
          <p:cNvPr id="25631" name="Group 35"/>
          <p:cNvGrpSpPr>
            <a:grpSpLocks/>
          </p:cNvGrpSpPr>
          <p:nvPr/>
        </p:nvGrpSpPr>
        <p:grpSpPr bwMode="auto">
          <a:xfrm>
            <a:off x="3449439" y="4965626"/>
            <a:ext cx="1466850" cy="606425"/>
            <a:chOff x="12502" y="21425"/>
            <a:chExt cx="3400" cy="1025"/>
          </a:xfrm>
        </p:grpSpPr>
        <p:sp>
          <p:nvSpPr>
            <p:cNvPr id="25648" name="Line 36"/>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49" name="Freeform 37"/>
            <p:cNvSpPr>
              <a:spLocks/>
            </p:cNvSpPr>
            <p:nvPr/>
          </p:nvSpPr>
          <p:spPr bwMode="auto">
            <a:xfrm>
              <a:off x="12827" y="21438"/>
              <a:ext cx="3075" cy="987"/>
            </a:xfrm>
            <a:custGeom>
              <a:avLst/>
              <a:gdLst>
                <a:gd name="T0" fmla="*/ 0 w 1845"/>
                <a:gd name="T1" fmla="*/ 0 h 592"/>
                <a:gd name="T2" fmla="*/ 648993092 w 1845"/>
                <a:gd name="T3" fmla="*/ 210058623 h 592"/>
                <a:gd name="T4" fmla="*/ 385192513 w 1845"/>
                <a:gd name="T5" fmla="*/ 210058623 h 592"/>
                <a:gd name="T6" fmla="*/ 0 w 1845"/>
                <a:gd name="T7" fmla="*/ 87654793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25650" name="Group 38"/>
            <p:cNvGrpSpPr>
              <a:grpSpLocks/>
            </p:cNvGrpSpPr>
            <p:nvPr/>
          </p:nvGrpSpPr>
          <p:grpSpPr bwMode="auto">
            <a:xfrm>
              <a:off x="12815" y="21425"/>
              <a:ext cx="2776" cy="913"/>
              <a:chOff x="12315" y="13225"/>
              <a:chExt cx="2775" cy="913"/>
            </a:xfrm>
          </p:grpSpPr>
          <p:sp>
            <p:nvSpPr>
              <p:cNvPr id="25653" name="Line 39"/>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54" name="Line 40"/>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5651" name="Line 41"/>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52" name="Line 42"/>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grpSp>
        <p:nvGrpSpPr>
          <p:cNvPr id="25632" name="Group 43"/>
          <p:cNvGrpSpPr>
            <a:grpSpLocks/>
          </p:cNvGrpSpPr>
          <p:nvPr/>
        </p:nvGrpSpPr>
        <p:grpSpPr bwMode="auto">
          <a:xfrm>
            <a:off x="3460552" y="5216451"/>
            <a:ext cx="1466850" cy="606425"/>
            <a:chOff x="12502" y="21425"/>
            <a:chExt cx="3400" cy="1025"/>
          </a:xfrm>
        </p:grpSpPr>
        <p:sp>
          <p:nvSpPr>
            <p:cNvPr id="25641" name="Line 4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42" name="Freeform 45"/>
            <p:cNvSpPr>
              <a:spLocks/>
            </p:cNvSpPr>
            <p:nvPr/>
          </p:nvSpPr>
          <p:spPr bwMode="auto">
            <a:xfrm>
              <a:off x="12827" y="21438"/>
              <a:ext cx="3075" cy="987"/>
            </a:xfrm>
            <a:custGeom>
              <a:avLst/>
              <a:gdLst>
                <a:gd name="T0" fmla="*/ 0 w 1845"/>
                <a:gd name="T1" fmla="*/ 0 h 592"/>
                <a:gd name="T2" fmla="*/ 648993092 w 1845"/>
                <a:gd name="T3" fmla="*/ 210058623 h 592"/>
                <a:gd name="T4" fmla="*/ 385192513 w 1845"/>
                <a:gd name="T5" fmla="*/ 210058623 h 592"/>
                <a:gd name="T6" fmla="*/ 0 w 1845"/>
                <a:gd name="T7" fmla="*/ 87654793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grpSp>
          <p:nvGrpSpPr>
            <p:cNvPr id="25643" name="Group 46"/>
            <p:cNvGrpSpPr>
              <a:grpSpLocks/>
            </p:cNvGrpSpPr>
            <p:nvPr/>
          </p:nvGrpSpPr>
          <p:grpSpPr bwMode="auto">
            <a:xfrm>
              <a:off x="12815" y="21425"/>
              <a:ext cx="2776" cy="913"/>
              <a:chOff x="12315" y="13225"/>
              <a:chExt cx="2775" cy="913"/>
            </a:xfrm>
          </p:grpSpPr>
          <p:sp>
            <p:nvSpPr>
              <p:cNvPr id="25646" name="Line 4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47" name="Line 4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5644" name="Line 4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45" name="Line 5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he-IL"/>
            </a:p>
          </p:txBody>
        </p:sp>
      </p:grpSp>
      <p:sp>
        <p:nvSpPr>
          <p:cNvPr id="25633" name="Line 51"/>
          <p:cNvSpPr>
            <a:spLocks noChangeShapeType="1"/>
          </p:cNvSpPr>
          <p:nvPr/>
        </p:nvSpPr>
        <p:spPr bwMode="auto">
          <a:xfrm flipV="1">
            <a:off x="3611364" y="429252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34" name="Text Box 52"/>
          <p:cNvSpPr txBox="1">
            <a:spLocks noChangeArrowheads="1"/>
          </p:cNvSpPr>
          <p:nvPr/>
        </p:nvSpPr>
        <p:spPr bwMode="auto">
          <a:xfrm>
            <a:off x="5727502" y="385913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last bit of 2</a:t>
            </a:r>
            <a:r>
              <a:rPr lang="en-US" altLang="he-IL" sz="1600" baseline="30000">
                <a:latin typeface="Arial" panose="020B0604020202020204" pitchFamily="34" charset="0"/>
              </a:rPr>
              <a:t>nd</a:t>
            </a:r>
            <a:r>
              <a:rPr lang="en-US" altLang="he-IL" sz="1600">
                <a:latin typeface="Arial" panose="020B0604020202020204" pitchFamily="34" charset="0"/>
              </a:rPr>
              <a:t> packet arrives, send ACK</a:t>
            </a:r>
            <a:endParaRPr lang="en-US" altLang="he-IL" sz="1600">
              <a:latin typeface="Times New Roman" panose="02020603050405020304" pitchFamily="18" charset="0"/>
            </a:endParaRPr>
          </a:p>
        </p:txBody>
      </p:sp>
      <p:sp>
        <p:nvSpPr>
          <p:cNvPr id="25635" name="Line 53"/>
          <p:cNvSpPr>
            <a:spLocks noChangeShapeType="1"/>
          </p:cNvSpPr>
          <p:nvPr/>
        </p:nvSpPr>
        <p:spPr bwMode="auto">
          <a:xfrm flipV="1">
            <a:off x="5671939" y="401788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36" name="Line 54"/>
          <p:cNvSpPr>
            <a:spLocks noChangeShapeType="1"/>
          </p:cNvSpPr>
          <p:nvPr/>
        </p:nvSpPr>
        <p:spPr bwMode="auto">
          <a:xfrm flipV="1">
            <a:off x="5683052" y="427030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e-IL"/>
          </a:p>
        </p:txBody>
      </p:sp>
      <p:sp>
        <p:nvSpPr>
          <p:cNvPr id="25637" name="Text Box 55"/>
          <p:cNvSpPr txBox="1">
            <a:spLocks noChangeArrowheads="1"/>
          </p:cNvSpPr>
          <p:nvPr/>
        </p:nvSpPr>
        <p:spPr bwMode="auto">
          <a:xfrm>
            <a:off x="5722739" y="409250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600">
                <a:latin typeface="Arial" panose="020B0604020202020204" pitchFamily="34" charset="0"/>
              </a:rPr>
              <a:t>last bit of 3</a:t>
            </a:r>
            <a:r>
              <a:rPr lang="en-US" altLang="he-IL" sz="1600" baseline="30000">
                <a:latin typeface="Arial" panose="020B0604020202020204" pitchFamily="34" charset="0"/>
              </a:rPr>
              <a:t>rd</a:t>
            </a:r>
            <a:r>
              <a:rPr lang="en-US" altLang="he-IL" sz="1600">
                <a:latin typeface="Arial" panose="020B0604020202020204" pitchFamily="34" charset="0"/>
              </a:rPr>
              <a:t> packet arrives, send ACK</a:t>
            </a:r>
            <a:endParaRPr lang="en-US" altLang="he-IL" sz="1600">
              <a:latin typeface="Times New Roman" panose="02020603050405020304" pitchFamily="18" charset="0"/>
            </a:endParaRPr>
          </a:p>
        </p:txBody>
      </p:sp>
      <p:sp>
        <p:nvSpPr>
          <p:cNvPr id="46118" name="Text Box 57"/>
          <p:cNvSpPr txBox="1">
            <a:spLocks noChangeArrowheads="1"/>
          </p:cNvSpPr>
          <p:nvPr/>
        </p:nvSpPr>
        <p:spPr bwMode="auto">
          <a:xfrm>
            <a:off x="646618" y="5825943"/>
            <a:ext cx="795782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solidFill>
                  <a:srgbClr val="CC0000"/>
                </a:solidFill>
                <a:latin typeface="Arial" charset="0"/>
              </a:rPr>
              <a:t>3-packet pipelining increases</a:t>
            </a:r>
          </a:p>
          <a:p>
            <a:pPr algn="ctr">
              <a:defRPr/>
            </a:pPr>
            <a:r>
              <a:rPr lang="en-US" sz="2000" dirty="0" smtClean="0">
                <a:solidFill>
                  <a:srgbClr val="CC0000"/>
                </a:solidFill>
                <a:latin typeface="Arial" charset="0"/>
              </a:rPr>
              <a:t> utilization by a factor of 3!</a:t>
            </a:r>
          </a:p>
        </p:txBody>
      </p:sp>
    </p:spTree>
    <p:extLst>
      <p:ext uri="{BB962C8B-B14F-4D97-AF65-F5344CB8AC3E}">
        <p14:creationId xmlns:p14="http://schemas.microsoft.com/office/powerpoint/2010/main" val="193251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So, in any good transport protocol we need:</a:t>
            </a:r>
            <a:endParaRPr lang="he-IL" dirty="0"/>
          </a:p>
        </p:txBody>
      </p:sp>
      <p:sp>
        <p:nvSpPr>
          <p:cNvPr id="35843" name="מציין מיקום של מספר שקופית 5"/>
          <p:cNvSpPr>
            <a:spLocks noGrp="1"/>
          </p:cNvSpPr>
          <p:nvPr>
            <p:ph type="sldNum" sz="quarter" idx="4294967295"/>
          </p:nvPr>
        </p:nvSpPr>
        <p:spPr>
          <a:xfrm>
            <a:off x="8467725" y="6462713"/>
            <a:ext cx="676275"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he-IL" sz="1200" smtClean="0">
                <a:latin typeface="Arial" panose="020B0604020202020204" pitchFamily="34" charset="0"/>
              </a:rPr>
              <a:t>3-</a:t>
            </a:r>
            <a:fld id="{5CC0B064-1A3D-4399-9EFA-A7D0FB05A4DC}" type="slidenum">
              <a:rPr lang="en-US" altLang="he-IL" sz="1200" smtClean="0">
                <a:latin typeface="Arial" panose="020B0604020202020204" pitchFamily="34" charset="0"/>
              </a:rPr>
              <a:pPr>
                <a:lnSpc>
                  <a:spcPct val="100000"/>
                </a:lnSpc>
                <a:spcBef>
                  <a:spcPct val="0"/>
                </a:spcBef>
                <a:buClrTx/>
                <a:buSzTx/>
                <a:buFontTx/>
                <a:buNone/>
              </a:pPr>
              <a:t>43</a:t>
            </a:fld>
            <a:endParaRPr lang="en-US" altLang="he-IL" sz="1200" smtClean="0">
              <a:latin typeface="Arial" panose="020B0604020202020204" pitchFamily="34" charset="0"/>
            </a:endParaRP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l="31731" t="11308" r="15048" b="8154"/>
          <a:stretch>
            <a:fillRect/>
          </a:stretch>
        </p:blipFill>
        <p:spPr bwMode="auto">
          <a:xfrm>
            <a:off x="1543589" y="1600200"/>
            <a:ext cx="5540201" cy="523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863" y="4509120"/>
            <a:ext cx="2743200" cy="2743200"/>
          </a:xfrm>
          <a:prstGeom prst="rect">
            <a:avLst/>
          </a:prstGeom>
        </p:spPr>
      </p:pic>
      <p:sp>
        <p:nvSpPr>
          <p:cNvPr id="8" name="אליפסה 7"/>
          <p:cNvSpPr/>
          <p:nvPr/>
        </p:nvSpPr>
        <p:spPr>
          <a:xfrm>
            <a:off x="7134202" y="5307680"/>
            <a:ext cx="761539"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smtClean="0"/>
              <a:t>Ack</a:t>
            </a:r>
            <a:endParaRPr lang="he-IL" dirty="0"/>
          </a:p>
        </p:txBody>
      </p:sp>
      <p:sp>
        <p:nvSpPr>
          <p:cNvPr id="9" name="אליפסה 8"/>
          <p:cNvSpPr/>
          <p:nvPr/>
        </p:nvSpPr>
        <p:spPr>
          <a:xfrm>
            <a:off x="8350660" y="5381545"/>
            <a:ext cx="808963" cy="63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n-bit</a:t>
            </a:r>
          </a:p>
          <a:p>
            <a:pPr algn="ctr"/>
            <a:r>
              <a:rPr lang="en-US" dirty="0" err="1" smtClean="0"/>
              <a:t>SeqNum</a:t>
            </a:r>
            <a:endParaRPr lang="he-IL" dirty="0"/>
          </a:p>
        </p:txBody>
      </p:sp>
      <p:sp>
        <p:nvSpPr>
          <p:cNvPr id="10" name="אליפסה 9"/>
          <p:cNvSpPr/>
          <p:nvPr/>
        </p:nvSpPr>
        <p:spPr>
          <a:xfrm>
            <a:off x="7640345" y="5699663"/>
            <a:ext cx="906171" cy="708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Timer</a:t>
            </a:r>
            <a:endParaRPr lang="he-IL" dirty="0"/>
          </a:p>
        </p:txBody>
      </p:sp>
      <p:sp>
        <p:nvSpPr>
          <p:cNvPr id="11" name="אליפסה 10"/>
          <p:cNvSpPr/>
          <p:nvPr/>
        </p:nvSpPr>
        <p:spPr>
          <a:xfrm>
            <a:off x="7991733" y="6097150"/>
            <a:ext cx="1233569" cy="7086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Window</a:t>
            </a:r>
            <a:endParaRPr lang="he-IL" dirty="0"/>
          </a:p>
        </p:txBody>
      </p:sp>
      <p:sp>
        <p:nvSpPr>
          <p:cNvPr id="12" name="אליפסה 11"/>
          <p:cNvSpPr/>
          <p:nvPr/>
        </p:nvSpPr>
        <p:spPr>
          <a:xfrm>
            <a:off x="6772408" y="6159595"/>
            <a:ext cx="1093780" cy="55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Check Sum</a:t>
            </a:r>
            <a:endParaRPr lang="he-IL" dirty="0"/>
          </a:p>
        </p:txBody>
      </p:sp>
    </p:spTree>
    <p:extLst>
      <p:ext uri="{BB962C8B-B14F-4D97-AF65-F5344CB8AC3E}">
        <p14:creationId xmlns:p14="http://schemas.microsoft.com/office/powerpoint/2010/main" val="34919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שאלות</a:t>
            </a:r>
            <a:endParaRPr lang="he-IL" dirty="0"/>
          </a:p>
        </p:txBody>
      </p:sp>
      <p:sp>
        <p:nvSpPr>
          <p:cNvPr id="3" name="Text Placeholder 2"/>
          <p:cNvSpPr>
            <a:spLocks noGrp="1"/>
          </p:cNvSpPr>
          <p:nvPr>
            <p:ph type="body" idx="1"/>
          </p:nvPr>
        </p:nvSpPr>
        <p:spPr/>
        <p:txBody>
          <a:bodyPr/>
          <a:lstStyle/>
          <a:p>
            <a:pPr algn="r" rtl="1"/>
            <a:r>
              <a:rPr lang="he-IL" sz="2400" dirty="0" smtClean="0"/>
              <a:t>מה תפקידו של ה-</a:t>
            </a:r>
            <a:r>
              <a:rPr lang="en-US" sz="2400" dirty="0" smtClean="0"/>
              <a:t>checksum</a:t>
            </a:r>
            <a:r>
              <a:rPr lang="he-IL" sz="2400" dirty="0" smtClean="0"/>
              <a:t>?</a:t>
            </a:r>
          </a:p>
          <a:p>
            <a:pPr algn="r" rtl="1"/>
            <a:r>
              <a:rPr lang="he-IL" sz="2400" dirty="0" smtClean="0"/>
              <a:t>תשובה: לאתר חבילות לא תקינות (הן מידע והן </a:t>
            </a:r>
            <a:r>
              <a:rPr lang="en-US" sz="2400" dirty="0" err="1" smtClean="0"/>
              <a:t>ack</a:t>
            </a:r>
            <a:r>
              <a:rPr lang="he-IL" sz="2400" dirty="0" smtClean="0"/>
              <a:t>)</a:t>
            </a:r>
          </a:p>
          <a:p>
            <a:pPr algn="r" rtl="1"/>
            <a:endParaRPr lang="he-IL" sz="2400" dirty="0"/>
          </a:p>
          <a:p>
            <a:pPr algn="r" rtl="1"/>
            <a:r>
              <a:rPr lang="he-IL" sz="2400" dirty="0"/>
              <a:t>מה תפקידו של </a:t>
            </a:r>
            <a:r>
              <a:rPr lang="he-IL" sz="2400" dirty="0" smtClean="0"/>
              <a:t>ה-</a:t>
            </a:r>
            <a:r>
              <a:rPr lang="en-US" sz="2400" dirty="0" err="1" smtClean="0"/>
              <a:t>ack</a:t>
            </a:r>
            <a:r>
              <a:rPr lang="he-IL" sz="2400" dirty="0" smtClean="0"/>
              <a:t>?</a:t>
            </a:r>
            <a:endParaRPr lang="he-IL" sz="2400" dirty="0"/>
          </a:p>
          <a:p>
            <a:pPr algn="r" rtl="1"/>
            <a:r>
              <a:rPr lang="he-IL" sz="2400" dirty="0"/>
              <a:t>תשובה: </a:t>
            </a:r>
            <a:r>
              <a:rPr lang="he-IL" sz="2400" dirty="0" smtClean="0"/>
              <a:t>אישור על קבלת חבילות</a:t>
            </a:r>
          </a:p>
          <a:p>
            <a:pPr algn="r" rtl="1"/>
            <a:endParaRPr lang="he-IL" sz="2400" dirty="0"/>
          </a:p>
          <a:p>
            <a:pPr algn="r" rtl="1"/>
            <a:r>
              <a:rPr lang="he-IL" sz="2400" dirty="0" smtClean="0"/>
              <a:t>מה זה </a:t>
            </a:r>
            <a:r>
              <a:rPr lang="en-US" sz="2400" dirty="0" smtClean="0"/>
              <a:t>cumulative </a:t>
            </a:r>
            <a:r>
              <a:rPr lang="en-US" sz="2400" dirty="0" err="1" smtClean="0"/>
              <a:t>ack</a:t>
            </a:r>
            <a:r>
              <a:rPr lang="he-IL" sz="2400" dirty="0" smtClean="0"/>
              <a:t>?</a:t>
            </a:r>
            <a:endParaRPr lang="he-IL" sz="2400" dirty="0"/>
          </a:p>
          <a:p>
            <a:pPr algn="r" rtl="1"/>
            <a:r>
              <a:rPr lang="he-IL" sz="2400" dirty="0"/>
              <a:t>תשובה: </a:t>
            </a:r>
            <a:r>
              <a:rPr lang="he-IL" sz="2400" dirty="0" smtClean="0"/>
              <a:t>אישור על החבילות שקיבלתי עד כה</a:t>
            </a:r>
          </a:p>
          <a:p>
            <a:pPr algn="r" rtl="1"/>
            <a:endParaRPr lang="he-IL" sz="2400" dirty="0"/>
          </a:p>
          <a:p>
            <a:pPr algn="r" rtl="1"/>
            <a:r>
              <a:rPr lang="he-IL" sz="2400" dirty="0" smtClean="0"/>
              <a:t>מדוע ישנה אפשרות לוותר על </a:t>
            </a:r>
            <a:r>
              <a:rPr lang="en-US" sz="2400" dirty="0" smtClean="0"/>
              <a:t>NACK</a:t>
            </a:r>
            <a:r>
              <a:rPr lang="he-IL" sz="2400" dirty="0" smtClean="0"/>
              <a:t>?</a:t>
            </a:r>
            <a:endParaRPr lang="he-IL" sz="2400" dirty="0"/>
          </a:p>
          <a:p>
            <a:pPr algn="r" rtl="1"/>
            <a:r>
              <a:rPr lang="he-IL" sz="2400" dirty="0"/>
              <a:t>תשובה: </a:t>
            </a:r>
            <a:r>
              <a:rPr lang="en-US" sz="2400" dirty="0" err="1" smtClean="0"/>
              <a:t>ack</a:t>
            </a:r>
            <a:r>
              <a:rPr lang="en-US" sz="2400" dirty="0" smtClean="0"/>
              <a:t> + </a:t>
            </a:r>
            <a:r>
              <a:rPr lang="en-US" sz="2400" dirty="0" err="1" smtClean="0"/>
              <a:t>seqnum</a:t>
            </a:r>
            <a:r>
              <a:rPr lang="he-IL" sz="2400" dirty="0" smtClean="0"/>
              <a:t> נותן את אותו </a:t>
            </a:r>
            <a:r>
              <a:rPr lang="he-IL" sz="2400" dirty="0" smtClean="0"/>
              <a:t>פתרון</a:t>
            </a:r>
          </a:p>
          <a:p>
            <a:pPr algn="r" rtl="1"/>
            <a:endParaRPr lang="he-IL" sz="2400" dirty="0"/>
          </a:p>
          <a:p>
            <a:pPr algn="r" rtl="1"/>
            <a:r>
              <a:rPr lang="he-IL" sz="2400" dirty="0"/>
              <a:t>מה תפקידו של ה-</a:t>
            </a:r>
            <a:r>
              <a:rPr lang="en-US" sz="2400" dirty="0"/>
              <a:t>timeout</a:t>
            </a:r>
            <a:r>
              <a:rPr lang="he-IL" sz="2400" dirty="0"/>
              <a:t>?</a:t>
            </a:r>
          </a:p>
          <a:p>
            <a:pPr algn="r" rtl="1"/>
            <a:r>
              <a:rPr lang="he-IL" sz="2400" dirty="0"/>
              <a:t>תשובה: להתגבר על מצב של אובדן חבילות</a:t>
            </a:r>
          </a:p>
          <a:p>
            <a:pPr algn="r" rtl="1"/>
            <a:endParaRPr lang="he-IL" sz="2400" dirty="0"/>
          </a:p>
          <a:p>
            <a:pPr algn="r" rtl="1"/>
            <a:endParaRPr lang="he-IL" sz="2400" dirty="0"/>
          </a:p>
          <a:p>
            <a:pPr algn="r" rtl="1"/>
            <a:endParaRPr lang="he-IL" sz="2400" dirty="0" smtClean="0"/>
          </a:p>
          <a:p>
            <a:pPr algn="r" rtl="1"/>
            <a:endParaRPr lang="he-IL" sz="2400" dirty="0"/>
          </a:p>
          <a:p>
            <a:pPr algn="r" rtl="1"/>
            <a:endParaRPr lang="he-IL" sz="2400" dirty="0"/>
          </a:p>
        </p:txBody>
      </p:sp>
    </p:spTree>
    <p:extLst>
      <p:ext uri="{BB962C8B-B14F-4D97-AF65-F5344CB8AC3E}">
        <p14:creationId xmlns:p14="http://schemas.microsoft.com/office/powerpoint/2010/main" val="38605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dissolv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dissolve">
                                      <p:cBhvr>
                                        <p:cTn id="42" dur="500"/>
                                        <p:tgtEl>
                                          <p:spTgt spid="3">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dissolv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797152"/>
            <a:ext cx="8229600" cy="1143000"/>
          </a:xfrm>
        </p:spPr>
        <p:txBody>
          <a:bodyPr/>
          <a:lstStyle/>
          <a:p>
            <a:pPr algn="r" rtl="1"/>
            <a:r>
              <a:rPr lang="he-IL" dirty="0" smtClean="0"/>
              <a:t>שאלות</a:t>
            </a:r>
            <a:endParaRPr lang="he-IL" dirty="0"/>
          </a:p>
        </p:txBody>
      </p:sp>
      <p:sp>
        <p:nvSpPr>
          <p:cNvPr id="3" name="Text Placeholder 2"/>
          <p:cNvSpPr>
            <a:spLocks noGrp="1"/>
          </p:cNvSpPr>
          <p:nvPr>
            <p:ph type="body" idx="1"/>
          </p:nvPr>
        </p:nvSpPr>
        <p:spPr/>
        <p:txBody>
          <a:bodyPr/>
          <a:lstStyle/>
          <a:p>
            <a:pPr algn="r" rtl="1"/>
            <a:r>
              <a:rPr lang="he-IL" sz="2800" dirty="0" smtClean="0"/>
              <a:t>מה תפקידו של ה-</a:t>
            </a:r>
            <a:r>
              <a:rPr lang="en-US" sz="2800" dirty="0" smtClean="0"/>
              <a:t>timeout</a:t>
            </a:r>
            <a:r>
              <a:rPr lang="he-IL" sz="2800" dirty="0" smtClean="0"/>
              <a:t>?</a:t>
            </a:r>
          </a:p>
          <a:p>
            <a:pPr algn="r" rtl="1"/>
            <a:r>
              <a:rPr lang="he-IL" sz="2800" dirty="0" smtClean="0"/>
              <a:t>תשובה: להתגבר על מצב של אובדן חבילות</a:t>
            </a:r>
          </a:p>
          <a:p>
            <a:pPr algn="r" rtl="1"/>
            <a:endParaRPr lang="he-IL" sz="2800" dirty="0"/>
          </a:p>
          <a:p>
            <a:pPr algn="r" rtl="1"/>
            <a:r>
              <a:rPr lang="he-IL" sz="2800" dirty="0"/>
              <a:t>מה </a:t>
            </a:r>
            <a:r>
              <a:rPr lang="he-IL" sz="2800" dirty="0" smtClean="0"/>
              <a:t>הקשר הרצוי בין </a:t>
            </a:r>
            <a:r>
              <a:rPr lang="en-US" sz="2800" dirty="0" err="1" smtClean="0"/>
              <a:t>seqnum</a:t>
            </a:r>
            <a:r>
              <a:rPr lang="he-IL" sz="2800" dirty="0"/>
              <a:t> </a:t>
            </a:r>
            <a:r>
              <a:rPr lang="he-IL" sz="2800" dirty="0" smtClean="0"/>
              <a:t>לגודל החלון?</a:t>
            </a:r>
            <a:endParaRPr lang="he-IL" sz="2800" dirty="0"/>
          </a:p>
          <a:p>
            <a:pPr algn="r" rtl="1"/>
            <a:r>
              <a:rPr lang="he-IL" sz="2800" dirty="0"/>
              <a:t>תשובה: </a:t>
            </a:r>
            <a:r>
              <a:rPr lang="he-IL" sz="2800" dirty="0" smtClean="0"/>
              <a:t>פי 2, על מנת </a:t>
            </a:r>
            <a:r>
              <a:rPr lang="he-IL" sz="2800" dirty="0" err="1" smtClean="0"/>
              <a:t>להמנע</a:t>
            </a:r>
            <a:r>
              <a:rPr lang="he-IL" sz="2800" dirty="0" smtClean="0"/>
              <a:t> ממצב של קבלת חבילה שלא נשלחה.</a:t>
            </a:r>
            <a:endParaRPr lang="he-IL" sz="2800" dirty="0"/>
          </a:p>
          <a:p>
            <a:pPr algn="r" rtl="1"/>
            <a:endParaRPr lang="he-IL" sz="2800" dirty="0" smtClean="0"/>
          </a:p>
          <a:p>
            <a:pPr algn="r" rtl="1"/>
            <a:r>
              <a:rPr lang="he-IL" sz="2800" dirty="0" smtClean="0"/>
              <a:t>מהו קצב השידור האפקטיבי של פרוטוקול?</a:t>
            </a:r>
            <a:endParaRPr lang="he-IL" sz="2800" dirty="0"/>
          </a:p>
          <a:p>
            <a:pPr algn="r" rtl="1"/>
            <a:r>
              <a:rPr lang="he-IL" sz="2800" dirty="0"/>
              <a:t>תשובה</a:t>
            </a:r>
            <a:r>
              <a:rPr lang="he-IL" sz="2800" dirty="0" smtClean="0"/>
              <a:t>: כמה מידע שהוא שולח ביחידת זמן.</a:t>
            </a:r>
            <a:endParaRPr lang="he-IL" sz="2800" dirty="0"/>
          </a:p>
          <a:p>
            <a:pPr algn="r" rtl="1"/>
            <a:endParaRPr lang="he-IL" sz="2800" dirty="0"/>
          </a:p>
          <a:p>
            <a:pPr algn="r" rtl="1"/>
            <a:r>
              <a:rPr lang="he-IL" sz="2800" dirty="0" smtClean="0"/>
              <a:t>כיצד מחשבים נצילות של פרוטוקול?</a:t>
            </a:r>
            <a:endParaRPr lang="he-IL" sz="2800" dirty="0"/>
          </a:p>
          <a:p>
            <a:pPr algn="r" rtl="1"/>
            <a:r>
              <a:rPr lang="he-IL" sz="2800" dirty="0"/>
              <a:t>תשובה: </a:t>
            </a:r>
            <a:r>
              <a:rPr lang="he-IL" sz="2800" dirty="0" smtClean="0"/>
              <a:t>פרק זמן שליחת המידע חלקי פרק הזמן הכולל או קצב השידור האפקטיבי חלקי קצב השידור המקסימאלי.</a:t>
            </a:r>
          </a:p>
          <a:p>
            <a:pPr algn="r" rtl="1"/>
            <a:endParaRPr lang="he-IL" sz="2800" dirty="0"/>
          </a:p>
          <a:p>
            <a:pPr algn="r" rtl="1"/>
            <a:endParaRPr lang="he-IL" sz="2800" dirty="0" smtClean="0"/>
          </a:p>
          <a:p>
            <a:pPr algn="r" rtl="1"/>
            <a:endParaRPr lang="he-IL" sz="2800" dirty="0"/>
          </a:p>
          <a:p>
            <a:pPr algn="r" rtl="1"/>
            <a:endParaRPr lang="he-IL" sz="2800" dirty="0" smtClean="0"/>
          </a:p>
          <a:p>
            <a:pPr algn="r" rtl="1"/>
            <a:endParaRPr lang="he-IL" sz="2800" dirty="0"/>
          </a:p>
          <a:p>
            <a:pPr algn="r" rtl="1"/>
            <a:endParaRPr lang="he-IL" sz="2800" dirty="0"/>
          </a:p>
        </p:txBody>
      </p:sp>
    </p:spTree>
    <p:extLst>
      <p:ext uri="{BB962C8B-B14F-4D97-AF65-F5344CB8AC3E}">
        <p14:creationId xmlns:p14="http://schemas.microsoft.com/office/powerpoint/2010/main" val="1899275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dissolv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a:t>connection-oriented transport: TCP</a:t>
            </a:r>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2210287"/>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a:t>
            </a:r>
            <a:r>
              <a:rPr lang="en-US" dirty="0" smtClean="0">
                <a:ea typeface="ＭＳ Ｐゴシック" charset="0"/>
                <a:cs typeface="+mj-cs"/>
              </a:rPr>
              <a:t>Overview</a:t>
            </a:r>
            <a:endParaRPr lang="en-US" dirty="0">
              <a:ea typeface="ＭＳ Ｐゴシック" charset="0"/>
              <a:cs typeface="+mj-cs"/>
            </a:endParaRPr>
          </a:p>
        </p:txBody>
      </p:sp>
      <p:sp>
        <p:nvSpPr>
          <p:cNvPr id="58373" name="Rectangle 3"/>
          <p:cNvSpPr>
            <a:spLocks noGrp="1" noChangeArrowheads="1"/>
          </p:cNvSpPr>
          <p:nvPr>
            <p:ph type="body" idx="1"/>
          </p:nvPr>
        </p:nvSpPr>
        <p:spPr>
          <a:xfrm>
            <a:off x="4211960" y="1543050"/>
            <a:ext cx="4680520" cy="4967700"/>
          </a:xfrm>
          <a:noFill/>
          <a:ln>
            <a:noFill/>
          </a:ln>
        </p:spPr>
        <p:txBody>
          <a:bodyPr lIns="91425" tIns="91425" rIns="91425" bIns="91425" anchor="t" anchorCtr="0"/>
          <a:lstStyle/>
          <a:p>
            <a:pPr marL="457200" indent="-457200">
              <a:spcBef>
                <a:spcPts val="600"/>
              </a:spcBef>
              <a:buFont typeface="Wingdings" panose="05000000000000000000" pitchFamily="2" charset="2"/>
              <a:buChar char="q"/>
            </a:pPr>
            <a:r>
              <a:rPr lang="en-US" sz="2400" dirty="0">
                <a:solidFill>
                  <a:srgbClr val="CC0000"/>
                </a:solidFill>
              </a:rPr>
              <a:t>full duplex data:</a:t>
            </a:r>
          </a:p>
          <a:p>
            <a:pPr marL="457200" lvl="1" indent="-457200">
              <a:spcBef>
                <a:spcPts val="480"/>
              </a:spcBef>
              <a:buFont typeface="Wingdings" panose="05000000000000000000" pitchFamily="2" charset="2"/>
              <a:buChar char="q"/>
            </a:pPr>
            <a:r>
              <a:rPr lang="en-US" sz="1800" dirty="0"/>
              <a:t>bi-directional data flow in same connection</a:t>
            </a:r>
          </a:p>
          <a:p>
            <a:pPr marL="457200" lvl="1" indent="-457200">
              <a:spcBef>
                <a:spcPts val="480"/>
              </a:spcBef>
              <a:buFont typeface="Wingdings" panose="05000000000000000000" pitchFamily="2" charset="2"/>
              <a:buChar char="q"/>
            </a:pPr>
            <a:r>
              <a:rPr lang="en-US" sz="1800" dirty="0"/>
              <a:t>MSS: maximum segment </a:t>
            </a:r>
            <a:r>
              <a:rPr lang="en-US" sz="1800" dirty="0" smtClean="0"/>
              <a:t>size</a:t>
            </a:r>
          </a:p>
          <a:p>
            <a:pPr lvl="1">
              <a:spcBef>
                <a:spcPts val="480"/>
              </a:spcBef>
            </a:pPr>
            <a:endParaRPr lang="en-US" sz="1800" dirty="0"/>
          </a:p>
          <a:p>
            <a:pPr marL="457200" indent="-457200">
              <a:spcBef>
                <a:spcPts val="600"/>
              </a:spcBef>
              <a:buFont typeface="Wingdings" panose="05000000000000000000" pitchFamily="2" charset="2"/>
              <a:buChar char="q"/>
            </a:pPr>
            <a:r>
              <a:rPr lang="en-US" sz="2400" dirty="0">
                <a:solidFill>
                  <a:srgbClr val="CC0000"/>
                </a:solidFill>
              </a:rPr>
              <a:t>connection-oriented: </a:t>
            </a:r>
          </a:p>
          <a:p>
            <a:pPr marL="342900" lvl="1" indent="-342900">
              <a:spcBef>
                <a:spcPts val="480"/>
              </a:spcBef>
              <a:buFont typeface="Wingdings" panose="05000000000000000000" pitchFamily="2" charset="2"/>
              <a:buChar char="q"/>
            </a:pPr>
            <a:r>
              <a:rPr lang="en-US" sz="1800" dirty="0"/>
              <a:t>handshaking (exchange of control </a:t>
            </a:r>
            <a:r>
              <a:rPr lang="en-US" sz="1800" dirty="0" err="1"/>
              <a:t>msgs</a:t>
            </a:r>
            <a:r>
              <a:rPr lang="en-US" sz="1800" dirty="0"/>
              <a:t>) </a:t>
            </a:r>
            <a:r>
              <a:rPr lang="en-US" sz="1800" dirty="0" err="1"/>
              <a:t>inits</a:t>
            </a:r>
            <a:r>
              <a:rPr lang="en-US" sz="1800" dirty="0"/>
              <a:t> sender, receiver state before data </a:t>
            </a:r>
            <a:r>
              <a:rPr lang="en-US" sz="1800" dirty="0" smtClean="0"/>
              <a:t>exchange</a:t>
            </a:r>
          </a:p>
          <a:p>
            <a:pPr marL="342900" lvl="1" indent="-342900">
              <a:spcBef>
                <a:spcPts val="480"/>
              </a:spcBef>
              <a:buFont typeface="Wingdings" panose="05000000000000000000" pitchFamily="2" charset="2"/>
              <a:buChar char="q"/>
            </a:pPr>
            <a:endParaRPr lang="en-US" sz="1800" dirty="0"/>
          </a:p>
          <a:p>
            <a:pPr marL="457200" indent="-457200">
              <a:spcBef>
                <a:spcPts val="600"/>
              </a:spcBef>
              <a:buFont typeface="Wingdings" panose="05000000000000000000" pitchFamily="2" charset="2"/>
              <a:buChar char="q"/>
            </a:pPr>
            <a:r>
              <a:rPr lang="en-US" sz="2400" dirty="0">
                <a:solidFill>
                  <a:srgbClr val="CC0000"/>
                </a:solidFill>
              </a:rPr>
              <a:t>flow controlled:</a:t>
            </a:r>
          </a:p>
          <a:p>
            <a:pPr marL="342900" lvl="1" indent="-342900">
              <a:spcBef>
                <a:spcPts val="480"/>
              </a:spcBef>
              <a:buFont typeface="Wingdings" panose="05000000000000000000" pitchFamily="2" charset="2"/>
              <a:buChar char="q"/>
            </a:pPr>
            <a:r>
              <a:rPr lang="en-US" sz="1800" dirty="0"/>
              <a:t>sender will not overwhelm receiver</a:t>
            </a:r>
          </a:p>
        </p:txBody>
      </p:sp>
      <p:sp>
        <p:nvSpPr>
          <p:cNvPr id="58374" name="Rectangle 4"/>
          <p:cNvSpPr>
            <a:spLocks noGrp="1" noChangeArrowheads="1"/>
          </p:cNvSpPr>
          <p:nvPr>
            <p:ph type="body" sz="half" idx="4294967295"/>
          </p:nvPr>
        </p:nvSpPr>
        <p:spPr>
          <a:xfrm>
            <a:off x="0" y="1543050"/>
            <a:ext cx="3981450" cy="5198318"/>
          </a:xfrm>
        </p:spPr>
        <p:txBody>
          <a:bodyPr/>
          <a:lstStyle/>
          <a:p>
            <a:pPr marL="457200" indent="-457200">
              <a:buFont typeface="Wingdings" panose="05000000000000000000" pitchFamily="2" charset="2"/>
              <a:buChar char="q"/>
              <a:defRPr/>
            </a:pPr>
            <a:r>
              <a:rPr lang="en-US" sz="2400" dirty="0" smtClean="0">
                <a:solidFill>
                  <a:srgbClr val="CC0000"/>
                </a:solidFill>
              </a:rPr>
              <a:t>point-to-point:</a:t>
            </a:r>
          </a:p>
          <a:p>
            <a:pPr marL="457200" lvl="3" indent="-457200">
              <a:buFont typeface="Wingdings" panose="05000000000000000000" pitchFamily="2" charset="2"/>
              <a:buChar char="q"/>
              <a:defRPr/>
            </a:pPr>
            <a:r>
              <a:rPr lang="en-US" dirty="0" smtClean="0"/>
              <a:t>one sender, one receiver</a:t>
            </a:r>
            <a:r>
              <a:rPr lang="en-US" dirty="0" smtClean="0">
                <a:solidFill>
                  <a:srgbClr val="FF0000"/>
                </a:solidFill>
              </a:rPr>
              <a:t> </a:t>
            </a:r>
          </a:p>
          <a:p>
            <a:pPr lvl="3">
              <a:defRPr/>
            </a:pPr>
            <a:endParaRPr lang="en-US" dirty="0">
              <a:solidFill>
                <a:srgbClr val="FF0000"/>
              </a:solidFill>
            </a:endParaRPr>
          </a:p>
          <a:p>
            <a:pPr lvl="3">
              <a:defRPr/>
            </a:pPr>
            <a:endParaRPr lang="en-US" dirty="0" smtClean="0">
              <a:solidFill>
                <a:srgbClr val="FF0000"/>
              </a:solidFill>
            </a:endParaRPr>
          </a:p>
          <a:p>
            <a:pPr marL="457200" lvl="2" indent="-457200">
              <a:buFont typeface="Wingdings" panose="05000000000000000000" pitchFamily="2" charset="2"/>
              <a:buChar char="q"/>
              <a:defRPr/>
            </a:pPr>
            <a:r>
              <a:rPr lang="en-US" dirty="0" smtClean="0">
                <a:solidFill>
                  <a:srgbClr val="CC0000"/>
                </a:solidFill>
              </a:rPr>
              <a:t>reliable, in-order </a:t>
            </a:r>
            <a:r>
              <a:rPr lang="en-US" i="1" dirty="0" smtClean="0">
                <a:solidFill>
                  <a:srgbClr val="CC0000"/>
                </a:solidFill>
              </a:rPr>
              <a:t>byte steam:</a:t>
            </a:r>
          </a:p>
          <a:p>
            <a:pPr marL="457200" indent="-457200">
              <a:buFont typeface="Wingdings" panose="05000000000000000000" pitchFamily="2" charset="2"/>
              <a:buChar char="q"/>
              <a:defRPr/>
            </a:pPr>
            <a:r>
              <a:rPr lang="en-US" sz="1800" dirty="0" smtClean="0"/>
              <a:t>no </a:t>
            </a:r>
            <a:r>
              <a:rPr lang="ja-JP" altLang="en-US" sz="1800" dirty="0" smtClean="0"/>
              <a:t>“</a:t>
            </a:r>
            <a:r>
              <a:rPr lang="en-US" altLang="ja-JP" sz="1800" dirty="0" smtClean="0"/>
              <a:t>message boundaries</a:t>
            </a:r>
            <a:r>
              <a:rPr lang="ja-JP" altLang="en-US" sz="1800" dirty="0" smtClean="0"/>
              <a:t>”</a:t>
            </a:r>
            <a:endParaRPr lang="en-US" altLang="ja-JP" sz="1800" dirty="0" smtClean="0"/>
          </a:p>
          <a:p>
            <a:pPr marL="457200" indent="-457200">
              <a:buFont typeface="Wingdings" panose="05000000000000000000" pitchFamily="2" charset="2"/>
              <a:buChar char="q"/>
              <a:defRPr/>
            </a:pPr>
            <a:endParaRPr lang="en-US" altLang="ja-JP" sz="1800" dirty="0" smtClean="0"/>
          </a:p>
          <a:p>
            <a:pPr marL="457200" indent="-457200">
              <a:buFont typeface="Wingdings" panose="05000000000000000000" pitchFamily="2" charset="2"/>
              <a:buChar char="q"/>
              <a:defRPr/>
            </a:pPr>
            <a:endParaRPr lang="en-US" altLang="ja-JP" sz="1800" dirty="0"/>
          </a:p>
          <a:p>
            <a:pPr marL="457200" indent="-457200">
              <a:buFont typeface="Wingdings" panose="05000000000000000000" pitchFamily="2" charset="2"/>
              <a:buChar char="q"/>
              <a:defRPr/>
            </a:pPr>
            <a:r>
              <a:rPr lang="en-US" sz="2400" dirty="0" smtClean="0">
                <a:solidFill>
                  <a:srgbClr val="CC0000"/>
                </a:solidFill>
              </a:rPr>
              <a:t>pipelined:</a:t>
            </a:r>
          </a:p>
          <a:p>
            <a:pPr marL="457200" lvl="3" indent="-457200">
              <a:buFont typeface="Wingdings" panose="05000000000000000000" pitchFamily="2" charset="2"/>
              <a:buChar char="q"/>
              <a:defRPr/>
            </a:pPr>
            <a:r>
              <a:rPr lang="en-US" dirty="0" smtClean="0"/>
              <a:t>TCP congestion and flow control set window size</a:t>
            </a:r>
            <a:endParaRPr lang="en-US" i="1" dirty="0" smtClean="0"/>
          </a:p>
          <a:p>
            <a:pPr>
              <a:defRPr/>
            </a:pPr>
            <a:endParaRPr lang="en-US" dirty="0" smtClean="0"/>
          </a:p>
        </p:txBody>
      </p:sp>
    </p:spTree>
    <p:extLst>
      <p:ext uri="{BB962C8B-B14F-4D97-AF65-F5344CB8AC3E}">
        <p14:creationId xmlns:p14="http://schemas.microsoft.com/office/powerpoint/2010/main" val="15915721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Well-known ports used by TCP</a:t>
            </a:r>
            <a:endParaRPr lang="en-US" dirty="0"/>
          </a:p>
        </p:txBody>
      </p:sp>
      <p:sp>
        <p:nvSpPr>
          <p:cNvPr id="3" name="מציין מיקום טקסט 2"/>
          <p:cNvSpPr>
            <a:spLocks noGrp="1"/>
          </p:cNvSpPr>
          <p:nvPr>
            <p:ph type="body" idx="1"/>
          </p:nvPr>
        </p:nvSpPr>
        <p:spPr/>
        <p:txBody>
          <a:bodyPr/>
          <a:lstStyle/>
          <a:p>
            <a:endParaRPr lang="he-IL"/>
          </a:p>
        </p:txBody>
      </p:sp>
      <p:pic>
        <p:nvPicPr>
          <p:cNvPr id="6" name="Picture 43"/>
          <p:cNvPicPr>
            <a:picLocks noGrp="1" noChangeAspect="1" noChangeArrowheads="1"/>
          </p:cNvPicPr>
          <p:nvPr>
            <p:ph idx="4294967295"/>
          </p:nvPr>
        </p:nvPicPr>
        <p:blipFill>
          <a:blip r:embed="rId3" cstate="print"/>
          <a:stretch>
            <a:fillRect/>
          </a:stretch>
        </p:blipFill>
        <p:spPr bwMode="auto">
          <a:xfrm>
            <a:off x="1952624" y="1600200"/>
            <a:ext cx="5715719" cy="5071402"/>
          </a:xfrm>
          <a:prstGeom prst="rect">
            <a:avLst/>
          </a:prstGeom>
          <a:noFill/>
          <a:ln w="9525">
            <a:noFill/>
            <a:miter lim="800000"/>
            <a:headEnd/>
            <a:tailEnd/>
          </a:ln>
          <a:effectLst/>
        </p:spPr>
      </p:pic>
      <p:sp>
        <p:nvSpPr>
          <p:cNvPr id="2" name="Footer Placeholder 1"/>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5" name="Slide Number Placeholder 4"/>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48</a:t>
            </a:fld>
            <a:endParaRPr lang="en-US">
              <a:solidFill>
                <a:srgbClr val="000000"/>
              </a:solidFill>
            </a:endParaRPr>
          </a:p>
        </p:txBody>
      </p:sp>
    </p:spTree>
    <p:extLst>
      <p:ext uri="{BB962C8B-B14F-4D97-AF65-F5344CB8AC3E}">
        <p14:creationId xmlns:p14="http://schemas.microsoft.com/office/powerpoint/2010/main" val="2980367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Grp="1" noChangeArrowheads="1"/>
          </p:cNvSpPr>
          <p:nvPr>
            <p:ph type="title"/>
          </p:nvPr>
        </p:nvSpPr>
        <p:spPr/>
        <p:txBody>
          <a:bodyPr/>
          <a:lstStyle/>
          <a:p>
            <a:pPr>
              <a:defRPr/>
            </a:pPr>
            <a:r>
              <a:rPr lang="en-US">
                <a:ea typeface="ＭＳ Ｐゴシック" charset="0"/>
                <a:cs typeface="+mj-cs"/>
              </a:rPr>
              <a:t>Internet transport-layer protocols</a:t>
            </a:r>
          </a:p>
        </p:txBody>
      </p:sp>
      <p:sp>
        <p:nvSpPr>
          <p:cNvPr id="6151" name="Rectangle 3"/>
          <p:cNvSpPr>
            <a:spLocks noGrp="1" noChangeArrowheads="1"/>
          </p:cNvSpPr>
          <p:nvPr>
            <p:ph type="body" idx="1"/>
          </p:nvPr>
        </p:nvSpPr>
        <p:spPr>
          <a:xfrm>
            <a:off x="457200" y="1600200"/>
            <a:ext cx="5116501" cy="4967700"/>
          </a:xfrm>
        </p:spPr>
        <p:txBody>
          <a:bodyPr/>
          <a:lstStyle/>
          <a:p>
            <a:pPr marL="457200" indent="-457200">
              <a:buFont typeface="Wingdings" panose="05000000000000000000" pitchFamily="2" charset="2"/>
              <a:buChar char="q"/>
              <a:defRPr/>
            </a:pPr>
            <a:r>
              <a:rPr lang="en-US" sz="2400" dirty="0" smtClean="0"/>
              <a:t>Reliable, in-order delivery (TCP)</a:t>
            </a:r>
          </a:p>
          <a:p>
            <a:pPr marL="342900" lvl="3" indent="-342900">
              <a:buFont typeface="Wingdings" panose="05000000000000000000" pitchFamily="2" charset="2"/>
              <a:buChar char="q"/>
              <a:defRPr/>
            </a:pPr>
            <a:r>
              <a:rPr lang="en-US" dirty="0" smtClean="0"/>
              <a:t>congestion control </a:t>
            </a:r>
            <a:endParaRPr lang="en-US" dirty="0"/>
          </a:p>
          <a:p>
            <a:pPr marL="342900" lvl="3" indent="-342900">
              <a:buFont typeface="Wingdings" panose="05000000000000000000" pitchFamily="2" charset="2"/>
              <a:buChar char="q"/>
              <a:defRPr/>
            </a:pPr>
            <a:r>
              <a:rPr lang="en-US" dirty="0" smtClean="0"/>
              <a:t>flow control</a:t>
            </a:r>
          </a:p>
          <a:p>
            <a:pPr marL="342900" lvl="3" indent="-342900">
              <a:buFont typeface="Wingdings" panose="05000000000000000000" pitchFamily="2" charset="2"/>
              <a:buChar char="q"/>
              <a:defRPr/>
            </a:pPr>
            <a:r>
              <a:rPr lang="en-US" dirty="0" smtClean="0"/>
              <a:t>connection setup</a:t>
            </a:r>
            <a:endParaRPr lang="en-US" sz="2800" dirty="0" smtClean="0"/>
          </a:p>
          <a:p>
            <a:pPr>
              <a:defRPr/>
            </a:pPr>
            <a:endParaRPr lang="en-US" dirty="0" smtClean="0"/>
          </a:p>
          <a:p>
            <a:pPr marL="457200" indent="-457200">
              <a:buFont typeface="Wingdings" panose="05000000000000000000" pitchFamily="2" charset="2"/>
              <a:buChar char="q"/>
              <a:defRPr/>
            </a:pPr>
            <a:r>
              <a:rPr lang="en-US" sz="2400" dirty="0"/>
              <a:t>Unreliable, unordered delivery (UDP)</a:t>
            </a:r>
          </a:p>
          <a:p>
            <a:pPr marL="457200" lvl="3" indent="-457200">
              <a:buFont typeface="Wingdings" panose="05000000000000000000" pitchFamily="2" charset="2"/>
              <a:buChar char="q"/>
              <a:defRPr/>
            </a:pPr>
            <a:r>
              <a:rPr lang="en-US" dirty="0" smtClean="0"/>
              <a:t>no-frills extension of </a:t>
            </a:r>
            <a:r>
              <a:rPr lang="ja-JP" altLang="en-US" dirty="0" smtClean="0"/>
              <a:t>“</a:t>
            </a:r>
            <a:r>
              <a:rPr lang="en-US" altLang="ja-JP" dirty="0" smtClean="0"/>
              <a:t>best-effort</a:t>
            </a:r>
            <a:r>
              <a:rPr lang="ja-JP" altLang="en-US" dirty="0" smtClean="0"/>
              <a:t>”</a:t>
            </a:r>
            <a:r>
              <a:rPr lang="en-US" altLang="ja-JP" dirty="0" smtClean="0"/>
              <a:t> IP</a:t>
            </a:r>
          </a:p>
          <a:p>
            <a:pPr marL="457200" lvl="3" indent="-457200">
              <a:buFont typeface="Wingdings" panose="05000000000000000000" pitchFamily="2" charset="2"/>
              <a:buChar char="q"/>
              <a:defRPr/>
            </a:pPr>
            <a:endParaRPr lang="en-US" altLang="ja-JP" dirty="0" smtClean="0"/>
          </a:p>
          <a:p>
            <a:pPr marL="457200" lvl="3" indent="-457200">
              <a:buFont typeface="Wingdings" panose="05000000000000000000" pitchFamily="2" charset="2"/>
              <a:buChar char="q"/>
              <a:defRPr/>
            </a:pPr>
            <a:endParaRPr lang="en-US" altLang="ja-JP" dirty="0" smtClean="0"/>
          </a:p>
          <a:p>
            <a:pPr marL="457200" lvl="1" indent="-457200">
              <a:buFont typeface="Wingdings" panose="05000000000000000000" pitchFamily="2" charset="2"/>
              <a:buChar char="q"/>
              <a:defRPr/>
            </a:pPr>
            <a:r>
              <a:rPr lang="en-US" dirty="0"/>
              <a:t>Services not available: </a:t>
            </a:r>
          </a:p>
          <a:p>
            <a:pPr marL="457200" lvl="3" indent="-457200">
              <a:buFont typeface="Wingdings" panose="05000000000000000000" pitchFamily="2" charset="2"/>
              <a:buChar char="q"/>
              <a:defRPr/>
            </a:pPr>
            <a:r>
              <a:rPr lang="en-US" dirty="0" smtClean="0"/>
              <a:t>delay guarantees</a:t>
            </a:r>
          </a:p>
          <a:p>
            <a:pPr marL="457200" lvl="3" indent="-457200">
              <a:buFont typeface="Wingdings" panose="05000000000000000000" pitchFamily="2" charset="2"/>
              <a:buChar char="q"/>
              <a:defRPr/>
            </a:pPr>
            <a:r>
              <a:rPr lang="en-US" dirty="0" smtClean="0"/>
              <a:t>bandwidth guarantees</a:t>
            </a:r>
          </a:p>
        </p:txBody>
      </p:sp>
      <p:grpSp>
        <p:nvGrpSpPr>
          <p:cNvPr id="2" name="קבוצה 1"/>
          <p:cNvGrpSpPr/>
          <p:nvPr/>
        </p:nvGrpSpPr>
        <p:grpSpPr>
          <a:xfrm>
            <a:off x="5265737" y="2027237"/>
            <a:ext cx="3878263" cy="4830763"/>
            <a:chOff x="5048250" y="1238250"/>
            <a:chExt cx="3878263" cy="4830763"/>
          </a:xfrm>
        </p:grpSpPr>
        <p:grpSp>
          <p:nvGrpSpPr>
            <p:cNvPr id="11268" name="Group 940"/>
            <p:cNvGrpSpPr>
              <a:grpSpLocks/>
            </p:cNvGrpSpPr>
            <p:nvPr/>
          </p:nvGrpSpPr>
          <p:grpSpPr bwMode="auto">
            <a:xfrm>
              <a:off x="5048250" y="1524000"/>
              <a:ext cx="3540125" cy="4545013"/>
              <a:chOff x="3277" y="974"/>
              <a:chExt cx="2230" cy="2863"/>
            </a:xfrm>
          </p:grpSpPr>
          <p:sp>
            <p:nvSpPr>
              <p:cNvPr id="11398" name="Freeform 941"/>
              <p:cNvSpPr>
                <a:spLocks/>
              </p:cNvSpPr>
              <p:nvPr/>
            </p:nvSpPr>
            <p:spPr bwMode="auto">
              <a:xfrm>
                <a:off x="3277" y="1079"/>
                <a:ext cx="1094" cy="675"/>
              </a:xfrm>
              <a:custGeom>
                <a:avLst/>
                <a:gdLst>
                  <a:gd name="T0" fmla="*/ 2529 w 1036"/>
                  <a:gd name="T1" fmla="*/ 11 h 675"/>
                  <a:gd name="T2" fmla="*/ 1522 w 1036"/>
                  <a:gd name="T3" fmla="*/ 53 h 675"/>
                  <a:gd name="T4" fmla="*/ 805 w 1036"/>
                  <a:gd name="T5" fmla="*/ 129 h 675"/>
                  <a:gd name="T6" fmla="*/ 597 w 1036"/>
                  <a:gd name="T7" fmla="*/ 229 h 675"/>
                  <a:gd name="T8" fmla="*/ 83 w 1036"/>
                  <a:gd name="T9" fmla="*/ 297 h 675"/>
                  <a:gd name="T10" fmla="*/ 67 w 1036"/>
                  <a:gd name="T11" fmla="*/ 459 h 675"/>
                  <a:gd name="T12" fmla="*/ 516 w 1036"/>
                  <a:gd name="T13" fmla="*/ 489 h 675"/>
                  <a:gd name="T14" fmla="*/ 1790 w 1036"/>
                  <a:gd name="T15" fmla="*/ 489 h 675"/>
                  <a:gd name="T16" fmla="*/ 2332 w 1036"/>
                  <a:gd name="T17" fmla="*/ 555 h 675"/>
                  <a:gd name="T18" fmla="*/ 2932 w 1036"/>
                  <a:gd name="T19" fmla="*/ 657 h 675"/>
                  <a:gd name="T20" fmla="*/ 3394 w 1036"/>
                  <a:gd name="T21" fmla="*/ 661 h 675"/>
                  <a:gd name="T22" fmla="*/ 3711 w 1036"/>
                  <a:gd name="T23" fmla="*/ 603 h 675"/>
                  <a:gd name="T24" fmla="*/ 3872 w 1036"/>
                  <a:gd name="T25" fmla="*/ 445 h 675"/>
                  <a:gd name="T26" fmla="*/ 3973 w 1036"/>
                  <a:gd name="T27" fmla="*/ 291 h 675"/>
                  <a:gd name="T28" fmla="*/ 3984 w 1036"/>
                  <a:gd name="T29" fmla="*/ 107 h 675"/>
                  <a:gd name="T30" fmla="*/ 3644 w 1036"/>
                  <a:gd name="T31" fmla="*/ 17 h 675"/>
                  <a:gd name="T32" fmla="*/ 3026 w 1036"/>
                  <a:gd name="T33" fmla="*/ 3 h 675"/>
                  <a:gd name="T34" fmla="*/ 2529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399" name="Group 942"/>
              <p:cNvGrpSpPr>
                <a:grpSpLocks/>
              </p:cNvGrpSpPr>
              <p:nvPr/>
            </p:nvGrpSpPr>
            <p:grpSpPr bwMode="auto">
              <a:xfrm>
                <a:off x="3383" y="1920"/>
                <a:ext cx="919" cy="588"/>
                <a:chOff x="2889" y="1631"/>
                <a:chExt cx="980" cy="743"/>
              </a:xfrm>
            </p:grpSpPr>
            <p:sp>
              <p:nvSpPr>
                <p:cNvPr id="6657" name="Rectangle 943"/>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658" name="AutoShape 944"/>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solidFill>
                      <a:srgbClr val="00CCFF"/>
                    </a:solidFill>
                    <a:latin typeface="Arial" charset="0"/>
                    <a:ea typeface="ＭＳ Ｐゴシック" charset="0"/>
                  </a:endParaRPr>
                </a:p>
              </p:txBody>
            </p:sp>
          </p:grpSp>
          <p:sp>
            <p:nvSpPr>
              <p:cNvPr id="11400" name="Freeform 945"/>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81" name="Line 946"/>
              <p:cNvSpPr>
                <a:spLocks noChangeShapeType="1"/>
              </p:cNvSpPr>
              <p:nvPr/>
            </p:nvSpPr>
            <p:spPr bwMode="auto">
              <a:xfrm rot="-5400000">
                <a:off x="4942" y="3252"/>
                <a:ext cx="330" cy="88"/>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82" name="Line 947"/>
              <p:cNvSpPr>
                <a:spLocks noChangeShapeType="1"/>
              </p:cNvSpPr>
              <p:nvPr/>
            </p:nvSpPr>
            <p:spPr bwMode="auto">
              <a:xfrm rot="5400000" flipV="1">
                <a:off x="5034" y="3429"/>
                <a:ext cx="2" cy="54"/>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83" name="Line 948"/>
              <p:cNvSpPr>
                <a:spLocks noChangeShapeType="1"/>
              </p:cNvSpPr>
              <p:nvPr/>
            </p:nvSpPr>
            <p:spPr bwMode="auto">
              <a:xfrm rot="-5400000">
                <a:off x="5151" y="3225"/>
                <a:ext cx="0" cy="72"/>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84" name="Line 949"/>
              <p:cNvSpPr>
                <a:spLocks noChangeShapeType="1"/>
              </p:cNvSpPr>
              <p:nvPr/>
            </p:nvSpPr>
            <p:spPr bwMode="auto">
              <a:xfrm flipH="1">
                <a:off x="3827" y="2977"/>
                <a:ext cx="160" cy="29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85" name="Line 950"/>
              <p:cNvSpPr>
                <a:spLocks noChangeShapeType="1"/>
              </p:cNvSpPr>
              <p:nvPr/>
            </p:nvSpPr>
            <p:spPr bwMode="auto">
              <a:xfrm>
                <a:off x="3843" y="3009"/>
                <a:ext cx="124"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86" name="Line 951"/>
              <p:cNvSpPr>
                <a:spLocks noChangeShapeType="1"/>
              </p:cNvSpPr>
              <p:nvPr/>
            </p:nvSpPr>
            <p:spPr bwMode="auto">
              <a:xfrm>
                <a:off x="3680" y="3221"/>
                <a:ext cx="17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87" name="Line 952"/>
              <p:cNvSpPr>
                <a:spLocks noChangeShapeType="1"/>
              </p:cNvSpPr>
              <p:nvPr/>
            </p:nvSpPr>
            <p:spPr bwMode="auto">
              <a:xfrm>
                <a:off x="3914" y="3271"/>
                <a:ext cx="30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88" name="Line 953"/>
              <p:cNvSpPr>
                <a:spLocks noChangeShapeType="1"/>
              </p:cNvSpPr>
              <p:nvPr/>
            </p:nvSpPr>
            <p:spPr bwMode="auto">
              <a:xfrm flipH="1">
                <a:off x="4065" y="3213"/>
                <a:ext cx="34"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89" name="Line 954"/>
              <p:cNvSpPr>
                <a:spLocks noChangeShapeType="1"/>
              </p:cNvSpPr>
              <p:nvPr/>
            </p:nvSpPr>
            <p:spPr bwMode="auto">
              <a:xfrm>
                <a:off x="3947" y="3269"/>
                <a:ext cx="1" cy="5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0" name="Line 955"/>
              <p:cNvSpPr>
                <a:spLocks noChangeShapeType="1"/>
              </p:cNvSpPr>
              <p:nvPr/>
            </p:nvSpPr>
            <p:spPr bwMode="auto">
              <a:xfrm flipH="1" flipV="1">
                <a:off x="4197" y="3274"/>
                <a:ext cx="0" cy="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1" name="Line 956"/>
              <p:cNvSpPr>
                <a:spLocks noChangeShapeType="1"/>
              </p:cNvSpPr>
              <p:nvPr/>
            </p:nvSpPr>
            <p:spPr bwMode="auto">
              <a:xfrm>
                <a:off x="4248" y="3185"/>
                <a:ext cx="317" cy="17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2" name="Line 957"/>
              <p:cNvSpPr>
                <a:spLocks noChangeShapeType="1"/>
              </p:cNvSpPr>
              <p:nvPr/>
            </p:nvSpPr>
            <p:spPr bwMode="auto">
              <a:xfrm>
                <a:off x="3901" y="3144"/>
                <a:ext cx="51"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3" name="Line 958"/>
              <p:cNvSpPr>
                <a:spLocks noChangeShapeType="1"/>
              </p:cNvSpPr>
              <p:nvPr/>
            </p:nvSpPr>
            <p:spPr bwMode="auto">
              <a:xfrm>
                <a:off x="3809" y="2257"/>
                <a:ext cx="148"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4" name="Line 959"/>
              <p:cNvSpPr>
                <a:spLocks noChangeShapeType="1"/>
              </p:cNvSpPr>
              <p:nvPr/>
            </p:nvSpPr>
            <p:spPr bwMode="auto">
              <a:xfrm flipV="1">
                <a:off x="3711" y="2354"/>
                <a:ext cx="106" cy="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415" name="Group 960"/>
              <p:cNvGrpSpPr>
                <a:grpSpLocks/>
              </p:cNvGrpSpPr>
              <p:nvPr/>
            </p:nvGrpSpPr>
            <p:grpSpPr bwMode="auto">
              <a:xfrm>
                <a:off x="3535" y="2207"/>
                <a:ext cx="319" cy="222"/>
                <a:chOff x="2967" y="478"/>
                <a:chExt cx="788" cy="625"/>
              </a:xfrm>
            </p:grpSpPr>
            <p:pic>
              <p:nvPicPr>
                <p:cNvPr id="11775" name="Picture 961"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 name="Picture 962"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16" name="Freeform 963"/>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17" name="Freeform 964"/>
              <p:cNvSpPr>
                <a:spLocks/>
              </p:cNvSpPr>
              <p:nvPr/>
            </p:nvSpPr>
            <p:spPr bwMode="auto">
              <a:xfrm>
                <a:off x="4417" y="1263"/>
                <a:ext cx="1090" cy="709"/>
              </a:xfrm>
              <a:custGeom>
                <a:avLst/>
                <a:gdLst>
                  <a:gd name="T0" fmla="*/ 2962331 w 765"/>
                  <a:gd name="T1" fmla="*/ 519044 h 459"/>
                  <a:gd name="T2" fmla="*/ 2007464 w 765"/>
                  <a:gd name="T3" fmla="*/ 3685617 h 459"/>
                  <a:gd name="T4" fmla="*/ 671564 w 765"/>
                  <a:gd name="T5" fmla="*/ 5245523 h 459"/>
                  <a:gd name="T6" fmla="*/ 95961 w 765"/>
                  <a:gd name="T7" fmla="*/ 17676179 h 459"/>
                  <a:gd name="T8" fmla="*/ 1256062 w 765"/>
                  <a:gd name="T9" fmla="*/ 23355158 h 459"/>
                  <a:gd name="T10" fmla="*/ 2414544 w 765"/>
                  <a:gd name="T11" fmla="*/ 22386103 h 459"/>
                  <a:gd name="T12" fmla="*/ 4075472 w 765"/>
                  <a:gd name="T13" fmla="*/ 23355158 h 459"/>
                  <a:gd name="T14" fmla="*/ 4876919 w 765"/>
                  <a:gd name="T15" fmla="*/ 22813040 h 459"/>
                  <a:gd name="T16" fmla="*/ 5249561 w 765"/>
                  <a:gd name="T17" fmla="*/ 19573351 h 459"/>
                  <a:gd name="T18" fmla="*/ 5240338 w 765"/>
                  <a:gd name="T19" fmla="*/ 8308164 h 459"/>
                  <a:gd name="T20" fmla="*/ 4624853 w 765"/>
                  <a:gd name="T21" fmla="*/ 1812337 h 459"/>
                  <a:gd name="T22" fmla="*/ 2962331 w 765"/>
                  <a:gd name="T23" fmla="*/ 51904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98" name="Line 965"/>
              <p:cNvSpPr>
                <a:spLocks noChangeShapeType="1"/>
              </p:cNvSpPr>
              <p:nvPr/>
            </p:nvSpPr>
            <p:spPr bwMode="auto">
              <a:xfrm>
                <a:off x="4659" y="2404"/>
                <a:ext cx="103" cy="7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99" name="Line 966"/>
              <p:cNvSpPr>
                <a:spLocks noChangeShapeType="1"/>
              </p:cNvSpPr>
              <p:nvPr/>
            </p:nvSpPr>
            <p:spPr bwMode="auto">
              <a:xfrm>
                <a:off x="4720" y="2354"/>
                <a:ext cx="176"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0" name="Line 967"/>
              <p:cNvSpPr>
                <a:spLocks noChangeShapeType="1"/>
              </p:cNvSpPr>
              <p:nvPr/>
            </p:nvSpPr>
            <p:spPr bwMode="auto">
              <a:xfrm flipV="1">
                <a:off x="4869" y="2408"/>
                <a:ext cx="85" cy="6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1" name="Line 968"/>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2" name="Line 969"/>
              <p:cNvSpPr>
                <a:spLocks noChangeShapeType="1"/>
              </p:cNvSpPr>
              <p:nvPr/>
            </p:nvSpPr>
            <p:spPr bwMode="auto">
              <a:xfrm>
                <a:off x="4635" y="2961"/>
                <a:ext cx="246" cy="11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3" name="Line 970"/>
              <p:cNvSpPr>
                <a:spLocks noChangeShapeType="1"/>
              </p:cNvSpPr>
              <p:nvPr/>
            </p:nvSpPr>
            <p:spPr bwMode="auto">
              <a:xfrm flipV="1">
                <a:off x="4244" y="2953"/>
                <a:ext cx="203" cy="12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4" name="Line 971"/>
              <p:cNvSpPr>
                <a:spLocks noChangeShapeType="1"/>
              </p:cNvSpPr>
              <p:nvPr/>
            </p:nvSpPr>
            <p:spPr bwMode="auto">
              <a:xfrm flipV="1">
                <a:off x="4271" y="3137"/>
                <a:ext cx="61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5" name="Line 972"/>
              <p:cNvSpPr>
                <a:spLocks noChangeShapeType="1"/>
              </p:cNvSpPr>
              <p:nvPr/>
            </p:nvSpPr>
            <p:spPr bwMode="auto">
              <a:xfrm flipV="1">
                <a:off x="4773" y="1572"/>
                <a:ext cx="78" cy="5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6" name="Line 973"/>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7" name="Line 974"/>
              <p:cNvSpPr>
                <a:spLocks noChangeShapeType="1"/>
              </p:cNvSpPr>
              <p:nvPr/>
            </p:nvSpPr>
            <p:spPr bwMode="auto">
              <a:xfrm flipV="1">
                <a:off x="4773" y="1616"/>
                <a:ext cx="166" cy="18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8" name="Line 975"/>
              <p:cNvSpPr>
                <a:spLocks noChangeShapeType="1"/>
              </p:cNvSpPr>
              <p:nvPr/>
            </p:nvSpPr>
            <p:spPr bwMode="auto">
              <a:xfrm>
                <a:off x="5003" y="1615"/>
                <a:ext cx="0" cy="12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09" name="Line 976"/>
              <p:cNvSpPr>
                <a:spLocks noChangeShapeType="1"/>
              </p:cNvSpPr>
              <p:nvPr/>
            </p:nvSpPr>
            <p:spPr bwMode="auto">
              <a:xfrm>
                <a:off x="4785" y="1808"/>
                <a:ext cx="119"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10" name="Line 977"/>
              <p:cNvSpPr>
                <a:spLocks noChangeShapeType="1"/>
              </p:cNvSpPr>
              <p:nvPr/>
            </p:nvSpPr>
            <p:spPr bwMode="auto">
              <a:xfrm>
                <a:off x="5134" y="1802"/>
                <a:ext cx="11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11" name="Line 978"/>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12" name="Line 979"/>
              <p:cNvSpPr>
                <a:spLocks noChangeShapeType="1"/>
              </p:cNvSpPr>
              <p:nvPr/>
            </p:nvSpPr>
            <p:spPr bwMode="auto">
              <a:xfrm flipH="1">
                <a:off x="4969" y="1850"/>
                <a:ext cx="70" cy="45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13" name="Line 980"/>
              <p:cNvSpPr>
                <a:spLocks noChangeShapeType="1"/>
              </p:cNvSpPr>
              <p:nvPr/>
            </p:nvSpPr>
            <p:spPr bwMode="auto">
              <a:xfrm flipV="1">
                <a:off x="4581" y="2569"/>
                <a:ext cx="143" cy="27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314" name="Line 981"/>
              <p:cNvSpPr>
                <a:spLocks noChangeShapeType="1"/>
              </p:cNvSpPr>
              <p:nvPr/>
            </p:nvSpPr>
            <p:spPr bwMode="auto">
              <a:xfrm>
                <a:off x="5257" y="1801"/>
                <a:ext cx="112"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435" name="Group 982"/>
              <p:cNvGrpSpPr>
                <a:grpSpLocks/>
              </p:cNvGrpSpPr>
              <p:nvPr/>
            </p:nvGrpSpPr>
            <p:grpSpPr bwMode="auto">
              <a:xfrm>
                <a:off x="3813" y="1163"/>
                <a:ext cx="295" cy="391"/>
                <a:chOff x="1653" y="3023"/>
                <a:chExt cx="622" cy="911"/>
              </a:xfrm>
            </p:grpSpPr>
            <p:sp>
              <p:nvSpPr>
                <p:cNvPr id="1175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5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6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7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7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1177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he-IL"/>
                </a:p>
              </p:txBody>
            </p:sp>
            <p:sp>
              <p:nvSpPr>
                <p:cNvPr id="6653" name="Oval 998"/>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pic>
              <p:nvPicPr>
                <p:cNvPr id="11774" name="Picture 999"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436" name="Group 1000"/>
              <p:cNvGrpSpPr>
                <a:grpSpLocks/>
              </p:cNvGrpSpPr>
              <p:nvPr/>
            </p:nvGrpSpPr>
            <p:grpSpPr bwMode="auto">
              <a:xfrm>
                <a:off x="3962" y="1516"/>
                <a:ext cx="286" cy="160"/>
                <a:chOff x="3843" y="1516"/>
                <a:chExt cx="286" cy="160"/>
              </a:xfrm>
            </p:grpSpPr>
            <p:sp>
              <p:nvSpPr>
                <p:cNvPr id="6629" name="Line 1001"/>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1175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5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5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53" name="Group 1005"/>
                <p:cNvGrpSpPr>
                  <a:grpSpLocks/>
                </p:cNvGrpSpPr>
                <p:nvPr/>
              </p:nvGrpSpPr>
              <p:grpSpPr bwMode="auto">
                <a:xfrm>
                  <a:off x="3932" y="1587"/>
                  <a:ext cx="138" cy="33"/>
                  <a:chOff x="2468" y="1332"/>
                  <a:chExt cx="310" cy="60"/>
                </a:xfrm>
              </p:grpSpPr>
              <p:sp>
                <p:nvSpPr>
                  <p:cNvPr id="11756" name="Freeform 10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57" name="Freeform 10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34" name="Line 1008"/>
                <p:cNvSpPr>
                  <a:spLocks noChangeShapeType="1"/>
                </p:cNvSpPr>
                <p:nvPr/>
              </p:nvSpPr>
              <p:spPr bwMode="auto">
                <a:xfrm>
                  <a:off x="3884" y="1602"/>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635" name="Line 1009"/>
                <p:cNvSpPr>
                  <a:spLocks noChangeShapeType="1"/>
                </p:cNvSpPr>
                <p:nvPr/>
              </p:nvSpPr>
              <p:spPr bwMode="auto">
                <a:xfrm>
                  <a:off x="4127" y="1604"/>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37" name="Group 1010"/>
              <p:cNvGrpSpPr>
                <a:grpSpLocks/>
              </p:cNvGrpSpPr>
              <p:nvPr/>
            </p:nvGrpSpPr>
            <p:grpSpPr bwMode="auto">
              <a:xfrm>
                <a:off x="4537" y="1571"/>
                <a:ext cx="246" cy="110"/>
                <a:chOff x="4334" y="1470"/>
                <a:chExt cx="246" cy="107"/>
              </a:xfrm>
            </p:grpSpPr>
            <p:sp>
              <p:nvSpPr>
                <p:cNvPr id="117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44" name="Group 1014"/>
                <p:cNvGrpSpPr>
                  <a:grpSpLocks/>
                </p:cNvGrpSpPr>
                <p:nvPr/>
              </p:nvGrpSpPr>
              <p:grpSpPr bwMode="auto">
                <a:xfrm>
                  <a:off x="4383" y="1488"/>
                  <a:ext cx="138" cy="33"/>
                  <a:chOff x="2468" y="1332"/>
                  <a:chExt cx="310" cy="60"/>
                </a:xfrm>
              </p:grpSpPr>
              <p:sp>
                <p:nvSpPr>
                  <p:cNvPr id="11747"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48"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25" name="Line 101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626" name="Line 1018"/>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38" name="Group 1019"/>
              <p:cNvGrpSpPr>
                <a:grpSpLocks/>
              </p:cNvGrpSpPr>
              <p:nvPr/>
            </p:nvGrpSpPr>
            <p:grpSpPr bwMode="auto">
              <a:xfrm>
                <a:off x="4544" y="1737"/>
                <a:ext cx="246" cy="110"/>
                <a:chOff x="4334" y="1470"/>
                <a:chExt cx="246" cy="107"/>
              </a:xfrm>
            </p:grpSpPr>
            <p:sp>
              <p:nvSpPr>
                <p:cNvPr id="117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36" name="Group 1023"/>
                <p:cNvGrpSpPr>
                  <a:grpSpLocks/>
                </p:cNvGrpSpPr>
                <p:nvPr/>
              </p:nvGrpSpPr>
              <p:grpSpPr bwMode="auto">
                <a:xfrm>
                  <a:off x="4383" y="1488"/>
                  <a:ext cx="138" cy="33"/>
                  <a:chOff x="2468" y="1332"/>
                  <a:chExt cx="310" cy="60"/>
                </a:xfrm>
              </p:grpSpPr>
              <p:sp>
                <p:nvSpPr>
                  <p:cNvPr id="11739"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40"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17" name="Line 102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618" name="Line 1027"/>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39" name="Group 1028"/>
              <p:cNvGrpSpPr>
                <a:grpSpLocks/>
              </p:cNvGrpSpPr>
              <p:nvPr/>
            </p:nvGrpSpPr>
            <p:grpSpPr bwMode="auto">
              <a:xfrm>
                <a:off x="4890" y="1738"/>
                <a:ext cx="246" cy="110"/>
                <a:chOff x="4334" y="1470"/>
                <a:chExt cx="246" cy="107"/>
              </a:xfrm>
            </p:grpSpPr>
            <p:sp>
              <p:nvSpPr>
                <p:cNvPr id="117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28" name="Group 1032"/>
                <p:cNvGrpSpPr>
                  <a:grpSpLocks/>
                </p:cNvGrpSpPr>
                <p:nvPr/>
              </p:nvGrpSpPr>
              <p:grpSpPr bwMode="auto">
                <a:xfrm>
                  <a:off x="4383" y="1488"/>
                  <a:ext cx="138" cy="33"/>
                  <a:chOff x="2468" y="1332"/>
                  <a:chExt cx="310" cy="60"/>
                </a:xfrm>
              </p:grpSpPr>
              <p:sp>
                <p:nvSpPr>
                  <p:cNvPr id="11731"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32"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09" name="Line 1035"/>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610" name="Line 1036"/>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0" name="Group 1037"/>
              <p:cNvGrpSpPr>
                <a:grpSpLocks/>
              </p:cNvGrpSpPr>
              <p:nvPr/>
            </p:nvGrpSpPr>
            <p:grpSpPr bwMode="auto">
              <a:xfrm>
                <a:off x="4844" y="1508"/>
                <a:ext cx="246" cy="110"/>
                <a:chOff x="4334" y="1470"/>
                <a:chExt cx="246" cy="107"/>
              </a:xfrm>
            </p:grpSpPr>
            <p:sp>
              <p:nvSpPr>
                <p:cNvPr id="117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20" name="Group 1041"/>
                <p:cNvGrpSpPr>
                  <a:grpSpLocks/>
                </p:cNvGrpSpPr>
                <p:nvPr/>
              </p:nvGrpSpPr>
              <p:grpSpPr bwMode="auto">
                <a:xfrm>
                  <a:off x="4383" y="1488"/>
                  <a:ext cx="138" cy="33"/>
                  <a:chOff x="2468" y="1332"/>
                  <a:chExt cx="310" cy="60"/>
                </a:xfrm>
              </p:grpSpPr>
              <p:sp>
                <p:nvSpPr>
                  <p:cNvPr id="11723"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24"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601" name="Line 1044"/>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602" name="Line 1045"/>
                <p:cNvSpPr>
                  <a:spLocks noChangeShapeType="1"/>
                </p:cNvSpPr>
                <p:nvPr/>
              </p:nvSpPr>
              <p:spPr bwMode="auto">
                <a:xfrm>
                  <a:off x="4578" y="1505"/>
                  <a:ext cx="0" cy="46"/>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1" name="Group 1046"/>
              <p:cNvGrpSpPr>
                <a:grpSpLocks/>
              </p:cNvGrpSpPr>
              <p:nvPr/>
            </p:nvGrpSpPr>
            <p:grpSpPr bwMode="auto">
              <a:xfrm>
                <a:off x="4874" y="2296"/>
                <a:ext cx="310" cy="130"/>
                <a:chOff x="4334" y="1470"/>
                <a:chExt cx="246" cy="107"/>
              </a:xfrm>
            </p:grpSpPr>
            <p:sp>
              <p:nvSpPr>
                <p:cNvPr id="117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12" name="Group 1050"/>
                <p:cNvGrpSpPr>
                  <a:grpSpLocks/>
                </p:cNvGrpSpPr>
                <p:nvPr/>
              </p:nvGrpSpPr>
              <p:grpSpPr bwMode="auto">
                <a:xfrm>
                  <a:off x="4383" y="1488"/>
                  <a:ext cx="138" cy="33"/>
                  <a:chOff x="2468" y="1332"/>
                  <a:chExt cx="310" cy="60"/>
                </a:xfrm>
              </p:grpSpPr>
              <p:sp>
                <p:nvSpPr>
                  <p:cNvPr id="11715"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16"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93" name="Line 105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94" name="Line 105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6322" name="Line 1055"/>
              <p:cNvSpPr>
                <a:spLocks noChangeShapeType="1"/>
              </p:cNvSpPr>
              <p:nvPr/>
            </p:nvSpPr>
            <p:spPr bwMode="auto">
              <a:xfrm>
                <a:off x="4049" y="2358"/>
                <a:ext cx="42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443" name="Group 1056"/>
              <p:cNvGrpSpPr>
                <a:grpSpLocks/>
              </p:cNvGrpSpPr>
              <p:nvPr/>
            </p:nvGrpSpPr>
            <p:grpSpPr bwMode="auto">
              <a:xfrm>
                <a:off x="4464" y="2288"/>
                <a:ext cx="310" cy="130"/>
                <a:chOff x="4334" y="1470"/>
                <a:chExt cx="246" cy="107"/>
              </a:xfrm>
            </p:grpSpPr>
            <p:sp>
              <p:nvSpPr>
                <p:cNvPr id="117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7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704" name="Group 1060"/>
                <p:cNvGrpSpPr>
                  <a:grpSpLocks/>
                </p:cNvGrpSpPr>
                <p:nvPr/>
              </p:nvGrpSpPr>
              <p:grpSpPr bwMode="auto">
                <a:xfrm>
                  <a:off x="4383" y="1488"/>
                  <a:ext cx="138" cy="33"/>
                  <a:chOff x="2468" y="1332"/>
                  <a:chExt cx="310" cy="60"/>
                </a:xfrm>
              </p:grpSpPr>
              <p:sp>
                <p:nvSpPr>
                  <p:cNvPr id="11707" name="Freeform 106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08" name="Freeform 106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85" name="Line 1063"/>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86" name="Line 1064"/>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4" name="Group 1065"/>
              <p:cNvGrpSpPr>
                <a:grpSpLocks/>
              </p:cNvGrpSpPr>
              <p:nvPr/>
            </p:nvGrpSpPr>
            <p:grpSpPr bwMode="auto">
              <a:xfrm>
                <a:off x="4660" y="2464"/>
                <a:ext cx="310" cy="130"/>
                <a:chOff x="4334" y="1470"/>
                <a:chExt cx="246" cy="107"/>
              </a:xfrm>
            </p:grpSpPr>
            <p:sp>
              <p:nvSpPr>
                <p:cNvPr id="116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96" name="Group 1069"/>
                <p:cNvGrpSpPr>
                  <a:grpSpLocks/>
                </p:cNvGrpSpPr>
                <p:nvPr/>
              </p:nvGrpSpPr>
              <p:grpSpPr bwMode="auto">
                <a:xfrm>
                  <a:off x="4383" y="1488"/>
                  <a:ext cx="138" cy="33"/>
                  <a:chOff x="2468" y="1332"/>
                  <a:chExt cx="310" cy="60"/>
                </a:xfrm>
              </p:grpSpPr>
              <p:sp>
                <p:nvSpPr>
                  <p:cNvPr id="11699"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700"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77" name="Line 1072"/>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78" name="Line 1073"/>
                <p:cNvSpPr>
                  <a:spLocks noChangeShapeType="1"/>
                </p:cNvSpPr>
                <p:nvPr/>
              </p:nvSpPr>
              <p:spPr bwMode="auto">
                <a:xfrm>
                  <a:off x="4578" y="1505"/>
                  <a:ext cx="0" cy="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5" name="Group 1074"/>
              <p:cNvGrpSpPr>
                <a:grpSpLocks/>
              </p:cNvGrpSpPr>
              <p:nvPr/>
            </p:nvGrpSpPr>
            <p:grpSpPr bwMode="auto">
              <a:xfrm>
                <a:off x="4782" y="3028"/>
                <a:ext cx="392" cy="154"/>
                <a:chOff x="4334" y="1470"/>
                <a:chExt cx="246" cy="107"/>
              </a:xfrm>
            </p:grpSpPr>
            <p:sp>
              <p:nvSpPr>
                <p:cNvPr id="1168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8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8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88" name="Group 1078"/>
                <p:cNvGrpSpPr>
                  <a:grpSpLocks/>
                </p:cNvGrpSpPr>
                <p:nvPr/>
              </p:nvGrpSpPr>
              <p:grpSpPr bwMode="auto">
                <a:xfrm>
                  <a:off x="4383" y="1488"/>
                  <a:ext cx="138" cy="33"/>
                  <a:chOff x="2468" y="1332"/>
                  <a:chExt cx="310" cy="60"/>
                </a:xfrm>
              </p:grpSpPr>
              <p:sp>
                <p:nvSpPr>
                  <p:cNvPr id="11691"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92"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69" name="Line 1081"/>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70" name="Line 1082"/>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6" name="Group 1083"/>
              <p:cNvGrpSpPr>
                <a:grpSpLocks/>
              </p:cNvGrpSpPr>
              <p:nvPr/>
            </p:nvGrpSpPr>
            <p:grpSpPr bwMode="auto">
              <a:xfrm>
                <a:off x="4388" y="2840"/>
                <a:ext cx="392" cy="154"/>
                <a:chOff x="4334" y="1470"/>
                <a:chExt cx="246" cy="107"/>
              </a:xfrm>
            </p:grpSpPr>
            <p:sp>
              <p:nvSpPr>
                <p:cNvPr id="116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80" name="Group 1087"/>
                <p:cNvGrpSpPr>
                  <a:grpSpLocks/>
                </p:cNvGrpSpPr>
                <p:nvPr/>
              </p:nvGrpSpPr>
              <p:grpSpPr bwMode="auto">
                <a:xfrm>
                  <a:off x="4383" y="1488"/>
                  <a:ext cx="138" cy="33"/>
                  <a:chOff x="2468" y="1332"/>
                  <a:chExt cx="310" cy="60"/>
                </a:xfrm>
              </p:grpSpPr>
              <p:sp>
                <p:nvSpPr>
                  <p:cNvPr id="11683" name="Freeform 10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84" name="Freeform 10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61" name="Line 1090"/>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62" name="Line 1091"/>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7" name="Group 1092"/>
              <p:cNvGrpSpPr>
                <a:grpSpLocks/>
              </p:cNvGrpSpPr>
              <p:nvPr/>
            </p:nvGrpSpPr>
            <p:grpSpPr bwMode="auto">
              <a:xfrm>
                <a:off x="3932" y="3056"/>
                <a:ext cx="392" cy="154"/>
                <a:chOff x="4334" y="1470"/>
                <a:chExt cx="246" cy="107"/>
              </a:xfrm>
            </p:grpSpPr>
            <p:sp>
              <p:nvSpPr>
                <p:cNvPr id="116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72" name="Group 1096"/>
                <p:cNvGrpSpPr>
                  <a:grpSpLocks/>
                </p:cNvGrpSpPr>
                <p:nvPr/>
              </p:nvGrpSpPr>
              <p:grpSpPr bwMode="auto">
                <a:xfrm>
                  <a:off x="4383" y="1488"/>
                  <a:ext cx="138" cy="33"/>
                  <a:chOff x="2468" y="1332"/>
                  <a:chExt cx="310" cy="60"/>
                </a:xfrm>
              </p:grpSpPr>
              <p:sp>
                <p:nvSpPr>
                  <p:cNvPr id="11675" name="Freeform 10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76" name="Freeform 10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53" name="Line 1099"/>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54" name="Line 1100"/>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8" name="Group 1101"/>
              <p:cNvGrpSpPr>
                <a:grpSpLocks/>
              </p:cNvGrpSpPr>
              <p:nvPr/>
            </p:nvGrpSpPr>
            <p:grpSpPr bwMode="auto">
              <a:xfrm>
                <a:off x="3812" y="2296"/>
                <a:ext cx="246" cy="108"/>
                <a:chOff x="4334" y="1470"/>
                <a:chExt cx="246" cy="107"/>
              </a:xfrm>
            </p:grpSpPr>
            <p:sp>
              <p:nvSpPr>
                <p:cNvPr id="116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6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664" name="Group 1105"/>
                <p:cNvGrpSpPr>
                  <a:grpSpLocks/>
                </p:cNvGrpSpPr>
                <p:nvPr/>
              </p:nvGrpSpPr>
              <p:grpSpPr bwMode="auto">
                <a:xfrm>
                  <a:off x="4383" y="1488"/>
                  <a:ext cx="138" cy="33"/>
                  <a:chOff x="2468" y="1332"/>
                  <a:chExt cx="310" cy="60"/>
                </a:xfrm>
              </p:grpSpPr>
              <p:sp>
                <p:nvSpPr>
                  <p:cNvPr id="11667" name="Freeform 11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68" name="Freeform 11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545" name="Line 1108"/>
                <p:cNvSpPr>
                  <a:spLocks noChangeShapeType="1"/>
                </p:cNvSpPr>
                <p:nvPr/>
              </p:nvSpPr>
              <p:spPr bwMode="auto">
                <a:xfrm>
                  <a:off x="4335" y="1503"/>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546" name="Line 1109"/>
                <p:cNvSpPr>
                  <a:spLocks noChangeShapeType="1"/>
                </p:cNvSpPr>
                <p:nvPr/>
              </p:nvSpPr>
              <p:spPr bwMode="auto">
                <a:xfrm>
                  <a:off x="4578" y="1505"/>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449" name="Group 1110"/>
              <p:cNvGrpSpPr>
                <a:grpSpLocks/>
              </p:cNvGrpSpPr>
              <p:nvPr/>
            </p:nvGrpSpPr>
            <p:grpSpPr bwMode="auto">
              <a:xfrm>
                <a:off x="4511" y="3153"/>
                <a:ext cx="281" cy="266"/>
                <a:chOff x="5072" y="3611"/>
                <a:chExt cx="459" cy="380"/>
              </a:xfrm>
            </p:grpSpPr>
            <p:grpSp>
              <p:nvGrpSpPr>
                <p:cNvPr id="11647" name="Group 1111"/>
                <p:cNvGrpSpPr>
                  <a:grpSpLocks/>
                </p:cNvGrpSpPr>
                <p:nvPr/>
              </p:nvGrpSpPr>
              <p:grpSpPr bwMode="auto">
                <a:xfrm>
                  <a:off x="5144" y="3611"/>
                  <a:ext cx="387" cy="99"/>
                  <a:chOff x="5030" y="2639"/>
                  <a:chExt cx="387" cy="99"/>
                </a:xfrm>
              </p:grpSpPr>
              <p:sp>
                <p:nvSpPr>
                  <p:cNvPr id="11649" name="Freeform 1112"/>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0" name="Freeform 1113"/>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1" name="Freeform 1114"/>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2" name="Freeform 1115"/>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3" name="Freeform 1116"/>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4" name="Freeform 1117"/>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55" name="Freeform 1118"/>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he-IL"/>
                  </a:p>
                </p:txBody>
              </p:sp>
              <p:sp>
                <p:nvSpPr>
                  <p:cNvPr id="11656" name="Freeform 1119"/>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he-IL"/>
                  </a:p>
                </p:txBody>
              </p:sp>
              <p:sp>
                <p:nvSpPr>
                  <p:cNvPr id="11657" name="Freeform 1120"/>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he-IL"/>
                  </a:p>
                </p:txBody>
              </p:sp>
              <p:sp>
                <p:nvSpPr>
                  <p:cNvPr id="11658" name="Freeform 1121"/>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he-IL"/>
                  </a:p>
                </p:txBody>
              </p:sp>
              <p:sp>
                <p:nvSpPr>
                  <p:cNvPr id="11659" name="Freeform 1122"/>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he-IL"/>
                  </a:p>
                </p:txBody>
              </p:sp>
              <p:sp>
                <p:nvSpPr>
                  <p:cNvPr id="11660" name="Freeform 1123"/>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he-IL"/>
                  </a:p>
                </p:txBody>
              </p:sp>
            </p:grpSp>
            <p:pic>
              <p:nvPicPr>
                <p:cNvPr id="11648" name="Picture 1124"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450" name="Group 1125"/>
              <p:cNvGrpSpPr>
                <a:grpSpLocks/>
              </p:cNvGrpSpPr>
              <p:nvPr/>
            </p:nvGrpSpPr>
            <p:grpSpPr bwMode="auto">
              <a:xfrm>
                <a:off x="3552" y="2211"/>
                <a:ext cx="251" cy="226"/>
                <a:chOff x="5072" y="3611"/>
                <a:chExt cx="459" cy="380"/>
              </a:xfrm>
            </p:grpSpPr>
            <p:grpSp>
              <p:nvGrpSpPr>
                <p:cNvPr id="11633" name="Group 1126"/>
                <p:cNvGrpSpPr>
                  <a:grpSpLocks/>
                </p:cNvGrpSpPr>
                <p:nvPr/>
              </p:nvGrpSpPr>
              <p:grpSpPr bwMode="auto">
                <a:xfrm>
                  <a:off x="5144" y="3611"/>
                  <a:ext cx="387" cy="99"/>
                  <a:chOff x="5030" y="2639"/>
                  <a:chExt cx="387" cy="99"/>
                </a:xfrm>
              </p:grpSpPr>
              <p:sp>
                <p:nvSpPr>
                  <p:cNvPr id="11635" name="Freeform 1127"/>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36" name="Freeform 1128"/>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37" name="Freeform 1129"/>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38" name="Freeform 1130"/>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39" name="Freeform 1131"/>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40" name="Freeform 1132"/>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e-IL"/>
                  </a:p>
                </p:txBody>
              </p:sp>
              <p:sp>
                <p:nvSpPr>
                  <p:cNvPr id="11641" name="Freeform 1133"/>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he-IL"/>
                  </a:p>
                </p:txBody>
              </p:sp>
              <p:sp>
                <p:nvSpPr>
                  <p:cNvPr id="11642" name="Freeform 1134"/>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he-IL"/>
                  </a:p>
                </p:txBody>
              </p:sp>
              <p:sp>
                <p:nvSpPr>
                  <p:cNvPr id="11643" name="Freeform 1135"/>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he-IL"/>
                  </a:p>
                </p:txBody>
              </p:sp>
              <p:sp>
                <p:nvSpPr>
                  <p:cNvPr id="11644" name="Freeform 1136"/>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he-IL"/>
                  </a:p>
                </p:txBody>
              </p:sp>
              <p:sp>
                <p:nvSpPr>
                  <p:cNvPr id="11645" name="Freeform 1137"/>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he-IL"/>
                  </a:p>
                </p:txBody>
              </p:sp>
              <p:sp>
                <p:nvSpPr>
                  <p:cNvPr id="11646" name="Freeform 1138"/>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he-IL"/>
                  </a:p>
                </p:txBody>
              </p:sp>
            </p:grpSp>
            <p:pic>
              <p:nvPicPr>
                <p:cNvPr id="11634" name="Picture 1139"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31" name="Line 1140"/>
              <p:cNvSpPr>
                <a:spLocks noChangeShapeType="1"/>
              </p:cNvSpPr>
              <p:nvPr/>
            </p:nvSpPr>
            <p:spPr bwMode="auto">
              <a:xfrm rot="5400000" flipV="1">
                <a:off x="5034" y="3427"/>
                <a:ext cx="2" cy="54"/>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452" name="Group 1141"/>
              <p:cNvGrpSpPr>
                <a:grpSpLocks/>
              </p:cNvGrpSpPr>
              <p:nvPr/>
            </p:nvGrpSpPr>
            <p:grpSpPr bwMode="auto">
              <a:xfrm flipH="1">
                <a:off x="3638" y="2856"/>
                <a:ext cx="261" cy="235"/>
                <a:chOff x="2839" y="3501"/>
                <a:chExt cx="755" cy="803"/>
              </a:xfrm>
            </p:grpSpPr>
            <p:pic>
              <p:nvPicPr>
                <p:cNvPr id="11631" name="Picture 1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2" name="Freeform 114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1453" name="Group 1144"/>
              <p:cNvGrpSpPr>
                <a:grpSpLocks/>
              </p:cNvGrpSpPr>
              <p:nvPr/>
            </p:nvGrpSpPr>
            <p:grpSpPr bwMode="auto">
              <a:xfrm flipH="1">
                <a:off x="3438" y="3121"/>
                <a:ext cx="304" cy="256"/>
                <a:chOff x="2839" y="3501"/>
                <a:chExt cx="755" cy="803"/>
              </a:xfrm>
            </p:grpSpPr>
            <p:pic>
              <p:nvPicPr>
                <p:cNvPr id="11629" name="Picture 1145"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30" name="Freeform 114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1454" name="Group 1147"/>
              <p:cNvGrpSpPr>
                <a:grpSpLocks/>
              </p:cNvGrpSpPr>
              <p:nvPr/>
            </p:nvGrpSpPr>
            <p:grpSpPr bwMode="auto">
              <a:xfrm flipH="1">
                <a:off x="3739" y="3311"/>
                <a:ext cx="269" cy="220"/>
                <a:chOff x="2839" y="3501"/>
                <a:chExt cx="755" cy="803"/>
              </a:xfrm>
            </p:grpSpPr>
            <p:pic>
              <p:nvPicPr>
                <p:cNvPr id="11627" name="Picture 1148"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28" name="Freeform 114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1455" name="Group 1150"/>
              <p:cNvGrpSpPr>
                <a:grpSpLocks/>
              </p:cNvGrpSpPr>
              <p:nvPr/>
            </p:nvGrpSpPr>
            <p:grpSpPr bwMode="auto">
              <a:xfrm>
                <a:off x="4126" y="3300"/>
                <a:ext cx="269" cy="221"/>
                <a:chOff x="2839" y="3501"/>
                <a:chExt cx="755" cy="803"/>
              </a:xfrm>
            </p:grpSpPr>
            <p:pic>
              <p:nvPicPr>
                <p:cNvPr id="11625" name="Picture 1151"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26" name="Freeform 115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pic>
            <p:nvPicPr>
              <p:cNvPr id="11456" name="Picture 1153" descr="car_icon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57" name="Group 1154"/>
              <p:cNvGrpSpPr>
                <a:grpSpLocks/>
              </p:cNvGrpSpPr>
              <p:nvPr/>
            </p:nvGrpSpPr>
            <p:grpSpPr bwMode="auto">
              <a:xfrm>
                <a:off x="3536" y="974"/>
                <a:ext cx="262" cy="243"/>
                <a:chOff x="2751" y="1851"/>
                <a:chExt cx="462" cy="478"/>
              </a:xfrm>
            </p:grpSpPr>
            <p:pic>
              <p:nvPicPr>
                <p:cNvPr id="11623" name="Picture 1155" descr="iphone_stylized_smal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24" name="Picture 1156" descr="antenna_radiation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458" name="Group 1157"/>
              <p:cNvGrpSpPr>
                <a:grpSpLocks/>
              </p:cNvGrpSpPr>
              <p:nvPr/>
            </p:nvGrpSpPr>
            <p:grpSpPr bwMode="auto">
              <a:xfrm>
                <a:off x="5191" y="3151"/>
                <a:ext cx="143" cy="303"/>
                <a:chOff x="4140" y="429"/>
                <a:chExt cx="1425" cy="2396"/>
              </a:xfrm>
            </p:grpSpPr>
            <p:sp>
              <p:nvSpPr>
                <p:cNvPr id="11591" name="Freeform 1158"/>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72" name="Rectangle 115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593" name="Freeform 1160"/>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94" name="Freeform 116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75" name="Rectangle 116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596" name="Group 1163"/>
                <p:cNvGrpSpPr>
                  <a:grpSpLocks/>
                </p:cNvGrpSpPr>
                <p:nvPr/>
              </p:nvGrpSpPr>
              <p:grpSpPr bwMode="auto">
                <a:xfrm>
                  <a:off x="4749" y="668"/>
                  <a:ext cx="581" cy="145"/>
                  <a:chOff x="614" y="2568"/>
                  <a:chExt cx="725" cy="139"/>
                </a:xfrm>
              </p:grpSpPr>
              <p:sp>
                <p:nvSpPr>
                  <p:cNvPr id="6501" name="AutoShape 1164"/>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502" name="AutoShape 116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77" name="Rectangle 116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598" name="Group 1167"/>
                <p:cNvGrpSpPr>
                  <a:grpSpLocks/>
                </p:cNvGrpSpPr>
                <p:nvPr/>
              </p:nvGrpSpPr>
              <p:grpSpPr bwMode="auto">
                <a:xfrm>
                  <a:off x="4747" y="994"/>
                  <a:ext cx="581" cy="134"/>
                  <a:chOff x="614" y="2568"/>
                  <a:chExt cx="725" cy="139"/>
                </a:xfrm>
              </p:grpSpPr>
              <p:sp>
                <p:nvSpPr>
                  <p:cNvPr id="6499" name="AutoShape 1168"/>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500" name="AutoShape 116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79" name="Rectangle 117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80" name="Rectangle 117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601" name="Group 1172"/>
                <p:cNvGrpSpPr>
                  <a:grpSpLocks/>
                </p:cNvGrpSpPr>
                <p:nvPr/>
              </p:nvGrpSpPr>
              <p:grpSpPr bwMode="auto">
                <a:xfrm>
                  <a:off x="4735" y="1627"/>
                  <a:ext cx="582" cy="151"/>
                  <a:chOff x="614" y="2568"/>
                  <a:chExt cx="725" cy="139"/>
                </a:xfrm>
              </p:grpSpPr>
              <p:sp>
                <p:nvSpPr>
                  <p:cNvPr id="6497" name="AutoShape 1173"/>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8" name="AutoShape 117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602" name="Freeform 117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603" name="Group 1176"/>
                <p:cNvGrpSpPr>
                  <a:grpSpLocks/>
                </p:cNvGrpSpPr>
                <p:nvPr/>
              </p:nvGrpSpPr>
              <p:grpSpPr bwMode="auto">
                <a:xfrm>
                  <a:off x="4739" y="1327"/>
                  <a:ext cx="582" cy="139"/>
                  <a:chOff x="614" y="2568"/>
                  <a:chExt cx="725" cy="139"/>
                </a:xfrm>
              </p:grpSpPr>
              <p:sp>
                <p:nvSpPr>
                  <p:cNvPr id="6495" name="AutoShape 1177"/>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6" name="AutoShape 117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84" name="Rectangle 117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605" name="Freeform 118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606" name="Freeform 1181"/>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87" name="Oval 1182"/>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608" name="Freeform 118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89" name="AutoShape 118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0" name="AutoShape 118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1" name="Oval 1186"/>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2" name="Oval 1187"/>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6493" name="Oval 1188"/>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94" name="Rectangle 118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459" name="Group 1190"/>
              <p:cNvGrpSpPr>
                <a:grpSpLocks/>
              </p:cNvGrpSpPr>
              <p:nvPr/>
            </p:nvGrpSpPr>
            <p:grpSpPr bwMode="auto">
              <a:xfrm>
                <a:off x="4992" y="3341"/>
                <a:ext cx="143" cy="303"/>
                <a:chOff x="4140" y="429"/>
                <a:chExt cx="1425" cy="2396"/>
              </a:xfrm>
            </p:grpSpPr>
            <p:sp>
              <p:nvSpPr>
                <p:cNvPr id="11559" name="Freeform 1191"/>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40" name="Rectangle 119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561" name="Freeform 1193"/>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62" name="Freeform 119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43" name="Rectangle 119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564" name="Group 1196"/>
                <p:cNvGrpSpPr>
                  <a:grpSpLocks/>
                </p:cNvGrpSpPr>
                <p:nvPr/>
              </p:nvGrpSpPr>
              <p:grpSpPr bwMode="auto">
                <a:xfrm>
                  <a:off x="4749" y="668"/>
                  <a:ext cx="581" cy="145"/>
                  <a:chOff x="614" y="2568"/>
                  <a:chExt cx="725" cy="139"/>
                </a:xfrm>
              </p:grpSpPr>
              <p:sp>
                <p:nvSpPr>
                  <p:cNvPr id="6469" name="AutoShape 1197"/>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70" name="AutoShape 119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45" name="Rectangle 119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566" name="Group 1200"/>
                <p:cNvGrpSpPr>
                  <a:grpSpLocks/>
                </p:cNvGrpSpPr>
                <p:nvPr/>
              </p:nvGrpSpPr>
              <p:grpSpPr bwMode="auto">
                <a:xfrm>
                  <a:off x="4747" y="994"/>
                  <a:ext cx="581" cy="134"/>
                  <a:chOff x="614" y="2568"/>
                  <a:chExt cx="725" cy="139"/>
                </a:xfrm>
              </p:grpSpPr>
              <p:sp>
                <p:nvSpPr>
                  <p:cNvPr id="6467" name="AutoShape 1201"/>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68" name="AutoShape 120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47" name="Rectangle 120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48" name="Rectangle 120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11569" name="Group 1205"/>
                <p:cNvGrpSpPr>
                  <a:grpSpLocks/>
                </p:cNvGrpSpPr>
                <p:nvPr/>
              </p:nvGrpSpPr>
              <p:grpSpPr bwMode="auto">
                <a:xfrm>
                  <a:off x="4735" y="1627"/>
                  <a:ext cx="582" cy="151"/>
                  <a:chOff x="614" y="2568"/>
                  <a:chExt cx="725" cy="139"/>
                </a:xfrm>
              </p:grpSpPr>
              <p:sp>
                <p:nvSpPr>
                  <p:cNvPr id="6465" name="AutoShape 1206"/>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66" name="AutoShape 120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570" name="Freeform 120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571" name="Group 1209"/>
                <p:cNvGrpSpPr>
                  <a:grpSpLocks/>
                </p:cNvGrpSpPr>
                <p:nvPr/>
              </p:nvGrpSpPr>
              <p:grpSpPr bwMode="auto">
                <a:xfrm>
                  <a:off x="4739" y="1327"/>
                  <a:ext cx="582" cy="139"/>
                  <a:chOff x="614" y="2568"/>
                  <a:chExt cx="725" cy="139"/>
                </a:xfrm>
              </p:grpSpPr>
              <p:sp>
                <p:nvSpPr>
                  <p:cNvPr id="6463" name="AutoShape 1210"/>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64" name="AutoShape 121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452" name="Rectangle 121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573" name="Freeform 121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74" name="Freeform 1214"/>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55" name="Oval 1215"/>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1576" name="Freeform 121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457" name="AutoShape 121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58" name="AutoShape 121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59" name="Oval 1219"/>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60" name="Oval 1220"/>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6461" name="Oval 1221"/>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462" name="Rectangle 122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460" name="Group 1223"/>
              <p:cNvGrpSpPr>
                <a:grpSpLocks/>
              </p:cNvGrpSpPr>
              <p:nvPr/>
            </p:nvGrpSpPr>
            <p:grpSpPr bwMode="auto">
              <a:xfrm>
                <a:off x="3340" y="1287"/>
                <a:ext cx="337" cy="257"/>
                <a:chOff x="877" y="1008"/>
                <a:chExt cx="2747" cy="2591"/>
              </a:xfrm>
            </p:grpSpPr>
            <p:pic>
              <p:nvPicPr>
                <p:cNvPr id="11536" name="Picture 1224"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37" name="Picture 1225"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38" name="Freeform 122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11539" name="Picture 1227"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40" name="Freeform 122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1" name="Freeform 122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2" name="Freeform 123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3" name="Freeform 123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4" name="Freeform 1232"/>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5" name="Freeform 1233"/>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546" name="Group 1234"/>
                <p:cNvGrpSpPr>
                  <a:grpSpLocks/>
                </p:cNvGrpSpPr>
                <p:nvPr/>
              </p:nvGrpSpPr>
              <p:grpSpPr bwMode="auto">
                <a:xfrm>
                  <a:off x="1709" y="3008"/>
                  <a:ext cx="507" cy="234"/>
                  <a:chOff x="1740" y="2642"/>
                  <a:chExt cx="752" cy="327"/>
                </a:xfrm>
              </p:grpSpPr>
              <p:sp>
                <p:nvSpPr>
                  <p:cNvPr id="11553" name="Freeform 123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4" name="Freeform 123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5" name="Freeform 123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6" name="Freeform 123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7" name="Freeform 123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8" name="Freeform 124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547" name="Freeform 124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8" name="Freeform 124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49" name="Freeform 124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0" name="Freeform 124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1" name="Freeform 124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52" name="Freeform 124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1461" name="Group 1247"/>
              <p:cNvGrpSpPr>
                <a:grpSpLocks/>
              </p:cNvGrpSpPr>
              <p:nvPr/>
            </p:nvGrpSpPr>
            <p:grpSpPr bwMode="auto">
              <a:xfrm>
                <a:off x="4329" y="3456"/>
                <a:ext cx="299" cy="257"/>
                <a:chOff x="877" y="1008"/>
                <a:chExt cx="2747" cy="2591"/>
              </a:xfrm>
            </p:grpSpPr>
            <p:pic>
              <p:nvPicPr>
                <p:cNvPr id="11513" name="Picture 1248"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14" name="Picture 1249"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5" name="Freeform 1250"/>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11516" name="Picture 1251"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17" name="Freeform 1252"/>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18" name="Freeform 1253"/>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19" name="Freeform 1254"/>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0" name="Freeform 1255"/>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1" name="Freeform 1256"/>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2" name="Freeform 1257"/>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523" name="Group 1258"/>
                <p:cNvGrpSpPr>
                  <a:grpSpLocks/>
                </p:cNvGrpSpPr>
                <p:nvPr/>
              </p:nvGrpSpPr>
              <p:grpSpPr bwMode="auto">
                <a:xfrm>
                  <a:off x="1709" y="3008"/>
                  <a:ext cx="507" cy="234"/>
                  <a:chOff x="1740" y="2642"/>
                  <a:chExt cx="752" cy="327"/>
                </a:xfrm>
              </p:grpSpPr>
              <p:sp>
                <p:nvSpPr>
                  <p:cNvPr id="11530" name="Freeform 12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31" name="Freeform 12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32" name="Freeform 12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33" name="Freeform 12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34" name="Freeform 12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35" name="Freeform 12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524" name="Freeform 1265"/>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5" name="Freeform 1266"/>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6" name="Freeform 1267"/>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7" name="Freeform 1268"/>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8" name="Freeform 1269"/>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29" name="Freeform 1270"/>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1462" name="Group 1271"/>
              <p:cNvGrpSpPr>
                <a:grpSpLocks/>
              </p:cNvGrpSpPr>
              <p:nvPr/>
            </p:nvGrpSpPr>
            <p:grpSpPr bwMode="auto">
              <a:xfrm>
                <a:off x="3503" y="1916"/>
                <a:ext cx="280" cy="257"/>
                <a:chOff x="877" y="1008"/>
                <a:chExt cx="2747" cy="2591"/>
              </a:xfrm>
            </p:grpSpPr>
            <p:pic>
              <p:nvPicPr>
                <p:cNvPr id="11490" name="Picture 1272"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91" name="Picture 1273"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92" name="Freeform 127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11493" name="Picture 1275"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94" name="Freeform 127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95" name="Freeform 127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96" name="Freeform 127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97" name="Freeform 127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98" name="Freeform 1280"/>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99" name="Freeform 1281"/>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500" name="Group 1282"/>
                <p:cNvGrpSpPr>
                  <a:grpSpLocks/>
                </p:cNvGrpSpPr>
                <p:nvPr/>
              </p:nvGrpSpPr>
              <p:grpSpPr bwMode="auto">
                <a:xfrm>
                  <a:off x="1709" y="3008"/>
                  <a:ext cx="507" cy="234"/>
                  <a:chOff x="1740" y="2642"/>
                  <a:chExt cx="752" cy="327"/>
                </a:xfrm>
              </p:grpSpPr>
              <p:sp>
                <p:nvSpPr>
                  <p:cNvPr id="11507" name="Freeform 12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8" name="Freeform 12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9" name="Freeform 12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10" name="Freeform 12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11" name="Freeform 12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12" name="Freeform 12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501" name="Freeform 128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2" name="Freeform 129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3" name="Freeform 129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4" name="Freeform 129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5" name="Freeform 129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506" name="Freeform 129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1463" name="Group 1295"/>
              <p:cNvGrpSpPr>
                <a:grpSpLocks/>
              </p:cNvGrpSpPr>
              <p:nvPr/>
            </p:nvGrpSpPr>
            <p:grpSpPr bwMode="auto">
              <a:xfrm flipH="1">
                <a:off x="3742" y="2030"/>
                <a:ext cx="261" cy="235"/>
                <a:chOff x="2839" y="3501"/>
                <a:chExt cx="755" cy="803"/>
              </a:xfrm>
            </p:grpSpPr>
            <p:pic>
              <p:nvPicPr>
                <p:cNvPr id="11488" name="Picture 1296"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89" name="Freeform 12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1464" name="Group 1298"/>
              <p:cNvGrpSpPr>
                <a:grpSpLocks/>
              </p:cNvGrpSpPr>
              <p:nvPr/>
            </p:nvGrpSpPr>
            <p:grpSpPr bwMode="auto">
              <a:xfrm>
                <a:off x="4603" y="3416"/>
                <a:ext cx="299" cy="257"/>
                <a:chOff x="877" y="1008"/>
                <a:chExt cx="2747" cy="2591"/>
              </a:xfrm>
            </p:grpSpPr>
            <p:pic>
              <p:nvPicPr>
                <p:cNvPr id="11465" name="Picture 1299"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6" name="Picture 1300"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7" name="Freeform 130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pic>
              <p:nvPicPr>
                <p:cNvPr id="11468" name="Picture 1302"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 name="Freeform 130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0" name="Freeform 130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1" name="Freeform 130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2" name="Freeform 130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3" name="Freeform 1307"/>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4" name="Freeform 1308"/>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1475" name="Group 1309"/>
                <p:cNvGrpSpPr>
                  <a:grpSpLocks/>
                </p:cNvGrpSpPr>
                <p:nvPr/>
              </p:nvGrpSpPr>
              <p:grpSpPr bwMode="auto">
                <a:xfrm>
                  <a:off x="1709" y="3008"/>
                  <a:ext cx="507" cy="234"/>
                  <a:chOff x="1740" y="2642"/>
                  <a:chExt cx="752" cy="327"/>
                </a:xfrm>
              </p:grpSpPr>
              <p:sp>
                <p:nvSpPr>
                  <p:cNvPr id="11482" name="Freeform 131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3" name="Freeform 131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4" name="Freeform 131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5" name="Freeform 131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6" name="Freeform 131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7" name="Freeform 131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1476" name="Freeform 131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7" name="Freeform 1317"/>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8" name="Freeform 131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79" name="Freeform 131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0" name="Freeform 132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481" name="Freeform 132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sp>
          <p:nvSpPr>
            <p:cNvPr id="6152" name="Line 677"/>
            <p:cNvSpPr>
              <a:spLocks noChangeShapeType="1"/>
            </p:cNvSpPr>
            <p:nvPr/>
          </p:nvSpPr>
          <p:spPr bwMode="auto">
            <a:xfrm>
              <a:off x="6456363" y="2490788"/>
              <a:ext cx="509587" cy="317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153" name="Line 683"/>
            <p:cNvSpPr>
              <a:spLocks noChangeShapeType="1"/>
            </p:cNvSpPr>
            <p:nvPr/>
          </p:nvSpPr>
          <p:spPr bwMode="auto">
            <a:xfrm>
              <a:off x="7091363" y="4600575"/>
              <a:ext cx="390525" cy="18415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154" name="Line 684"/>
            <p:cNvSpPr>
              <a:spLocks noChangeShapeType="1"/>
            </p:cNvSpPr>
            <p:nvPr/>
          </p:nvSpPr>
          <p:spPr bwMode="auto">
            <a:xfrm flipV="1">
              <a:off x="6470650" y="4587875"/>
              <a:ext cx="322263" cy="1984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155" name="Line 704"/>
            <p:cNvSpPr>
              <a:spLocks noChangeShapeType="1"/>
            </p:cNvSpPr>
            <p:nvPr/>
          </p:nvSpPr>
          <p:spPr bwMode="auto">
            <a:xfrm flipH="1">
              <a:off x="7029450" y="2836863"/>
              <a:ext cx="98425" cy="70485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276" name="Group 737"/>
            <p:cNvGrpSpPr>
              <a:grpSpLocks/>
            </p:cNvGrpSpPr>
            <p:nvPr/>
          </p:nvGrpSpPr>
          <p:grpSpPr bwMode="auto">
            <a:xfrm>
              <a:off x="6943725" y="2416175"/>
              <a:ext cx="382588" cy="171450"/>
              <a:chOff x="3855" y="1486"/>
              <a:chExt cx="241" cy="108"/>
            </a:xfrm>
          </p:grpSpPr>
          <p:sp>
            <p:nvSpPr>
              <p:cNvPr id="11390"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91"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92"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93" name="Group 741"/>
              <p:cNvGrpSpPr>
                <a:grpSpLocks/>
              </p:cNvGrpSpPr>
              <p:nvPr/>
            </p:nvGrpSpPr>
            <p:grpSpPr bwMode="auto">
              <a:xfrm>
                <a:off x="3905" y="1504"/>
                <a:ext cx="134" cy="33"/>
                <a:chOff x="2468" y="1332"/>
                <a:chExt cx="310" cy="60"/>
              </a:xfrm>
            </p:grpSpPr>
            <p:sp>
              <p:nvSpPr>
                <p:cNvPr id="11396"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97"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74" name="Line 744"/>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75" name="Line 745"/>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277" name="Group 746"/>
            <p:cNvGrpSpPr>
              <a:grpSpLocks/>
            </p:cNvGrpSpPr>
            <p:nvPr/>
          </p:nvGrpSpPr>
          <p:grpSpPr bwMode="auto">
            <a:xfrm>
              <a:off x="6969125" y="2660650"/>
              <a:ext cx="382588" cy="171450"/>
              <a:chOff x="3855" y="1486"/>
              <a:chExt cx="241" cy="108"/>
            </a:xfrm>
          </p:grpSpPr>
          <p:sp>
            <p:nvSpPr>
              <p:cNvPr id="11382"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83"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84"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85" name="Group 750"/>
              <p:cNvGrpSpPr>
                <a:grpSpLocks/>
              </p:cNvGrpSpPr>
              <p:nvPr/>
            </p:nvGrpSpPr>
            <p:grpSpPr bwMode="auto">
              <a:xfrm>
                <a:off x="3905" y="1504"/>
                <a:ext cx="134" cy="33"/>
                <a:chOff x="2468" y="1332"/>
                <a:chExt cx="310" cy="60"/>
              </a:xfrm>
            </p:grpSpPr>
            <p:sp>
              <p:nvSpPr>
                <p:cNvPr id="11388"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89"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66" name="Line 753"/>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67" name="Line 754"/>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278" name="Group 782"/>
            <p:cNvGrpSpPr>
              <a:grpSpLocks/>
            </p:cNvGrpSpPr>
            <p:nvPr/>
          </p:nvGrpSpPr>
          <p:grpSpPr bwMode="auto">
            <a:xfrm>
              <a:off x="6824663" y="3557588"/>
              <a:ext cx="427037" cy="177800"/>
              <a:chOff x="3855" y="1486"/>
              <a:chExt cx="241" cy="108"/>
            </a:xfrm>
          </p:grpSpPr>
          <p:sp>
            <p:nvSpPr>
              <p:cNvPr id="11374"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75"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76"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77" name="Group 786"/>
              <p:cNvGrpSpPr>
                <a:grpSpLocks/>
              </p:cNvGrpSpPr>
              <p:nvPr/>
            </p:nvGrpSpPr>
            <p:grpSpPr bwMode="auto">
              <a:xfrm>
                <a:off x="3905" y="1504"/>
                <a:ext cx="134" cy="33"/>
                <a:chOff x="2468" y="1332"/>
                <a:chExt cx="310" cy="60"/>
              </a:xfrm>
            </p:grpSpPr>
            <p:sp>
              <p:nvSpPr>
                <p:cNvPr id="11380" name="Freeform 7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81" name="Freeform 7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58" name="Line 789"/>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59" name="Line 790"/>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279" name="Group 791"/>
            <p:cNvGrpSpPr>
              <a:grpSpLocks/>
            </p:cNvGrpSpPr>
            <p:nvPr/>
          </p:nvGrpSpPr>
          <p:grpSpPr bwMode="auto">
            <a:xfrm>
              <a:off x="7148513" y="3805238"/>
              <a:ext cx="484187" cy="196850"/>
              <a:chOff x="3855" y="1486"/>
              <a:chExt cx="241" cy="108"/>
            </a:xfrm>
          </p:grpSpPr>
          <p:sp>
            <p:nvSpPr>
              <p:cNvPr id="11366"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67"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68"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69" name="Group 795"/>
              <p:cNvGrpSpPr>
                <a:grpSpLocks/>
              </p:cNvGrpSpPr>
              <p:nvPr/>
            </p:nvGrpSpPr>
            <p:grpSpPr bwMode="auto">
              <a:xfrm>
                <a:off x="3905" y="1504"/>
                <a:ext cx="134" cy="33"/>
                <a:chOff x="2468" y="1332"/>
                <a:chExt cx="310" cy="60"/>
              </a:xfrm>
            </p:grpSpPr>
            <p:sp>
              <p:nvSpPr>
                <p:cNvPr id="11372" name="Freeform 7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73" name="Freeform 7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50" name="Line 798"/>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51" name="Line 799"/>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sp>
          <p:nvSpPr>
            <p:cNvPr id="6160" name="Line 813"/>
            <p:cNvSpPr>
              <a:spLocks noChangeShapeType="1"/>
            </p:cNvSpPr>
            <p:nvPr/>
          </p:nvSpPr>
          <p:spPr bwMode="auto">
            <a:xfrm flipV="1">
              <a:off x="7005638" y="3978275"/>
              <a:ext cx="227012" cy="43656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nvGrpSpPr>
            <p:cNvPr id="11281" name="Group 814"/>
            <p:cNvGrpSpPr>
              <a:grpSpLocks/>
            </p:cNvGrpSpPr>
            <p:nvPr/>
          </p:nvGrpSpPr>
          <p:grpSpPr bwMode="auto">
            <a:xfrm>
              <a:off x="6653213" y="4414838"/>
              <a:ext cx="617537" cy="241300"/>
              <a:chOff x="3855" y="1486"/>
              <a:chExt cx="241" cy="108"/>
            </a:xfrm>
          </p:grpSpPr>
          <p:sp>
            <p:nvSpPr>
              <p:cNvPr id="11358"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59"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60"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61" name="Group 818"/>
              <p:cNvGrpSpPr>
                <a:grpSpLocks/>
              </p:cNvGrpSpPr>
              <p:nvPr/>
            </p:nvGrpSpPr>
            <p:grpSpPr bwMode="auto">
              <a:xfrm>
                <a:off x="3905" y="1504"/>
                <a:ext cx="134" cy="33"/>
                <a:chOff x="2468" y="1332"/>
                <a:chExt cx="310" cy="60"/>
              </a:xfrm>
            </p:grpSpPr>
            <p:sp>
              <p:nvSpPr>
                <p:cNvPr id="11364" name="Freeform 8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65" name="Freeform 8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42" name="Line 821"/>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43" name="Line 822"/>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282" name="Group 823"/>
            <p:cNvGrpSpPr>
              <a:grpSpLocks/>
            </p:cNvGrpSpPr>
            <p:nvPr/>
          </p:nvGrpSpPr>
          <p:grpSpPr bwMode="auto">
            <a:xfrm>
              <a:off x="7307263" y="4751388"/>
              <a:ext cx="617537" cy="241300"/>
              <a:chOff x="3855" y="1486"/>
              <a:chExt cx="241" cy="108"/>
            </a:xfrm>
          </p:grpSpPr>
          <p:sp>
            <p:nvSpPr>
              <p:cNvPr id="11350" name="Oval 407"/>
              <p:cNvSpPr>
                <a:spLocks noChangeArrowheads="1"/>
              </p:cNvSpPr>
              <p:nvPr/>
            </p:nvSpPr>
            <p:spPr bwMode="auto">
              <a:xfrm>
                <a:off x="3856" y="1533"/>
                <a:ext cx="240" cy="6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51" name="Rectangle 410"/>
              <p:cNvSpPr>
                <a:spLocks noChangeArrowheads="1"/>
              </p:cNvSpPr>
              <p:nvPr/>
            </p:nvSpPr>
            <p:spPr bwMode="auto">
              <a:xfrm>
                <a:off x="3855" y="1527"/>
                <a:ext cx="241" cy="37"/>
              </a:xfrm>
              <a:prstGeom prst="rect">
                <a:avLst/>
              </a:prstGeom>
              <a:gradFill rotWithShape="1">
                <a:gsLst>
                  <a:gs pos="0">
                    <a:srgbClr val="80808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sp>
            <p:nvSpPr>
              <p:cNvPr id="11352" name="Oval 411"/>
              <p:cNvSpPr>
                <a:spLocks noChangeArrowheads="1"/>
              </p:cNvSpPr>
              <p:nvPr/>
            </p:nvSpPr>
            <p:spPr bwMode="auto">
              <a:xfrm>
                <a:off x="3856" y="1486"/>
                <a:ext cx="240" cy="71"/>
              </a:xfrm>
              <a:prstGeom prst="ellipse">
                <a:avLst/>
              </a:prstGeom>
              <a:gradFill rotWithShape="1">
                <a:gsLst>
                  <a:gs pos="0">
                    <a:srgbClr val="808080"/>
                  </a:gs>
                  <a:gs pos="100000">
                    <a:srgbClr val="FFFFFF"/>
                  </a:gs>
                </a:gsLst>
                <a:lin ang="0" scaled="1"/>
              </a:gra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he-IL" altLang="he-IL" sz="2400">
                  <a:latin typeface="Times New Roman" panose="02020603050405020304" pitchFamily="18" charset="0"/>
                  <a:cs typeface="Arial" panose="020B0604020202020204" pitchFamily="34" charset="0"/>
                </a:endParaRPr>
              </a:p>
            </p:txBody>
          </p:sp>
          <p:grpSp>
            <p:nvGrpSpPr>
              <p:cNvPr id="11353" name="Group 827"/>
              <p:cNvGrpSpPr>
                <a:grpSpLocks/>
              </p:cNvGrpSpPr>
              <p:nvPr/>
            </p:nvGrpSpPr>
            <p:grpSpPr bwMode="auto">
              <a:xfrm>
                <a:off x="3905" y="1504"/>
                <a:ext cx="134" cy="33"/>
                <a:chOff x="2468" y="1332"/>
                <a:chExt cx="310" cy="60"/>
              </a:xfrm>
            </p:grpSpPr>
            <p:sp>
              <p:nvSpPr>
                <p:cNvPr id="11356" name="Freeform 82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57" name="Freeform 82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8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6234" name="Line 830"/>
              <p:cNvSpPr>
                <a:spLocks noChangeShapeType="1"/>
              </p:cNvSpPr>
              <p:nvPr/>
            </p:nvSpPr>
            <p:spPr bwMode="auto">
              <a:xfrm>
                <a:off x="3856" y="1520"/>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sp>
            <p:nvSpPr>
              <p:cNvPr id="6235" name="Line 831"/>
              <p:cNvSpPr>
                <a:spLocks noChangeShapeType="1"/>
              </p:cNvSpPr>
              <p:nvPr/>
            </p:nvSpPr>
            <p:spPr bwMode="auto">
              <a:xfrm>
                <a:off x="4096" y="1521"/>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endParaRPr lang="en-US">
                  <a:latin typeface="Tahoma" charset="0"/>
                  <a:ea typeface="ＭＳ Ｐゴシック" charset="0"/>
                </a:endParaRPr>
              </a:p>
            </p:txBody>
          </p:sp>
        </p:grpSp>
        <p:grpSp>
          <p:nvGrpSpPr>
            <p:cNvPr id="11283" name="Group 876"/>
            <p:cNvGrpSpPr>
              <a:grpSpLocks/>
            </p:cNvGrpSpPr>
            <p:nvPr/>
          </p:nvGrpSpPr>
          <p:grpSpPr bwMode="auto">
            <a:xfrm>
              <a:off x="5359400" y="1330325"/>
              <a:ext cx="1057275" cy="957263"/>
              <a:chOff x="-153" y="1680"/>
              <a:chExt cx="666" cy="603"/>
            </a:xfrm>
          </p:grpSpPr>
          <p:grpSp>
            <p:nvGrpSpPr>
              <p:cNvPr id="11341" name="Group 877"/>
              <p:cNvGrpSpPr>
                <a:grpSpLocks/>
              </p:cNvGrpSpPr>
              <p:nvPr/>
            </p:nvGrpSpPr>
            <p:grpSpPr bwMode="auto">
              <a:xfrm>
                <a:off x="0" y="1680"/>
                <a:ext cx="513" cy="538"/>
                <a:chOff x="4180" y="744"/>
                <a:chExt cx="513" cy="538"/>
              </a:xfrm>
            </p:grpSpPr>
            <p:sp>
              <p:nvSpPr>
                <p:cNvPr id="6223" name="Rectangle 87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4" name="Rectangle 87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5" name="Rectangle 88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6" name="Text Box 881"/>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t>application</a:t>
                  </a:r>
                </a:p>
                <a:p>
                  <a:pPr algn="ctr">
                    <a:defRPr/>
                  </a:pPr>
                  <a:r>
                    <a:rPr lang="en-US" sz="1000" smtClean="0">
                      <a:solidFill>
                        <a:schemeClr val="bg1"/>
                      </a:solidFill>
                    </a:rPr>
                    <a:t>transport</a:t>
                  </a:r>
                  <a:endParaRPr lang="en-US" sz="1000" smtClean="0"/>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227" name="Line 88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8" name="Line 88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9" name="Line 88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342" name="Freeform 88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1284" name="Group 886"/>
            <p:cNvGrpSpPr>
              <a:grpSpLocks/>
            </p:cNvGrpSpPr>
            <p:nvPr/>
          </p:nvGrpSpPr>
          <p:grpSpPr bwMode="auto">
            <a:xfrm>
              <a:off x="7869238" y="4343400"/>
              <a:ext cx="1057275" cy="957263"/>
              <a:chOff x="-153" y="1680"/>
              <a:chExt cx="666" cy="603"/>
            </a:xfrm>
          </p:grpSpPr>
          <p:grpSp>
            <p:nvGrpSpPr>
              <p:cNvPr id="11332" name="Group 887"/>
              <p:cNvGrpSpPr>
                <a:grpSpLocks/>
              </p:cNvGrpSpPr>
              <p:nvPr/>
            </p:nvGrpSpPr>
            <p:grpSpPr bwMode="auto">
              <a:xfrm>
                <a:off x="0" y="1680"/>
                <a:ext cx="513" cy="538"/>
                <a:chOff x="4180" y="744"/>
                <a:chExt cx="513" cy="538"/>
              </a:xfrm>
            </p:grpSpPr>
            <p:sp>
              <p:nvSpPr>
                <p:cNvPr id="6214" name="Rectangle 888"/>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15" name="Rectangle 889"/>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16" name="Rectangle 890"/>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17" name="Text Box 891"/>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t>application</a:t>
                  </a:r>
                </a:p>
                <a:p>
                  <a:pPr algn="ctr">
                    <a:defRPr/>
                  </a:pPr>
                  <a:r>
                    <a:rPr lang="en-US" sz="1000" smtClean="0">
                      <a:solidFill>
                        <a:schemeClr val="bg1"/>
                      </a:solidFill>
                    </a:rPr>
                    <a:t>transport</a:t>
                  </a:r>
                  <a:endParaRPr lang="en-US" sz="1000" smtClean="0"/>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218" name="Line 892"/>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19" name="Line 893"/>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20" name="Line 894"/>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11333" name="Freeform 895"/>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1285" name="Group 661"/>
            <p:cNvGrpSpPr>
              <a:grpSpLocks/>
            </p:cNvGrpSpPr>
            <p:nvPr/>
          </p:nvGrpSpPr>
          <p:grpSpPr bwMode="auto">
            <a:xfrm>
              <a:off x="5913438" y="2057400"/>
              <a:ext cx="814387" cy="701675"/>
              <a:chOff x="2923" y="3345"/>
              <a:chExt cx="513" cy="442"/>
            </a:xfrm>
          </p:grpSpPr>
          <p:sp>
            <p:nvSpPr>
              <p:cNvPr id="6207" name="Rectangle 66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8" name="Rectangle 66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9" name="Text Box 664"/>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210" name="Line 66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11" name="Line 66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86" name="Group 901"/>
            <p:cNvGrpSpPr>
              <a:grpSpLocks/>
            </p:cNvGrpSpPr>
            <p:nvPr/>
          </p:nvGrpSpPr>
          <p:grpSpPr bwMode="auto">
            <a:xfrm>
              <a:off x="6729413" y="2479675"/>
              <a:ext cx="814387" cy="701675"/>
              <a:chOff x="2923" y="3345"/>
              <a:chExt cx="513" cy="442"/>
            </a:xfrm>
          </p:grpSpPr>
          <p:sp>
            <p:nvSpPr>
              <p:cNvPr id="6202" name="Rectangle 90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3" name="Rectangle 90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4" name="Text Box 904"/>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205" name="Line 90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6" name="Line 90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87" name="Group 907"/>
            <p:cNvGrpSpPr>
              <a:grpSpLocks/>
            </p:cNvGrpSpPr>
            <p:nvPr/>
          </p:nvGrpSpPr>
          <p:grpSpPr bwMode="auto">
            <a:xfrm>
              <a:off x="6738938" y="1901825"/>
              <a:ext cx="814387" cy="701675"/>
              <a:chOff x="2923" y="3345"/>
              <a:chExt cx="513" cy="442"/>
            </a:xfrm>
          </p:grpSpPr>
          <p:sp>
            <p:nvSpPr>
              <p:cNvPr id="6197" name="Rectangle 908"/>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8" name="Rectangle 909"/>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9" name="Text Box 910"/>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200" name="Line 911"/>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201" name="Line 912"/>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88" name="Group 913"/>
            <p:cNvGrpSpPr>
              <a:grpSpLocks/>
            </p:cNvGrpSpPr>
            <p:nvPr/>
          </p:nvGrpSpPr>
          <p:grpSpPr bwMode="auto">
            <a:xfrm>
              <a:off x="6513513" y="3089275"/>
              <a:ext cx="814387" cy="701675"/>
              <a:chOff x="2923" y="3345"/>
              <a:chExt cx="513" cy="442"/>
            </a:xfrm>
          </p:grpSpPr>
          <p:sp>
            <p:nvSpPr>
              <p:cNvPr id="6192" name="Rectangle 914"/>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3" name="Rectangle 915"/>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4" name="Text Box 916"/>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195" name="Line 917"/>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6" name="Line 918"/>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89" name="Group 919"/>
            <p:cNvGrpSpPr>
              <a:grpSpLocks/>
            </p:cNvGrpSpPr>
            <p:nvPr/>
          </p:nvGrpSpPr>
          <p:grpSpPr bwMode="auto">
            <a:xfrm>
              <a:off x="7100888" y="3594100"/>
              <a:ext cx="814387" cy="701675"/>
              <a:chOff x="2923" y="3345"/>
              <a:chExt cx="513" cy="442"/>
            </a:xfrm>
          </p:grpSpPr>
          <p:sp>
            <p:nvSpPr>
              <p:cNvPr id="6187" name="Rectangle 920"/>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8" name="Rectangle 921"/>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9" name="Text Box 922"/>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190" name="Line 923"/>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91" name="Line 924"/>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90" name="Group 925"/>
            <p:cNvGrpSpPr>
              <a:grpSpLocks/>
            </p:cNvGrpSpPr>
            <p:nvPr/>
          </p:nvGrpSpPr>
          <p:grpSpPr bwMode="auto">
            <a:xfrm>
              <a:off x="6589713" y="4003675"/>
              <a:ext cx="814387" cy="701675"/>
              <a:chOff x="2923" y="3345"/>
              <a:chExt cx="513" cy="442"/>
            </a:xfrm>
          </p:grpSpPr>
          <p:sp>
            <p:nvSpPr>
              <p:cNvPr id="6182" name="Rectangle 926"/>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3" name="Rectangle 927"/>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4" name="Text Box 928"/>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185" name="Line 929"/>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6" name="Line 930"/>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91" name="Group 931"/>
            <p:cNvGrpSpPr>
              <a:grpSpLocks/>
            </p:cNvGrpSpPr>
            <p:nvPr/>
          </p:nvGrpSpPr>
          <p:grpSpPr bwMode="auto">
            <a:xfrm>
              <a:off x="7237413" y="4400550"/>
              <a:ext cx="814387" cy="701675"/>
              <a:chOff x="2923" y="3345"/>
              <a:chExt cx="513" cy="442"/>
            </a:xfrm>
          </p:grpSpPr>
          <p:sp>
            <p:nvSpPr>
              <p:cNvPr id="6177" name="Rectangle 932"/>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78" name="Rectangle 93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79" name="Text Box 934"/>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endParaRPr lang="en-US" sz="1000" smtClean="0">
                  <a:latin typeface="Comic Sans MS" charset="0"/>
                </a:endParaRPr>
              </a:p>
              <a:p>
                <a:pPr algn="ctr">
                  <a:defRPr/>
                </a:pPr>
                <a:r>
                  <a:rPr lang="en-US" sz="1000" smtClean="0"/>
                  <a:t>network</a:t>
                </a:r>
              </a:p>
              <a:p>
                <a:pPr algn="ctr">
                  <a:defRPr/>
                </a:pPr>
                <a:r>
                  <a:rPr lang="en-US" sz="1000" smtClean="0"/>
                  <a:t>data link</a:t>
                </a:r>
              </a:p>
              <a:p>
                <a:pPr algn="ctr">
                  <a:defRPr/>
                </a:pPr>
                <a:r>
                  <a:rPr lang="en-US" sz="1000" smtClean="0"/>
                  <a:t>physical</a:t>
                </a:r>
                <a:endParaRPr lang="en-US" sz="2400" smtClean="0"/>
              </a:p>
            </p:txBody>
          </p:sp>
          <p:sp>
            <p:nvSpPr>
              <p:cNvPr id="6180" name="Line 935"/>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81" name="Line 936"/>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nvGrpSpPr>
            <p:cNvPr id="11292" name="Group 896"/>
            <p:cNvGrpSpPr>
              <a:grpSpLocks/>
            </p:cNvGrpSpPr>
            <p:nvPr/>
          </p:nvGrpSpPr>
          <p:grpSpPr bwMode="auto">
            <a:xfrm rot="2937887">
              <a:off x="5389563" y="2911475"/>
              <a:ext cx="3781425" cy="434975"/>
              <a:chOff x="2937" y="3579"/>
              <a:chExt cx="2382" cy="274"/>
            </a:xfrm>
          </p:grpSpPr>
          <p:sp>
            <p:nvSpPr>
              <p:cNvPr id="6173" name="Rectangle 897"/>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174" name="Text Box 898"/>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solidFill>
                      <a:schemeClr val="bg1"/>
                    </a:solidFill>
                  </a:rPr>
                  <a:t>logical end-end transport</a:t>
                </a:r>
                <a:endParaRPr lang="en-US" smtClean="0"/>
              </a:p>
            </p:txBody>
          </p:sp>
          <p:sp>
            <p:nvSpPr>
              <p:cNvPr id="11295" name="Freeform 899"/>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1296" name="Freeform 900"/>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spTree>
    <p:extLst>
      <p:ext uri="{BB962C8B-B14F-4D97-AF65-F5344CB8AC3E}">
        <p14:creationId xmlns:p14="http://schemas.microsoft.com/office/powerpoint/2010/main" val="31670232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noFill/>
          <a:ln>
            <a:noFill/>
          </a:ln>
        </p:spPr>
        <p:txBody>
          <a:bodyPr lIns="91425" tIns="91425" rIns="91425" bIns="91425" anchor="ctr" anchorCtr="0"/>
          <a:lstStyle/>
          <a:p>
            <a:r>
              <a:rPr lang="en-US">
                <a:ea typeface="ＭＳ Ｐゴシック" charset="0"/>
                <a:cs typeface="+mj-cs"/>
              </a:rPr>
              <a:t>TCP reliable data transfer</a:t>
            </a:r>
          </a:p>
        </p:txBody>
      </p:sp>
      <p:sp>
        <p:nvSpPr>
          <p:cNvPr id="72707" name="Rectangle 3"/>
          <p:cNvSpPr>
            <a:spLocks noGrp="1" noChangeArrowheads="1"/>
          </p:cNvSpPr>
          <p:nvPr>
            <p:ph type="body" idx="1"/>
          </p:nvPr>
        </p:nvSpPr>
        <p:spPr>
          <a:xfrm>
            <a:off x="457200" y="1600200"/>
            <a:ext cx="8507288" cy="4709120"/>
          </a:xfrm>
        </p:spPr>
        <p:txBody>
          <a:bodyPr/>
          <a:lstStyle/>
          <a:p>
            <a:pPr marL="342900" indent="-342900">
              <a:buFont typeface="Wingdings" panose="05000000000000000000" pitchFamily="2" charset="2"/>
              <a:buChar char="q"/>
              <a:defRPr/>
            </a:pPr>
            <a:endParaRPr lang="en-US" sz="2400" b="1" dirty="0" smtClean="0"/>
          </a:p>
          <a:p>
            <a:pPr marL="342900" indent="-342900">
              <a:buFont typeface="Wingdings" panose="05000000000000000000" pitchFamily="2" charset="2"/>
              <a:buChar char="q"/>
              <a:defRPr/>
            </a:pPr>
            <a:r>
              <a:rPr lang="en-US" sz="2400" b="1" dirty="0" smtClean="0"/>
              <a:t>TCP creates reliable service on top of IP’s unreliable service</a:t>
            </a:r>
          </a:p>
          <a:p>
            <a:pPr marL="342900" indent="-342900">
              <a:buFont typeface="Wingdings" panose="05000000000000000000" pitchFamily="2" charset="2"/>
              <a:buChar char="q"/>
              <a:defRPr/>
            </a:pPr>
            <a:endParaRPr lang="en-US" sz="2400" b="1" dirty="0" smtClean="0"/>
          </a:p>
          <a:p>
            <a:pPr marL="342900" indent="-342900">
              <a:buFont typeface="Wingdings" panose="05000000000000000000" pitchFamily="2" charset="2"/>
              <a:buChar char="q"/>
              <a:defRPr/>
            </a:pPr>
            <a:r>
              <a:rPr lang="en-US" sz="2400" b="1" dirty="0" smtClean="0"/>
              <a:t>Pipelined segments</a:t>
            </a:r>
          </a:p>
          <a:p>
            <a:pPr marL="342900" indent="-342900">
              <a:buFont typeface="Wingdings" panose="05000000000000000000" pitchFamily="2" charset="2"/>
              <a:buChar char="q"/>
              <a:defRPr/>
            </a:pPr>
            <a:endParaRPr lang="en-US" sz="2400" b="1" dirty="0" smtClean="0"/>
          </a:p>
          <a:p>
            <a:pPr marL="342900" indent="-342900">
              <a:buFont typeface="Wingdings" panose="05000000000000000000" pitchFamily="2" charset="2"/>
              <a:buChar char="q"/>
              <a:defRPr/>
            </a:pPr>
            <a:r>
              <a:rPr lang="en-US" sz="2400" b="1" dirty="0" smtClean="0"/>
              <a:t>Cumulative </a:t>
            </a:r>
            <a:r>
              <a:rPr lang="en-US" sz="2400" b="1" dirty="0" err="1" smtClean="0"/>
              <a:t>acks</a:t>
            </a:r>
            <a:endParaRPr lang="en-US" sz="2400" b="1" dirty="0" smtClean="0"/>
          </a:p>
          <a:p>
            <a:pPr marL="342900" indent="-342900">
              <a:buFont typeface="Wingdings" panose="05000000000000000000" pitchFamily="2" charset="2"/>
              <a:buChar char="q"/>
              <a:defRPr/>
            </a:pPr>
            <a:endParaRPr lang="en-US" sz="2400" b="1" dirty="0" smtClean="0"/>
          </a:p>
          <a:p>
            <a:pPr marL="342900" indent="-342900">
              <a:buFont typeface="Wingdings" panose="05000000000000000000" pitchFamily="2" charset="2"/>
              <a:buChar char="q"/>
              <a:defRPr/>
            </a:pPr>
            <a:r>
              <a:rPr lang="en-US" sz="2400" b="1" dirty="0" smtClean="0"/>
              <a:t>TCP uses single retransmission timer</a:t>
            </a:r>
          </a:p>
          <a:p>
            <a:pPr marL="342900" indent="-342900">
              <a:buFont typeface="Wingdings" panose="05000000000000000000" pitchFamily="2" charset="2"/>
              <a:buChar char="q"/>
              <a:defRPr/>
            </a:pPr>
            <a:endParaRPr lang="en-US" sz="2400" b="1" dirty="0"/>
          </a:p>
          <a:p>
            <a:pPr marL="342900" indent="-342900">
              <a:buFont typeface="Wingdings" panose="05000000000000000000" pitchFamily="2" charset="2"/>
              <a:buChar char="q"/>
              <a:defRPr/>
            </a:pPr>
            <a:r>
              <a:rPr lang="en-US" sz="2400" b="1" dirty="0" smtClean="0"/>
              <a:t>TCP </a:t>
            </a:r>
            <a:r>
              <a:rPr lang="en-US" sz="2400" b="1" dirty="0"/>
              <a:t>spec doesn’t say, </a:t>
            </a:r>
            <a:r>
              <a:rPr lang="en-US" sz="2400" b="1" dirty="0" smtClean="0"/>
              <a:t>how </a:t>
            </a:r>
            <a:r>
              <a:rPr lang="en-US" sz="2400" b="1" dirty="0"/>
              <a:t>receiver handles out-of-order </a:t>
            </a:r>
            <a:r>
              <a:rPr lang="en-US" sz="2400" b="1" dirty="0" smtClean="0"/>
              <a:t>segments… </a:t>
            </a:r>
            <a:r>
              <a:rPr lang="en-US" sz="2400" b="1" dirty="0"/>
              <a:t>up to </a:t>
            </a:r>
            <a:r>
              <a:rPr lang="en-US" sz="2400" b="1" dirty="0" smtClean="0"/>
              <a:t>implementer</a:t>
            </a:r>
            <a:endParaRPr lang="en-US" sz="2400" b="1" dirty="0"/>
          </a:p>
          <a:p>
            <a:pPr marL="342900" indent="-342900">
              <a:buFont typeface="Wingdings" panose="05000000000000000000" pitchFamily="2" charset="2"/>
              <a:buChar char="q"/>
              <a:defRPr/>
            </a:pPr>
            <a:endParaRPr lang="en-US" sz="2400" b="1" dirty="0" smtClean="0"/>
          </a:p>
          <a:p>
            <a:pPr>
              <a:defRPr/>
            </a:pPr>
            <a:endParaRPr lang="en-US" sz="2400" b="1" dirty="0" smtClean="0"/>
          </a:p>
        </p:txBody>
      </p:sp>
    </p:spTree>
    <p:extLst>
      <p:ext uri="{BB962C8B-B14F-4D97-AF65-F5344CB8AC3E}">
        <p14:creationId xmlns:p14="http://schemas.microsoft.com/office/powerpoint/2010/main" val="1152255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r>
              <a:rPr lang="en-US" dirty="0" smtClean="0"/>
              <a:t>Byte Stream Service </a:t>
            </a:r>
          </a:p>
        </p:txBody>
      </p:sp>
      <p:sp>
        <p:nvSpPr>
          <p:cNvPr id="8198" name="Rectangle 3"/>
          <p:cNvSpPr>
            <a:spLocks noGrp="1" noChangeArrowheads="1"/>
          </p:cNvSpPr>
          <p:nvPr>
            <p:ph type="body" idx="1"/>
          </p:nvPr>
        </p:nvSpPr>
        <p:spPr/>
        <p:txBody>
          <a:bodyPr/>
          <a:lstStyle/>
          <a:p>
            <a:pPr>
              <a:tabLst>
                <a:tab pos="1089025" algn="l"/>
                <a:tab pos="5661025" algn="l"/>
              </a:tabLst>
            </a:pPr>
            <a:r>
              <a:rPr lang="en-US" sz="1800" dirty="0" smtClean="0"/>
              <a:t>To the lower layers, TCP handles data in blocks, the segments.</a:t>
            </a:r>
          </a:p>
          <a:p>
            <a:pPr>
              <a:tabLst>
                <a:tab pos="1089025" algn="l"/>
                <a:tab pos="5661025" algn="l"/>
              </a:tabLst>
            </a:pPr>
            <a:r>
              <a:rPr lang="en-US" sz="1800" dirty="0" smtClean="0"/>
              <a:t>To the higher layers TCP handles data as a sequence of bytes and does not identify boundaries between bytes</a:t>
            </a:r>
          </a:p>
          <a:p>
            <a:pPr>
              <a:tabLst>
                <a:tab pos="1089025" algn="l"/>
                <a:tab pos="5661025" algn="l"/>
              </a:tabLst>
            </a:pPr>
            <a:r>
              <a:rPr lang="en-US" sz="1800" dirty="0" smtClean="0"/>
              <a:t> </a:t>
            </a:r>
            <a:r>
              <a:rPr lang="en-US" sz="1800" dirty="0" smtClean="0">
                <a:solidFill>
                  <a:srgbClr val="FF0000"/>
                </a:solidFill>
              </a:rPr>
              <a:t>So:</a:t>
            </a:r>
            <a:r>
              <a:rPr lang="en-US" sz="1800" dirty="0" smtClean="0"/>
              <a:t> Higher layers do not know about the beginning and end of segments !</a:t>
            </a:r>
          </a:p>
        </p:txBody>
      </p:sp>
      <p:sp>
        <p:nvSpPr>
          <p:cNvPr id="8195"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50</a:t>
            </a:fld>
            <a:endParaRPr lang="en-US">
              <a:solidFill>
                <a:srgbClr val="000000"/>
              </a:solidFill>
            </a:endParaRPr>
          </a:p>
        </p:txBody>
      </p:sp>
      <p:graphicFrame>
        <p:nvGraphicFramePr>
          <p:cNvPr id="8194" name="Object 4"/>
          <p:cNvGraphicFramePr>
            <a:graphicFrameLocks noChangeAspect="1"/>
          </p:cNvGraphicFramePr>
          <p:nvPr/>
        </p:nvGraphicFramePr>
        <p:xfrm>
          <a:off x="1066800" y="2819400"/>
          <a:ext cx="6194425" cy="2306637"/>
        </p:xfrm>
        <a:graphic>
          <a:graphicData uri="http://schemas.openxmlformats.org/presentationml/2006/ole">
            <mc:AlternateContent xmlns:mc="http://schemas.openxmlformats.org/markup-compatibility/2006">
              <mc:Choice xmlns:v="urn:schemas-microsoft-com:vml" Requires="v">
                <p:oleObj spid="_x0000_s149587" name="VISIO" r:id="rId4" imgW="8866080" imgH="4262400" progId="">
                  <p:embed/>
                </p:oleObj>
              </mc:Choice>
              <mc:Fallback>
                <p:oleObj name="VISIO" r:id="rId4" imgW="8866080" imgH="4262400" progId="">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819400"/>
                        <a:ext cx="6194425" cy="2306637"/>
                      </a:xfrm>
                      <a:prstGeom prst="rect">
                        <a:avLst/>
                      </a:prstGeom>
                      <a:noFill/>
                      <a:ln w="9525">
                        <a:solidFill>
                          <a:schemeClr val="tx1"/>
                        </a:solidFill>
                        <a:miter lim="800000"/>
                        <a:headEnd/>
                        <a:tailEnd/>
                      </a:ln>
                      <a:effectLst/>
                      <a:extLst/>
                    </p:spPr>
                  </p:pic>
                </p:oleObj>
              </mc:Fallback>
            </mc:AlternateContent>
          </a:graphicData>
        </a:graphic>
      </p:graphicFrame>
      <p:pic>
        <p:nvPicPr>
          <p:cNvPr id="7" name="Picture 10"/>
          <p:cNvPicPr>
            <a:picLocks noChangeAspect="1" noChangeArrowheads="1"/>
          </p:cNvPicPr>
          <p:nvPr/>
        </p:nvPicPr>
        <p:blipFill>
          <a:blip r:embed="rId6" cstate="print"/>
          <a:srcRect/>
          <a:stretch>
            <a:fillRect/>
          </a:stretch>
        </p:blipFill>
        <p:spPr bwMode="auto">
          <a:xfrm>
            <a:off x="1066800" y="5257800"/>
            <a:ext cx="6172200" cy="16002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3077892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 Header</a:t>
            </a:r>
            <a:endParaRPr lang="en-US"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57221077"/>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segment </a:t>
            </a:r>
            <a:r>
              <a:rPr lang="en-US" dirty="0" smtClean="0">
                <a:ea typeface="ＭＳ Ｐゴシック" charset="0"/>
                <a:cs typeface="+mj-cs"/>
              </a:rPr>
              <a:t> - How??</a:t>
            </a:r>
            <a:endParaRPr lang="en-US" dirty="0">
              <a:ea typeface="ＭＳ Ｐゴシック" charset="0"/>
              <a:cs typeface="+mj-cs"/>
            </a:endParaRPr>
          </a:p>
        </p:txBody>
      </p:sp>
      <p:sp>
        <p:nvSpPr>
          <p:cNvPr id="59399" name="Rectangle 5"/>
          <p:cNvSpPr>
            <a:spLocks noChangeArrowheads="1"/>
          </p:cNvSpPr>
          <p:nvPr/>
        </p:nvSpPr>
        <p:spPr bwMode="auto">
          <a:xfrm>
            <a:off x="2483768" y="2052637"/>
            <a:ext cx="3951287" cy="173640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59401" name="Text Box 7"/>
          <p:cNvSpPr txBox="1">
            <a:spLocks noChangeArrowheads="1"/>
          </p:cNvSpPr>
          <p:nvPr/>
        </p:nvSpPr>
        <p:spPr bwMode="auto">
          <a:xfrm>
            <a:off x="4064943" y="2042317"/>
            <a:ext cx="78258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Ports</a:t>
            </a:r>
            <a:endParaRPr lang="en-US" sz="1800" dirty="0" smtClean="0">
              <a:latin typeface="Arial" charset="0"/>
            </a:endParaRPr>
          </a:p>
        </p:txBody>
      </p:sp>
      <p:sp>
        <p:nvSpPr>
          <p:cNvPr id="59402" name="Line 8"/>
          <p:cNvSpPr>
            <a:spLocks noChangeShapeType="1"/>
          </p:cNvSpPr>
          <p:nvPr/>
        </p:nvSpPr>
        <p:spPr bwMode="auto">
          <a:xfrm>
            <a:off x="2486943" y="2427287"/>
            <a:ext cx="3946525" cy="4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3" name="Line 9"/>
          <p:cNvSpPr>
            <a:spLocks noChangeShapeType="1"/>
          </p:cNvSpPr>
          <p:nvPr/>
        </p:nvSpPr>
        <p:spPr bwMode="auto">
          <a:xfrm flipV="1">
            <a:off x="2480593" y="2806700"/>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9" name="Text Box 15"/>
          <p:cNvSpPr txBox="1">
            <a:spLocks noChangeArrowheads="1"/>
          </p:cNvSpPr>
          <p:nvPr/>
        </p:nvSpPr>
        <p:spPr bwMode="auto">
          <a:xfrm>
            <a:off x="3117180" y="2406650"/>
            <a:ext cx="24860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err="1" smtClean="0">
                <a:latin typeface="Arial" charset="0"/>
              </a:rPr>
              <a:t>Seq</a:t>
            </a:r>
            <a:endParaRPr lang="en-US" sz="2400" dirty="0" smtClean="0">
              <a:latin typeface="Arial" charset="0"/>
            </a:endParaRPr>
          </a:p>
        </p:txBody>
      </p:sp>
      <p:sp>
        <p:nvSpPr>
          <p:cNvPr id="59410" name="Line 16"/>
          <p:cNvSpPr>
            <a:spLocks noChangeShapeType="1"/>
          </p:cNvSpPr>
          <p:nvPr/>
        </p:nvSpPr>
        <p:spPr bwMode="auto">
          <a:xfrm flipV="1">
            <a:off x="2490118" y="3187700"/>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1" name="Text Box 17"/>
          <p:cNvSpPr txBox="1">
            <a:spLocks noChangeArrowheads="1"/>
          </p:cNvSpPr>
          <p:nvPr/>
        </p:nvSpPr>
        <p:spPr bwMode="auto">
          <a:xfrm>
            <a:off x="2717130" y="2806700"/>
            <a:ext cx="34099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err="1" smtClean="0">
                <a:latin typeface="Arial" charset="0"/>
              </a:rPr>
              <a:t>Ack</a:t>
            </a:r>
            <a:endParaRPr lang="en-US" sz="2000" dirty="0" smtClean="0">
              <a:latin typeface="Arial" charset="0"/>
            </a:endParaRPr>
          </a:p>
        </p:txBody>
      </p:sp>
      <p:sp>
        <p:nvSpPr>
          <p:cNvPr id="59416" name="Text Box 22"/>
          <p:cNvSpPr txBox="1">
            <a:spLocks noChangeArrowheads="1"/>
          </p:cNvSpPr>
          <p:nvPr/>
        </p:nvSpPr>
        <p:spPr bwMode="auto">
          <a:xfrm>
            <a:off x="3060215" y="3303704"/>
            <a:ext cx="30668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r>
              <a:rPr lang="en-US" sz="1800" dirty="0"/>
              <a:t>congestion and flow control </a:t>
            </a:r>
            <a:endParaRPr lang="he-IL" sz="1800" dirty="0"/>
          </a:p>
        </p:txBody>
      </p:sp>
    </p:spTree>
    <p:extLst>
      <p:ext uri="{BB962C8B-B14F-4D97-AF65-F5344CB8AC3E}">
        <p14:creationId xmlns:p14="http://schemas.microsoft.com/office/powerpoint/2010/main" val="161572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4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4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4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animBg="1"/>
      <p:bldP spid="59401" grpId="0"/>
      <p:bldP spid="59402" grpId="0" animBg="1"/>
      <p:bldP spid="59403" grpId="0" animBg="1"/>
      <p:bldP spid="59409" grpId="0"/>
      <p:bldP spid="59410" grpId="0" animBg="1"/>
      <p:bldP spid="59411" grpId="0"/>
      <p:bldP spid="594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segment structure</a:t>
            </a:r>
          </a:p>
        </p:txBody>
      </p:sp>
      <p:sp>
        <p:nvSpPr>
          <p:cNvPr id="59398" name="Rectangle 4"/>
          <p:cNvSpPr>
            <a:spLocks noChangeArrowheads="1"/>
          </p:cNvSpPr>
          <p:nvPr/>
        </p:nvSpPr>
        <p:spPr bwMode="auto">
          <a:xfrm>
            <a:off x="2569493" y="1936750"/>
            <a:ext cx="3951287" cy="4824412"/>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399" name="Rectangle 5"/>
          <p:cNvSpPr>
            <a:spLocks noChangeArrowheads="1"/>
          </p:cNvSpPr>
          <p:nvPr/>
        </p:nvSpPr>
        <p:spPr bwMode="auto">
          <a:xfrm>
            <a:off x="2483768" y="2052637"/>
            <a:ext cx="3951287" cy="4805363"/>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Arial" charset="0"/>
              <a:ea typeface="ＭＳ Ｐゴシック" charset="0"/>
            </a:endParaRPr>
          </a:p>
        </p:txBody>
      </p:sp>
      <p:sp>
        <p:nvSpPr>
          <p:cNvPr id="59400" name="Text Box 6"/>
          <p:cNvSpPr txBox="1">
            <a:spLocks noChangeArrowheads="1"/>
          </p:cNvSpPr>
          <p:nvPr/>
        </p:nvSpPr>
        <p:spPr bwMode="auto">
          <a:xfrm>
            <a:off x="2628230" y="2011362"/>
            <a:ext cx="1663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source port #</a:t>
            </a:r>
            <a:endParaRPr lang="en-US" sz="2400" dirty="0" smtClean="0">
              <a:latin typeface="Arial" charset="0"/>
            </a:endParaRPr>
          </a:p>
        </p:txBody>
      </p:sp>
      <p:sp>
        <p:nvSpPr>
          <p:cNvPr id="59401" name="Text Box 7"/>
          <p:cNvSpPr txBox="1">
            <a:spLocks noChangeArrowheads="1"/>
          </p:cNvSpPr>
          <p:nvPr/>
        </p:nvSpPr>
        <p:spPr bwMode="auto">
          <a:xfrm>
            <a:off x="4728493" y="2016125"/>
            <a:ext cx="13811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err="1" smtClean="0">
                <a:latin typeface="Arial" charset="0"/>
              </a:rPr>
              <a:t>dest</a:t>
            </a:r>
            <a:r>
              <a:rPr lang="en-US" sz="2000" dirty="0" smtClean="0">
                <a:latin typeface="Arial" charset="0"/>
              </a:rPr>
              <a:t> port #</a:t>
            </a:r>
            <a:endParaRPr lang="en-US" sz="1800" dirty="0" smtClean="0">
              <a:latin typeface="Arial" charset="0"/>
            </a:endParaRPr>
          </a:p>
        </p:txBody>
      </p:sp>
      <p:sp>
        <p:nvSpPr>
          <p:cNvPr id="59402" name="Line 8"/>
          <p:cNvSpPr>
            <a:spLocks noChangeShapeType="1"/>
          </p:cNvSpPr>
          <p:nvPr/>
        </p:nvSpPr>
        <p:spPr bwMode="auto">
          <a:xfrm>
            <a:off x="2486943" y="2427287"/>
            <a:ext cx="3946525" cy="4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3" name="Line 9"/>
          <p:cNvSpPr>
            <a:spLocks noChangeShapeType="1"/>
          </p:cNvSpPr>
          <p:nvPr/>
        </p:nvSpPr>
        <p:spPr bwMode="auto">
          <a:xfrm flipV="1">
            <a:off x="2480593" y="2806700"/>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4" name="Line 10"/>
          <p:cNvSpPr>
            <a:spLocks noChangeShapeType="1"/>
          </p:cNvSpPr>
          <p:nvPr/>
        </p:nvSpPr>
        <p:spPr bwMode="auto">
          <a:xfrm flipV="1">
            <a:off x="4426868" y="2052637"/>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5" name="Text Box 11"/>
          <p:cNvSpPr txBox="1">
            <a:spLocks noChangeArrowheads="1"/>
          </p:cNvSpPr>
          <p:nvPr/>
        </p:nvSpPr>
        <p:spPr bwMode="auto">
          <a:xfrm>
            <a:off x="3969668" y="1522412"/>
            <a:ext cx="857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32 bits</a:t>
            </a:r>
            <a:endParaRPr lang="en-US" sz="2400" smtClean="0">
              <a:latin typeface="Arial" charset="0"/>
            </a:endParaRPr>
          </a:p>
        </p:txBody>
      </p:sp>
      <p:sp>
        <p:nvSpPr>
          <p:cNvPr id="59406" name="Line 12"/>
          <p:cNvSpPr>
            <a:spLocks noChangeShapeType="1"/>
          </p:cNvSpPr>
          <p:nvPr/>
        </p:nvSpPr>
        <p:spPr bwMode="auto">
          <a:xfrm>
            <a:off x="4969793" y="1768475"/>
            <a:ext cx="1427162" cy="47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7" name="Line 13"/>
          <p:cNvSpPr>
            <a:spLocks noChangeShapeType="1"/>
          </p:cNvSpPr>
          <p:nvPr/>
        </p:nvSpPr>
        <p:spPr bwMode="auto">
          <a:xfrm rot="10800000">
            <a:off x="2461543" y="1779587"/>
            <a:ext cx="134143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08" name="Text Box 14"/>
          <p:cNvSpPr txBox="1">
            <a:spLocks noChangeArrowheads="1"/>
          </p:cNvSpPr>
          <p:nvPr/>
        </p:nvSpPr>
        <p:spPr bwMode="auto">
          <a:xfrm>
            <a:off x="3536280" y="4991100"/>
            <a:ext cx="200501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application</a:t>
            </a:r>
          </a:p>
          <a:p>
            <a:pPr algn="ctr">
              <a:defRPr/>
            </a:pPr>
            <a:r>
              <a:rPr lang="en-US" sz="2000" dirty="0" smtClean="0">
                <a:latin typeface="Arial" charset="0"/>
              </a:rPr>
              <a:t>data </a:t>
            </a:r>
          </a:p>
          <a:p>
            <a:pPr algn="ctr">
              <a:defRPr/>
            </a:pPr>
            <a:r>
              <a:rPr lang="en-US" sz="2000" dirty="0" smtClean="0">
                <a:latin typeface="Arial" charset="0"/>
              </a:rPr>
              <a:t>(variable length)</a:t>
            </a:r>
            <a:endParaRPr lang="en-US" sz="2400" dirty="0" smtClean="0">
              <a:latin typeface="Arial" charset="0"/>
            </a:endParaRPr>
          </a:p>
        </p:txBody>
      </p:sp>
      <p:sp>
        <p:nvSpPr>
          <p:cNvPr id="59409" name="Text Box 15"/>
          <p:cNvSpPr txBox="1">
            <a:spLocks noChangeArrowheads="1"/>
          </p:cNvSpPr>
          <p:nvPr/>
        </p:nvSpPr>
        <p:spPr bwMode="auto">
          <a:xfrm>
            <a:off x="3117180" y="2406650"/>
            <a:ext cx="24860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sequence number</a:t>
            </a:r>
            <a:endParaRPr lang="en-US" sz="2400" dirty="0" smtClean="0">
              <a:latin typeface="Arial" charset="0"/>
            </a:endParaRPr>
          </a:p>
        </p:txBody>
      </p:sp>
      <p:sp>
        <p:nvSpPr>
          <p:cNvPr id="59410" name="Line 16"/>
          <p:cNvSpPr>
            <a:spLocks noChangeShapeType="1"/>
          </p:cNvSpPr>
          <p:nvPr/>
        </p:nvSpPr>
        <p:spPr bwMode="auto">
          <a:xfrm flipV="1">
            <a:off x="2490118" y="3187700"/>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1" name="Text Box 17"/>
          <p:cNvSpPr txBox="1">
            <a:spLocks noChangeArrowheads="1"/>
          </p:cNvSpPr>
          <p:nvPr/>
        </p:nvSpPr>
        <p:spPr bwMode="auto">
          <a:xfrm>
            <a:off x="2717130" y="2806700"/>
            <a:ext cx="34099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acknowledgement number</a:t>
            </a:r>
          </a:p>
        </p:txBody>
      </p:sp>
      <p:sp>
        <p:nvSpPr>
          <p:cNvPr id="59412" name="Line 18"/>
          <p:cNvSpPr>
            <a:spLocks noChangeShapeType="1"/>
          </p:cNvSpPr>
          <p:nvPr/>
        </p:nvSpPr>
        <p:spPr bwMode="auto">
          <a:xfrm flipV="1">
            <a:off x="2485355" y="3582987"/>
            <a:ext cx="3951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3" name="Line 19"/>
          <p:cNvSpPr>
            <a:spLocks noChangeShapeType="1"/>
          </p:cNvSpPr>
          <p:nvPr/>
        </p:nvSpPr>
        <p:spPr bwMode="auto">
          <a:xfrm flipV="1">
            <a:off x="2480593" y="3973512"/>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4" name="Line 20"/>
          <p:cNvSpPr>
            <a:spLocks noChangeShapeType="1"/>
          </p:cNvSpPr>
          <p:nvPr/>
        </p:nvSpPr>
        <p:spPr bwMode="auto">
          <a:xfrm flipV="1">
            <a:off x="2480593" y="4535487"/>
            <a:ext cx="39512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5" name="Line 21"/>
          <p:cNvSpPr>
            <a:spLocks noChangeShapeType="1"/>
          </p:cNvSpPr>
          <p:nvPr/>
        </p:nvSpPr>
        <p:spPr bwMode="auto">
          <a:xfrm flipH="1" flipV="1">
            <a:off x="4441155" y="3190875"/>
            <a:ext cx="4763" cy="7778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16" name="Text Box 22"/>
          <p:cNvSpPr txBox="1">
            <a:spLocks noChangeArrowheads="1"/>
          </p:cNvSpPr>
          <p:nvPr/>
        </p:nvSpPr>
        <p:spPr bwMode="auto">
          <a:xfrm>
            <a:off x="4542755" y="3194050"/>
            <a:ext cx="17462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receive window</a:t>
            </a:r>
          </a:p>
        </p:txBody>
      </p:sp>
      <p:sp>
        <p:nvSpPr>
          <p:cNvPr id="59417" name="Text Box 23"/>
          <p:cNvSpPr txBox="1">
            <a:spLocks noChangeArrowheads="1"/>
          </p:cNvSpPr>
          <p:nvPr/>
        </p:nvSpPr>
        <p:spPr bwMode="auto">
          <a:xfrm>
            <a:off x="4568155" y="3589337"/>
            <a:ext cx="1822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dirty="0" err="1" smtClean="0">
                <a:latin typeface="Arial" charset="0"/>
              </a:rPr>
              <a:t>Urg</a:t>
            </a:r>
            <a:r>
              <a:rPr lang="en-US" sz="1800" dirty="0" smtClean="0">
                <a:latin typeface="Arial" charset="0"/>
              </a:rPr>
              <a:t> data pointer</a:t>
            </a:r>
          </a:p>
        </p:txBody>
      </p:sp>
      <p:sp>
        <p:nvSpPr>
          <p:cNvPr id="59418" name="Text Box 24"/>
          <p:cNvSpPr txBox="1">
            <a:spLocks noChangeArrowheads="1"/>
          </p:cNvSpPr>
          <p:nvPr/>
        </p:nvSpPr>
        <p:spPr bwMode="auto">
          <a:xfrm>
            <a:off x="2852068" y="3570287"/>
            <a:ext cx="12128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dirty="0" smtClean="0">
                <a:latin typeface="Arial" charset="0"/>
              </a:rPr>
              <a:t>checksum</a:t>
            </a:r>
          </a:p>
        </p:txBody>
      </p:sp>
      <p:sp>
        <p:nvSpPr>
          <p:cNvPr id="59419" name="Text Box 25"/>
          <p:cNvSpPr txBox="1">
            <a:spLocks noChangeArrowheads="1"/>
          </p:cNvSpPr>
          <p:nvPr/>
        </p:nvSpPr>
        <p:spPr bwMode="auto">
          <a:xfrm>
            <a:off x="4204618" y="3222625"/>
            <a:ext cx="3079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F</a:t>
            </a:r>
            <a:endParaRPr lang="en-US" sz="2400" smtClean="0">
              <a:latin typeface="Arial" charset="0"/>
            </a:endParaRPr>
          </a:p>
        </p:txBody>
      </p:sp>
      <p:sp>
        <p:nvSpPr>
          <p:cNvPr id="59420" name="Line 26"/>
          <p:cNvSpPr>
            <a:spLocks noChangeShapeType="1"/>
          </p:cNvSpPr>
          <p:nvPr/>
        </p:nvSpPr>
        <p:spPr bwMode="auto">
          <a:xfrm flipV="1">
            <a:off x="4283993" y="3181350"/>
            <a:ext cx="0" cy="3921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1" name="Line 27"/>
          <p:cNvSpPr>
            <a:spLocks noChangeShapeType="1"/>
          </p:cNvSpPr>
          <p:nvPr/>
        </p:nvSpPr>
        <p:spPr bwMode="auto">
          <a:xfrm flipV="1">
            <a:off x="4122068" y="3186112"/>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2" name="Line 28"/>
          <p:cNvSpPr>
            <a:spLocks noChangeShapeType="1"/>
          </p:cNvSpPr>
          <p:nvPr/>
        </p:nvSpPr>
        <p:spPr bwMode="auto">
          <a:xfrm flipV="1">
            <a:off x="3955380" y="3186112"/>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3" name="Line 29"/>
          <p:cNvSpPr>
            <a:spLocks noChangeShapeType="1"/>
          </p:cNvSpPr>
          <p:nvPr/>
        </p:nvSpPr>
        <p:spPr bwMode="auto">
          <a:xfrm flipV="1">
            <a:off x="3793455" y="3190875"/>
            <a:ext cx="0" cy="3921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4" name="Line 30"/>
          <p:cNvSpPr>
            <a:spLocks noChangeShapeType="1"/>
          </p:cNvSpPr>
          <p:nvPr/>
        </p:nvSpPr>
        <p:spPr bwMode="auto">
          <a:xfrm flipV="1">
            <a:off x="3636293" y="3186112"/>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5" name="Line 31"/>
          <p:cNvSpPr>
            <a:spLocks noChangeShapeType="1"/>
          </p:cNvSpPr>
          <p:nvPr/>
        </p:nvSpPr>
        <p:spPr bwMode="auto">
          <a:xfrm flipV="1">
            <a:off x="3464843" y="3195637"/>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26" name="Text Box 32"/>
          <p:cNvSpPr txBox="1">
            <a:spLocks noChangeArrowheads="1"/>
          </p:cNvSpPr>
          <p:nvPr/>
        </p:nvSpPr>
        <p:spPr bwMode="auto">
          <a:xfrm>
            <a:off x="4037930" y="3217862"/>
            <a:ext cx="3190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S</a:t>
            </a:r>
            <a:endParaRPr lang="en-US" sz="2400" smtClean="0">
              <a:latin typeface="Arial" charset="0"/>
            </a:endParaRPr>
          </a:p>
        </p:txBody>
      </p:sp>
      <p:sp>
        <p:nvSpPr>
          <p:cNvPr id="59427" name="Text Box 33"/>
          <p:cNvSpPr txBox="1">
            <a:spLocks noChangeArrowheads="1"/>
          </p:cNvSpPr>
          <p:nvPr/>
        </p:nvSpPr>
        <p:spPr bwMode="auto">
          <a:xfrm>
            <a:off x="3864893" y="3217862"/>
            <a:ext cx="3302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dirty="0" smtClean="0">
                <a:latin typeface="Arial" charset="0"/>
              </a:rPr>
              <a:t>R</a:t>
            </a:r>
            <a:endParaRPr lang="en-US" sz="2400" dirty="0" smtClean="0">
              <a:latin typeface="Arial" charset="0"/>
            </a:endParaRPr>
          </a:p>
        </p:txBody>
      </p:sp>
      <p:sp>
        <p:nvSpPr>
          <p:cNvPr id="59428" name="Text Box 34"/>
          <p:cNvSpPr txBox="1">
            <a:spLocks noChangeArrowheads="1"/>
          </p:cNvSpPr>
          <p:nvPr/>
        </p:nvSpPr>
        <p:spPr bwMode="auto">
          <a:xfrm>
            <a:off x="3702968" y="3213100"/>
            <a:ext cx="3190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P</a:t>
            </a:r>
            <a:endParaRPr lang="en-US" sz="2400" smtClean="0">
              <a:latin typeface="Arial" charset="0"/>
            </a:endParaRPr>
          </a:p>
        </p:txBody>
      </p:sp>
      <p:sp>
        <p:nvSpPr>
          <p:cNvPr id="59429" name="Text Box 35"/>
          <p:cNvSpPr txBox="1">
            <a:spLocks noChangeArrowheads="1"/>
          </p:cNvSpPr>
          <p:nvPr/>
        </p:nvSpPr>
        <p:spPr bwMode="auto">
          <a:xfrm>
            <a:off x="3550568" y="3213100"/>
            <a:ext cx="3190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latin typeface="Arial" charset="0"/>
              </a:rPr>
              <a:t>A</a:t>
            </a:r>
            <a:endParaRPr lang="en-US" sz="2400" smtClean="0">
              <a:latin typeface="Arial" charset="0"/>
            </a:endParaRPr>
          </a:p>
        </p:txBody>
      </p:sp>
      <p:sp>
        <p:nvSpPr>
          <p:cNvPr id="59430" name="Text Box 36"/>
          <p:cNvSpPr txBox="1">
            <a:spLocks noChangeArrowheads="1"/>
          </p:cNvSpPr>
          <p:nvPr/>
        </p:nvSpPr>
        <p:spPr bwMode="auto">
          <a:xfrm>
            <a:off x="3383880" y="3213100"/>
            <a:ext cx="3302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dirty="0" smtClean="0">
                <a:latin typeface="Arial" charset="0"/>
              </a:rPr>
              <a:t>U</a:t>
            </a:r>
            <a:endParaRPr lang="en-US" sz="2400" dirty="0" smtClean="0">
              <a:latin typeface="Arial" charset="0"/>
            </a:endParaRPr>
          </a:p>
        </p:txBody>
      </p:sp>
      <p:sp>
        <p:nvSpPr>
          <p:cNvPr id="59431" name="Text Box 37"/>
          <p:cNvSpPr txBox="1">
            <a:spLocks noChangeArrowheads="1"/>
          </p:cNvSpPr>
          <p:nvPr/>
        </p:nvSpPr>
        <p:spPr bwMode="auto">
          <a:xfrm>
            <a:off x="2431380" y="3121025"/>
            <a:ext cx="5778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dirty="0" smtClean="0">
                <a:latin typeface="Arial" charset="0"/>
              </a:rPr>
              <a:t>head</a:t>
            </a:r>
          </a:p>
          <a:p>
            <a:pPr algn="ctr">
              <a:defRPr/>
            </a:pPr>
            <a:r>
              <a:rPr lang="en-US" sz="1400" dirty="0" err="1" smtClean="0">
                <a:latin typeface="Arial" charset="0"/>
              </a:rPr>
              <a:t>len</a:t>
            </a:r>
            <a:endParaRPr lang="en-US" sz="1800" dirty="0" smtClean="0">
              <a:latin typeface="Arial" charset="0"/>
            </a:endParaRPr>
          </a:p>
        </p:txBody>
      </p:sp>
      <p:sp>
        <p:nvSpPr>
          <p:cNvPr id="59432" name="Text Box 38"/>
          <p:cNvSpPr txBox="1">
            <a:spLocks noChangeArrowheads="1"/>
          </p:cNvSpPr>
          <p:nvPr/>
        </p:nvSpPr>
        <p:spPr bwMode="auto">
          <a:xfrm>
            <a:off x="2910805" y="3121025"/>
            <a:ext cx="5683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dirty="0" smtClean="0">
                <a:latin typeface="Arial" charset="0"/>
              </a:rPr>
              <a:t>not</a:t>
            </a:r>
          </a:p>
          <a:p>
            <a:pPr algn="ctr">
              <a:defRPr/>
            </a:pPr>
            <a:r>
              <a:rPr lang="en-US" sz="1400" dirty="0" smtClean="0">
                <a:latin typeface="Arial" charset="0"/>
              </a:rPr>
              <a:t>used</a:t>
            </a:r>
            <a:endParaRPr lang="en-US" sz="1800" dirty="0" smtClean="0">
              <a:latin typeface="Arial" charset="0"/>
            </a:endParaRPr>
          </a:p>
        </p:txBody>
      </p:sp>
      <p:sp>
        <p:nvSpPr>
          <p:cNvPr id="59433" name="Line 39"/>
          <p:cNvSpPr>
            <a:spLocks noChangeShapeType="1"/>
          </p:cNvSpPr>
          <p:nvPr/>
        </p:nvSpPr>
        <p:spPr bwMode="auto">
          <a:xfrm flipV="1">
            <a:off x="2960018" y="3186112"/>
            <a:ext cx="0" cy="3921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34" name="Text Box 40"/>
          <p:cNvSpPr txBox="1">
            <a:spLocks noChangeArrowheads="1"/>
          </p:cNvSpPr>
          <p:nvPr/>
        </p:nvSpPr>
        <p:spPr bwMode="auto">
          <a:xfrm>
            <a:off x="2990180" y="4071937"/>
            <a:ext cx="28940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dirty="0" smtClean="0">
                <a:latin typeface="Arial" charset="0"/>
              </a:rPr>
              <a:t>options (variable length)</a:t>
            </a:r>
            <a:endParaRPr lang="en-US" sz="2400" dirty="0" smtClean="0">
              <a:latin typeface="Arial" charset="0"/>
            </a:endParaRPr>
          </a:p>
        </p:txBody>
      </p:sp>
      <p:sp>
        <p:nvSpPr>
          <p:cNvPr id="59435" name="Text Box 41"/>
          <p:cNvSpPr txBox="1">
            <a:spLocks noChangeArrowheads="1"/>
          </p:cNvSpPr>
          <p:nvPr/>
        </p:nvSpPr>
        <p:spPr bwMode="auto">
          <a:xfrm>
            <a:off x="-65757" y="1851025"/>
            <a:ext cx="2203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smtClean="0">
                <a:latin typeface="Arial" charset="0"/>
              </a:rPr>
              <a:t>URG: urgent data </a:t>
            </a:r>
          </a:p>
          <a:p>
            <a:pPr algn="r">
              <a:defRPr/>
            </a:pPr>
            <a:r>
              <a:rPr lang="en-US" sz="1800" smtClean="0">
                <a:latin typeface="Arial" charset="0"/>
              </a:rPr>
              <a:t>(generally not used)</a:t>
            </a:r>
            <a:endParaRPr lang="en-US" sz="1000" smtClean="0">
              <a:latin typeface="Arial" charset="0"/>
            </a:endParaRPr>
          </a:p>
        </p:txBody>
      </p:sp>
      <p:sp>
        <p:nvSpPr>
          <p:cNvPr id="59436" name="Text Box 42"/>
          <p:cNvSpPr txBox="1">
            <a:spLocks noChangeArrowheads="1"/>
          </p:cNvSpPr>
          <p:nvPr/>
        </p:nvSpPr>
        <p:spPr bwMode="auto">
          <a:xfrm>
            <a:off x="648618" y="2574925"/>
            <a:ext cx="1441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smtClean="0">
                <a:latin typeface="Arial" charset="0"/>
              </a:rPr>
              <a:t>ACK: ACK #</a:t>
            </a:r>
          </a:p>
          <a:p>
            <a:pPr algn="r">
              <a:defRPr/>
            </a:pPr>
            <a:r>
              <a:rPr lang="en-US" sz="1800" smtClean="0">
                <a:latin typeface="Arial" charset="0"/>
              </a:rPr>
              <a:t>valid</a:t>
            </a:r>
            <a:endParaRPr lang="en-US" sz="1000" smtClean="0">
              <a:latin typeface="Arial" charset="0"/>
            </a:endParaRPr>
          </a:p>
        </p:txBody>
      </p:sp>
      <p:sp>
        <p:nvSpPr>
          <p:cNvPr id="59437" name="Text Box 43"/>
          <p:cNvSpPr txBox="1">
            <a:spLocks noChangeArrowheads="1"/>
          </p:cNvSpPr>
          <p:nvPr/>
        </p:nvSpPr>
        <p:spPr bwMode="auto">
          <a:xfrm>
            <a:off x="-157832" y="3251200"/>
            <a:ext cx="22669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smtClean="0">
                <a:latin typeface="Arial" charset="0"/>
              </a:rPr>
              <a:t>PSH: push data now</a:t>
            </a:r>
          </a:p>
          <a:p>
            <a:pPr algn="r">
              <a:defRPr/>
            </a:pPr>
            <a:r>
              <a:rPr lang="en-US" sz="1800" smtClean="0">
                <a:latin typeface="Arial" charset="0"/>
              </a:rPr>
              <a:t>(generally not used)</a:t>
            </a:r>
          </a:p>
        </p:txBody>
      </p:sp>
      <p:sp>
        <p:nvSpPr>
          <p:cNvPr id="59438" name="Text Box 44"/>
          <p:cNvSpPr txBox="1">
            <a:spLocks noChangeArrowheads="1"/>
          </p:cNvSpPr>
          <p:nvPr/>
        </p:nvSpPr>
        <p:spPr bwMode="auto">
          <a:xfrm>
            <a:off x="216818" y="4051300"/>
            <a:ext cx="19113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smtClean="0">
                <a:latin typeface="Arial" charset="0"/>
              </a:rPr>
              <a:t>RST, SYN, FIN:</a:t>
            </a:r>
          </a:p>
          <a:p>
            <a:pPr algn="r">
              <a:defRPr/>
            </a:pPr>
            <a:r>
              <a:rPr lang="en-US" sz="1800" smtClean="0">
                <a:latin typeface="Arial" charset="0"/>
              </a:rPr>
              <a:t>connection estab</a:t>
            </a:r>
          </a:p>
          <a:p>
            <a:pPr algn="r">
              <a:defRPr/>
            </a:pPr>
            <a:r>
              <a:rPr lang="en-US" sz="1800" smtClean="0">
                <a:latin typeface="Arial" charset="0"/>
              </a:rPr>
              <a:t>(setup, teardown</a:t>
            </a:r>
          </a:p>
          <a:p>
            <a:pPr algn="r">
              <a:defRPr/>
            </a:pPr>
            <a:r>
              <a:rPr lang="en-US" sz="1800" smtClean="0">
                <a:latin typeface="Arial" charset="0"/>
              </a:rPr>
              <a:t>commands)</a:t>
            </a:r>
          </a:p>
        </p:txBody>
      </p:sp>
      <p:sp>
        <p:nvSpPr>
          <p:cNvPr id="59439" name="Line 45"/>
          <p:cNvSpPr>
            <a:spLocks noChangeShapeType="1"/>
          </p:cNvSpPr>
          <p:nvPr/>
        </p:nvSpPr>
        <p:spPr bwMode="auto">
          <a:xfrm>
            <a:off x="2044030" y="2224087"/>
            <a:ext cx="1495425" cy="10287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40" name="Line 46"/>
          <p:cNvSpPr>
            <a:spLocks noChangeShapeType="1"/>
          </p:cNvSpPr>
          <p:nvPr/>
        </p:nvSpPr>
        <p:spPr bwMode="auto">
          <a:xfrm>
            <a:off x="2048793" y="2911475"/>
            <a:ext cx="1658937" cy="4413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41" name="Line 47"/>
          <p:cNvSpPr>
            <a:spLocks noChangeShapeType="1"/>
          </p:cNvSpPr>
          <p:nvPr/>
        </p:nvSpPr>
        <p:spPr bwMode="auto">
          <a:xfrm flipV="1">
            <a:off x="2069430" y="3465512"/>
            <a:ext cx="1827213" cy="2444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39986" name="Freeform 48"/>
          <p:cNvSpPr>
            <a:spLocks/>
          </p:cNvSpPr>
          <p:nvPr/>
        </p:nvSpPr>
        <p:spPr bwMode="auto">
          <a:xfrm>
            <a:off x="2063080" y="3529012"/>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Lst>
            <a:ahLst/>
            <a:cxnLst>
              <a:cxn ang="T6">
                <a:pos x="T0" y="T1"/>
              </a:cxn>
              <a:cxn ang="T7">
                <a:pos x="T2" y="T3"/>
              </a:cxn>
              <a:cxn ang="T8">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9443" name="Text Box 49"/>
          <p:cNvSpPr txBox="1">
            <a:spLocks noChangeArrowheads="1"/>
          </p:cNvSpPr>
          <p:nvPr/>
        </p:nvSpPr>
        <p:spPr bwMode="auto">
          <a:xfrm>
            <a:off x="7111330" y="3432175"/>
            <a:ext cx="1250950"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smtClean="0">
                <a:latin typeface="Arial" charset="0"/>
              </a:rPr>
              <a:t># bytes </a:t>
            </a:r>
          </a:p>
          <a:p>
            <a:pPr>
              <a:defRPr/>
            </a:pPr>
            <a:r>
              <a:rPr lang="en-US" sz="1800" smtClean="0">
                <a:latin typeface="Arial" charset="0"/>
              </a:rPr>
              <a:t>rcvr willing</a:t>
            </a:r>
          </a:p>
          <a:p>
            <a:pPr>
              <a:defRPr/>
            </a:pPr>
            <a:r>
              <a:rPr lang="en-US" sz="1800" smtClean="0">
                <a:latin typeface="Arial" charset="0"/>
              </a:rPr>
              <a:t>to accept</a:t>
            </a:r>
          </a:p>
        </p:txBody>
      </p:sp>
      <p:sp>
        <p:nvSpPr>
          <p:cNvPr id="59444" name="Text Box 50"/>
          <p:cNvSpPr txBox="1">
            <a:spLocks noChangeArrowheads="1"/>
          </p:cNvSpPr>
          <p:nvPr/>
        </p:nvSpPr>
        <p:spPr bwMode="auto">
          <a:xfrm>
            <a:off x="6804943" y="1946275"/>
            <a:ext cx="17716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smtClean="0">
                <a:latin typeface="Arial" charset="0"/>
              </a:rPr>
              <a:t>counting</a:t>
            </a:r>
          </a:p>
          <a:p>
            <a:pPr>
              <a:defRPr/>
            </a:pPr>
            <a:r>
              <a:rPr lang="en-US" sz="1800" dirty="0" smtClean="0">
                <a:latin typeface="Arial" charset="0"/>
              </a:rPr>
              <a:t>by bytes </a:t>
            </a:r>
          </a:p>
          <a:p>
            <a:pPr>
              <a:defRPr/>
            </a:pPr>
            <a:r>
              <a:rPr lang="en-US" sz="1800" dirty="0" smtClean="0">
                <a:latin typeface="Arial" charset="0"/>
              </a:rPr>
              <a:t>of data</a:t>
            </a:r>
          </a:p>
          <a:p>
            <a:pPr>
              <a:defRPr/>
            </a:pPr>
            <a:r>
              <a:rPr lang="en-US" sz="1800" dirty="0" smtClean="0">
                <a:latin typeface="Arial" charset="0"/>
              </a:rPr>
              <a:t>(not segments!)</a:t>
            </a:r>
          </a:p>
        </p:txBody>
      </p:sp>
      <p:sp>
        <p:nvSpPr>
          <p:cNvPr id="59445" name="Text Box 51"/>
          <p:cNvSpPr txBox="1">
            <a:spLocks noChangeArrowheads="1"/>
          </p:cNvSpPr>
          <p:nvPr/>
        </p:nvSpPr>
        <p:spPr bwMode="auto">
          <a:xfrm>
            <a:off x="654968" y="5384800"/>
            <a:ext cx="1365250"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sz="1800" smtClean="0">
                <a:latin typeface="Arial" charset="0"/>
              </a:rPr>
              <a:t>Internet</a:t>
            </a:r>
          </a:p>
          <a:p>
            <a:pPr algn="r">
              <a:defRPr/>
            </a:pPr>
            <a:r>
              <a:rPr lang="en-US" sz="1800" smtClean="0">
                <a:latin typeface="Arial" charset="0"/>
              </a:rPr>
              <a:t>checksum</a:t>
            </a:r>
          </a:p>
          <a:p>
            <a:pPr algn="r">
              <a:defRPr/>
            </a:pPr>
            <a:r>
              <a:rPr lang="en-US" sz="1800" smtClean="0">
                <a:latin typeface="Arial" charset="0"/>
              </a:rPr>
              <a:t>(as in UDP)</a:t>
            </a:r>
          </a:p>
        </p:txBody>
      </p:sp>
      <p:sp>
        <p:nvSpPr>
          <p:cNvPr id="59446" name="Line 52"/>
          <p:cNvSpPr>
            <a:spLocks noChangeShapeType="1"/>
          </p:cNvSpPr>
          <p:nvPr/>
        </p:nvSpPr>
        <p:spPr bwMode="auto">
          <a:xfrm flipV="1">
            <a:off x="1939255" y="3852862"/>
            <a:ext cx="2105025" cy="1981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47" name="Line 53"/>
          <p:cNvSpPr>
            <a:spLocks noChangeShapeType="1"/>
          </p:cNvSpPr>
          <p:nvPr/>
        </p:nvSpPr>
        <p:spPr bwMode="auto">
          <a:xfrm flipH="1" flipV="1">
            <a:off x="6358855" y="3443287"/>
            <a:ext cx="809625" cy="4667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48" name="Line 54"/>
          <p:cNvSpPr>
            <a:spLocks noChangeShapeType="1"/>
          </p:cNvSpPr>
          <p:nvPr/>
        </p:nvSpPr>
        <p:spPr bwMode="auto">
          <a:xfrm flipH="1">
            <a:off x="6292180" y="2147887"/>
            <a:ext cx="552450" cy="8858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9449" name="Line 55"/>
          <p:cNvSpPr>
            <a:spLocks noChangeShapeType="1"/>
          </p:cNvSpPr>
          <p:nvPr/>
        </p:nvSpPr>
        <p:spPr bwMode="auto">
          <a:xfrm flipH="1">
            <a:off x="6254080" y="2138362"/>
            <a:ext cx="571500" cy="523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28231112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a:xfrm>
            <a:off x="251520" y="2708920"/>
            <a:ext cx="8229600" cy="1143000"/>
          </a:xfrm>
          <a:noFill/>
          <a:ln>
            <a:noFill/>
          </a:ln>
        </p:spPr>
        <p:txBody>
          <a:bodyPr lIns="91425" tIns="91425" rIns="91425" bIns="91425" anchor="ctr" anchorCtr="0"/>
          <a:lstStyle/>
          <a:p>
            <a:pPr algn="ctr"/>
            <a:r>
              <a:rPr lang="en-US" dirty="0" smtClean="0">
                <a:solidFill>
                  <a:schemeClr val="tx1"/>
                </a:solidFill>
                <a:ea typeface="ＭＳ Ｐゴシック" charset="0"/>
                <a:cs typeface="+mj-cs"/>
              </a:rPr>
              <a:t>TCP Len != length </a:t>
            </a:r>
            <a:r>
              <a:rPr lang="en-US" smtClean="0">
                <a:solidFill>
                  <a:schemeClr val="tx1"/>
                </a:solidFill>
                <a:ea typeface="ＭＳ Ｐゴシック" charset="0"/>
                <a:cs typeface="+mj-cs"/>
              </a:rPr>
              <a:t>of packet</a:t>
            </a:r>
            <a:endParaRPr lang="en-US" dirty="0">
              <a:solidFill>
                <a:schemeClr val="tx1"/>
              </a:solidFill>
              <a:ea typeface="ＭＳ Ｐゴシック" charset="0"/>
              <a:cs typeface="+mj-cs"/>
            </a:endParaRPr>
          </a:p>
        </p:txBody>
      </p:sp>
    </p:spTree>
    <p:extLst>
      <p:ext uri="{BB962C8B-B14F-4D97-AF65-F5344CB8AC3E}">
        <p14:creationId xmlns:p14="http://schemas.microsoft.com/office/powerpoint/2010/main" val="4280631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t>TCP segment format</a:t>
            </a:r>
            <a:endParaRPr lang="en-US" sz="3600" dirty="0"/>
          </a:p>
        </p:txBody>
      </p:sp>
      <p:sp>
        <p:nvSpPr>
          <p:cNvPr id="5" name="מציין מיקום טקסט 4"/>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55</a:t>
            </a:fld>
            <a:endParaRPr lang="en-US">
              <a:solidFill>
                <a:srgbClr val="000000"/>
              </a:solidFill>
            </a:endParaRPr>
          </a:p>
        </p:txBody>
      </p:sp>
      <p:grpSp>
        <p:nvGrpSpPr>
          <p:cNvPr id="6" name="Group 18"/>
          <p:cNvGrpSpPr>
            <a:grpSpLocks noGrp="1"/>
          </p:cNvGrpSpPr>
          <p:nvPr/>
        </p:nvGrpSpPr>
        <p:grpSpPr bwMode="auto">
          <a:xfrm>
            <a:off x="533400" y="1339850"/>
            <a:ext cx="7772400" cy="4908550"/>
            <a:chOff x="315" y="576"/>
            <a:chExt cx="5061" cy="3216"/>
          </a:xfrm>
        </p:grpSpPr>
        <p:sp>
          <p:nvSpPr>
            <p:cNvPr id="7" name="Rectangle 17"/>
            <p:cNvSpPr>
              <a:spLocks noChangeArrowheads="1"/>
            </p:cNvSpPr>
            <p:nvPr/>
          </p:nvSpPr>
          <p:spPr bwMode="auto">
            <a:xfrm>
              <a:off x="384" y="1152"/>
              <a:ext cx="4992" cy="2640"/>
            </a:xfrm>
            <a:prstGeom prst="rect">
              <a:avLst/>
            </a:prstGeom>
            <a:solidFill>
              <a:schemeClr val="tx1"/>
            </a:solidFill>
            <a:ln w="9525">
              <a:solidFill>
                <a:schemeClr val="tx1"/>
              </a:solidFill>
              <a:miter lim="800000"/>
              <a:headEnd/>
              <a:tailEnd/>
            </a:ln>
            <a:effectLst/>
          </p:spPr>
          <p:txBody>
            <a:bodyPr wrap="none" anchor="ctr"/>
            <a:lstStyle/>
            <a:p>
              <a:endParaRPr lang="en-US">
                <a:solidFill>
                  <a:srgbClr val="000000"/>
                </a:solidFill>
              </a:endParaRPr>
            </a:p>
          </p:txBody>
        </p:sp>
        <p:pic>
          <p:nvPicPr>
            <p:cNvPr id="8" name="Picture 16"/>
            <p:cNvPicPr>
              <a:picLocks noChangeAspect="1" noChangeArrowheads="1"/>
            </p:cNvPicPr>
            <p:nvPr/>
          </p:nvPicPr>
          <p:blipFill>
            <a:blip r:embed="rId3" cstate="print"/>
            <a:srcRect/>
            <a:stretch>
              <a:fillRect/>
            </a:stretch>
          </p:blipFill>
          <p:spPr bwMode="auto">
            <a:xfrm>
              <a:off x="315" y="576"/>
              <a:ext cx="5061" cy="3197"/>
            </a:xfrm>
            <a:prstGeom prst="rect">
              <a:avLst/>
            </a:prstGeom>
            <a:noFill/>
            <a:ln w="9525">
              <a:noFill/>
              <a:miter lim="800000"/>
              <a:headEnd/>
              <a:tailEnd/>
            </a:ln>
            <a:effectLst/>
          </p:spPr>
        </p:pic>
      </p:grpSp>
      <p:pic>
        <p:nvPicPr>
          <p:cNvPr id="9" name="Picture 10"/>
          <p:cNvPicPr>
            <a:picLocks noChangeAspect="1" noChangeArrowheads="1"/>
          </p:cNvPicPr>
          <p:nvPr/>
        </p:nvPicPr>
        <p:blipFill>
          <a:blip r:embed="rId4" cstate="print"/>
          <a:srcRect/>
          <a:stretch>
            <a:fillRect/>
          </a:stretch>
        </p:blipFill>
        <p:spPr bwMode="auto">
          <a:xfrm>
            <a:off x="4572000" y="381000"/>
            <a:ext cx="4572000" cy="773113"/>
          </a:xfrm>
          <a:prstGeom prst="rect">
            <a:avLst/>
          </a:prstGeom>
          <a:noFill/>
          <a:ln w="9525">
            <a:noFill/>
            <a:miter lim="800000"/>
            <a:headEnd/>
            <a:tailEnd/>
          </a:ln>
          <a:effectLst/>
        </p:spPr>
      </p:pic>
    </p:spTree>
    <p:extLst>
      <p:ext uri="{BB962C8B-B14F-4D97-AF65-F5344CB8AC3E}">
        <p14:creationId xmlns:p14="http://schemas.microsoft.com/office/powerpoint/2010/main" val="34013426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a:r>
            <a:br>
              <a:rPr lang="en-US" dirty="0" smtClean="0"/>
            </a:br>
            <a:r>
              <a:rPr lang="en-US" dirty="0" smtClean="0"/>
              <a:t>Control field</a:t>
            </a:r>
            <a:br>
              <a:rPr lang="en-US" dirty="0" smtClean="0"/>
            </a:br>
            <a:endParaRPr lang="en-US" dirty="0"/>
          </a:p>
        </p:txBody>
      </p:sp>
      <p:sp>
        <p:nvSpPr>
          <p:cNvPr id="5" name="מציין מיקום טקסט 4"/>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EE2BA865-6597-4356-AEC2-9DB6E2E40E64}" type="slidenum">
              <a:rPr lang="en-US" smtClean="0">
                <a:solidFill>
                  <a:srgbClr val="000000"/>
                </a:solidFill>
              </a:rPr>
              <a:pPr eaLnBrk="0" fontAlgn="base" hangingPunct="0">
                <a:spcBef>
                  <a:spcPct val="0"/>
                </a:spcBef>
                <a:spcAft>
                  <a:spcPct val="0"/>
                </a:spcAft>
                <a:defRPr/>
              </a:pPr>
              <a:t>56</a:t>
            </a:fld>
            <a:endParaRPr lang="en-US">
              <a:solidFill>
                <a:srgbClr val="000000"/>
              </a:solidFill>
            </a:endParaRPr>
          </a:p>
        </p:txBody>
      </p:sp>
      <p:pic>
        <p:nvPicPr>
          <p:cNvPr id="6" name="Picture 10"/>
          <p:cNvPicPr>
            <a:picLocks noChangeAspect="1" noChangeArrowheads="1"/>
          </p:cNvPicPr>
          <p:nvPr/>
        </p:nvPicPr>
        <p:blipFill>
          <a:blip r:embed="rId3" cstate="print"/>
          <a:srcRect/>
          <a:stretch>
            <a:fillRect/>
          </a:stretch>
        </p:blipFill>
        <p:spPr bwMode="auto">
          <a:xfrm>
            <a:off x="457200" y="1600200"/>
            <a:ext cx="7769225" cy="2016125"/>
          </a:xfrm>
          <a:prstGeom prst="rect">
            <a:avLst/>
          </a:prstGeom>
          <a:noFill/>
          <a:ln w="9525">
            <a:noFill/>
            <a:miter lim="800000"/>
            <a:headEnd/>
            <a:tailEnd/>
          </a:ln>
          <a:effectLst/>
        </p:spPr>
      </p:pic>
      <p:sp>
        <p:nvSpPr>
          <p:cNvPr id="7" name="Rectangle 3"/>
          <p:cNvSpPr txBox="1">
            <a:spLocks noChangeArrowheads="1"/>
          </p:cNvSpPr>
          <p:nvPr/>
        </p:nvSpPr>
        <p:spPr>
          <a:xfrm>
            <a:off x="533400" y="3657600"/>
            <a:ext cx="7772400" cy="3505200"/>
          </a:xfrm>
          <a:prstGeom prst="rect">
            <a:avLst/>
          </a:prstGeom>
        </p:spPr>
        <p:txBody>
          <a:bodyPr/>
          <a:lstStyle/>
          <a:p>
            <a:pPr marL="285750" indent="-285750" eaLnBrk="0" fontAlgn="base" hangingPunct="0">
              <a:spcBef>
                <a:spcPct val="20000"/>
              </a:spcBef>
              <a:spcAft>
                <a:spcPct val="0"/>
              </a:spcAft>
              <a:buClr>
                <a:srgbClr val="3333CC"/>
              </a:buClr>
              <a:buSzPct val="75000"/>
              <a:buFont typeface="ZapfDingbats" pitchFamily="82" charset="2"/>
              <a:buChar char="m"/>
            </a:pPr>
            <a:r>
              <a:rPr lang="en-US" sz="2000" b="1" kern="0" dirty="0" smtClean="0">
                <a:solidFill>
                  <a:srgbClr val="FF00FF"/>
                </a:solidFill>
              </a:rPr>
              <a:t>URG: </a:t>
            </a:r>
            <a:r>
              <a:rPr lang="en-US" kern="0" dirty="0" smtClean="0">
                <a:solidFill>
                  <a:srgbClr val="000000"/>
                </a:solidFill>
                <a:latin typeface="Times New Roman" pitchFamily="18" charset="0"/>
              </a:rPr>
              <a:t>do not use it [RFC 6093, Jan 2011]</a:t>
            </a:r>
          </a:p>
          <a:p>
            <a:pPr marL="285750" indent="-285750" eaLnBrk="0" fontAlgn="base" hangingPunct="0">
              <a:spcBef>
                <a:spcPct val="20000"/>
              </a:spcBef>
              <a:spcAft>
                <a:spcPct val="0"/>
              </a:spcAft>
              <a:buClr>
                <a:srgbClr val="3333CC"/>
              </a:buClr>
              <a:buSzPct val="75000"/>
              <a:buFont typeface="ZapfDingbats" pitchFamily="82" charset="2"/>
              <a:buChar char="m"/>
            </a:pPr>
            <a:r>
              <a:rPr lang="en-US" sz="2000" b="1" kern="0" dirty="0" smtClean="0">
                <a:solidFill>
                  <a:srgbClr val="FF00FF"/>
                </a:solidFill>
              </a:rPr>
              <a:t>PSH:  PUSH Flag</a:t>
            </a:r>
          </a:p>
          <a:p>
            <a:pPr marL="971550" lvl="2" indent="-228600" eaLnBrk="0" fontAlgn="base" hangingPunct="0">
              <a:spcBef>
                <a:spcPct val="20000"/>
              </a:spcBef>
              <a:spcAft>
                <a:spcPct val="0"/>
              </a:spcAft>
              <a:buFontTx/>
              <a:buChar char="–"/>
            </a:pPr>
            <a:r>
              <a:rPr lang="en-US" kern="0" dirty="0" smtClean="0">
                <a:solidFill>
                  <a:srgbClr val="000000"/>
                </a:solidFill>
                <a:latin typeface="Times New Roman" pitchFamily="18" charset="0"/>
              </a:rPr>
              <a:t>Normally set by sender when the sender’s buffer is empty</a:t>
            </a:r>
          </a:p>
          <a:p>
            <a:pPr marL="971550" lvl="2" indent="-228600" eaLnBrk="0" fontAlgn="base" hangingPunct="0">
              <a:spcBef>
                <a:spcPct val="20000"/>
              </a:spcBef>
              <a:spcAft>
                <a:spcPct val="0"/>
              </a:spcAft>
              <a:buFontTx/>
              <a:buChar char="–"/>
            </a:pPr>
            <a:r>
              <a:rPr lang="en-US" kern="0" dirty="0" smtClean="0">
                <a:solidFill>
                  <a:srgbClr val="000000"/>
                </a:solidFill>
                <a:latin typeface="Times New Roman" pitchFamily="18" charset="0"/>
              </a:rPr>
              <a:t>Notification from sender to the receiver that the receiver should pass all data that it has to the application.</a:t>
            </a:r>
          </a:p>
          <a:p>
            <a:pPr marL="971550" lvl="2" indent="-228600" eaLnBrk="0" fontAlgn="base" hangingPunct="0">
              <a:spcBef>
                <a:spcPct val="20000"/>
              </a:spcBef>
              <a:spcAft>
                <a:spcPct val="0"/>
              </a:spcAft>
              <a:buFontTx/>
              <a:buChar char="–"/>
            </a:pPr>
            <a:r>
              <a:rPr lang="en-US" kern="0" dirty="0" smtClean="0">
                <a:solidFill>
                  <a:srgbClr val="000000"/>
                </a:solidFill>
                <a:latin typeface="Times New Roman" pitchFamily="18" charset="0"/>
              </a:rPr>
              <a:t>Useful for interactive applications</a:t>
            </a:r>
          </a:p>
        </p:txBody>
      </p:sp>
    </p:spTree>
    <p:extLst>
      <p:ext uri="{BB962C8B-B14F-4D97-AF65-F5344CB8AC3E}">
        <p14:creationId xmlns:p14="http://schemas.microsoft.com/office/powerpoint/2010/main" val="787254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p:nvPr>
        </p:nvSpPr>
        <p:spPr/>
        <p:txBody>
          <a:bodyPr/>
          <a:lstStyle/>
          <a:p>
            <a:r>
              <a:rPr lang="en-US" smtClean="0"/>
              <a:t>TCP header fields</a:t>
            </a:r>
          </a:p>
        </p:txBody>
      </p:sp>
      <p:sp>
        <p:nvSpPr>
          <p:cNvPr id="94213" name="Rectangle 3"/>
          <p:cNvSpPr>
            <a:spLocks noGrp="1" noChangeArrowheads="1"/>
          </p:cNvSpPr>
          <p:nvPr>
            <p:ph type="body" idx="1"/>
          </p:nvPr>
        </p:nvSpPr>
        <p:spPr/>
        <p:txBody>
          <a:bodyPr/>
          <a:lstStyle/>
          <a:p>
            <a:r>
              <a:rPr lang="en-US" b="1" smtClean="0">
                <a:solidFill>
                  <a:srgbClr val="FF0000"/>
                </a:solidFill>
              </a:rPr>
              <a:t>Flag bits:</a:t>
            </a:r>
          </a:p>
          <a:p>
            <a:pPr lvl="1"/>
            <a:r>
              <a:rPr lang="en-US" b="1" smtClean="0">
                <a:solidFill>
                  <a:srgbClr val="FF00FF"/>
                </a:solidFill>
              </a:rPr>
              <a:t>RST: Reset the connection</a:t>
            </a:r>
            <a:endParaRPr lang="en-US" b="1" smtClean="0"/>
          </a:p>
          <a:p>
            <a:pPr marL="1428750" lvl="3"/>
            <a:r>
              <a:rPr lang="en-US" smtClean="0"/>
              <a:t>The flag causes the receiver to reset the connection</a:t>
            </a:r>
          </a:p>
          <a:p>
            <a:pPr marL="1428750" lvl="3"/>
            <a:r>
              <a:rPr lang="en-US" smtClean="0"/>
              <a:t>Receiver of a RST terminates the connection and indicates higher layer application about the reset</a:t>
            </a:r>
          </a:p>
          <a:p>
            <a:pPr lvl="1"/>
            <a:r>
              <a:rPr lang="en-US" b="1" smtClean="0">
                <a:solidFill>
                  <a:srgbClr val="FF00FF"/>
                </a:solidFill>
              </a:rPr>
              <a:t>SYN: Synchronize sequence numbers</a:t>
            </a:r>
          </a:p>
          <a:p>
            <a:pPr marL="1428750" lvl="3"/>
            <a:r>
              <a:rPr lang="en-US" smtClean="0"/>
              <a:t>Sent in the first packet when initiating a connection</a:t>
            </a:r>
            <a:endParaRPr lang="en-US" b="1" smtClean="0">
              <a:solidFill>
                <a:srgbClr val="FF00FF"/>
              </a:solidFill>
            </a:endParaRPr>
          </a:p>
          <a:p>
            <a:pPr lvl="1"/>
            <a:r>
              <a:rPr lang="en-US" b="1" smtClean="0">
                <a:solidFill>
                  <a:srgbClr val="FF00FF"/>
                </a:solidFill>
              </a:rPr>
              <a:t>FIN:  Sender is finished with sending</a:t>
            </a:r>
          </a:p>
          <a:p>
            <a:pPr marL="1428750" lvl="3"/>
            <a:r>
              <a:rPr lang="en-US" smtClean="0"/>
              <a:t>Used for closing a connection</a:t>
            </a:r>
          </a:p>
          <a:p>
            <a:pPr marL="1428750" lvl="3"/>
            <a:r>
              <a:rPr lang="en-US" smtClean="0"/>
              <a:t>Both sides of a connection must send a </a:t>
            </a:r>
            <a:r>
              <a:rPr lang="en-US" b="1" smtClean="0"/>
              <a:t>FIN</a:t>
            </a:r>
            <a:endParaRPr lang="en-US" smtClean="0"/>
          </a:p>
        </p:txBody>
      </p:sp>
      <p:sp>
        <p:nvSpPr>
          <p:cNvPr id="94210"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57</a:t>
            </a:fld>
            <a:endParaRPr lang="en-US">
              <a:solidFill>
                <a:srgbClr val="000000"/>
              </a:solidFill>
            </a:endParaRPr>
          </a:p>
        </p:txBody>
      </p:sp>
    </p:spTree>
    <p:extLst>
      <p:ext uri="{BB962C8B-B14F-4D97-AF65-F5344CB8AC3E}">
        <p14:creationId xmlns:p14="http://schemas.microsoft.com/office/powerpoint/2010/main" val="4471018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r>
              <a:rPr lang="en-US" dirty="0" smtClean="0"/>
              <a:t>Resetting Connections</a:t>
            </a:r>
          </a:p>
        </p:txBody>
      </p:sp>
      <p:sp>
        <p:nvSpPr>
          <p:cNvPr id="102405" name="Rectangle 3"/>
          <p:cNvSpPr>
            <a:spLocks noGrp="1" noChangeArrowheads="1"/>
          </p:cNvSpPr>
          <p:nvPr>
            <p:ph type="body" idx="1"/>
          </p:nvPr>
        </p:nvSpPr>
        <p:spPr/>
        <p:txBody>
          <a:bodyPr/>
          <a:lstStyle/>
          <a:p>
            <a:r>
              <a:rPr lang="en-US" dirty="0" smtClean="0"/>
              <a:t>Resetting connections is done by setting the  RST flag </a:t>
            </a:r>
          </a:p>
          <a:p>
            <a:r>
              <a:rPr lang="en-US" b="1" dirty="0" smtClean="0"/>
              <a:t>When is the RST flag set?</a:t>
            </a:r>
            <a:endParaRPr lang="en-US" dirty="0" smtClean="0"/>
          </a:p>
          <a:p>
            <a:pPr lvl="1"/>
            <a:r>
              <a:rPr lang="en-US" dirty="0" smtClean="0"/>
              <a:t>Denying a connection: Connection request arrives and no server process is waiting on the destination port</a:t>
            </a:r>
          </a:p>
          <a:p>
            <a:pPr lvl="1"/>
            <a:r>
              <a:rPr lang="en-US" dirty="0" smtClean="0"/>
              <a:t>Abort (Terminate) a connection </a:t>
            </a:r>
            <a:br>
              <a:rPr lang="en-US" dirty="0" smtClean="0"/>
            </a:br>
            <a:r>
              <a:rPr lang="en-US" dirty="0" smtClean="0"/>
              <a:t>Causes the receiver to throw away buffered data. Receiver does not acknowledge the RST segment</a:t>
            </a:r>
          </a:p>
        </p:txBody>
      </p:sp>
      <p:sp>
        <p:nvSpPr>
          <p:cNvPr id="102402"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58</a:t>
            </a:fld>
            <a:endParaRPr lang="en-US">
              <a:solidFill>
                <a:srgbClr val="000000"/>
              </a:solidFill>
            </a:endParaRPr>
          </a:p>
        </p:txBody>
      </p:sp>
    </p:spTree>
    <p:extLst>
      <p:ext uri="{BB962C8B-B14F-4D97-AF65-F5344CB8AC3E}">
        <p14:creationId xmlns:p14="http://schemas.microsoft.com/office/powerpoint/2010/main" val="2472388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Port numbers concept</a:t>
            </a:r>
            <a:endParaRPr lang="en-US" dirty="0"/>
          </a:p>
        </p:txBody>
      </p:sp>
      <p:sp>
        <p:nvSpPr>
          <p:cNvPr id="3" name="מציין מיקום טקסט 2"/>
          <p:cNvSpPr>
            <a:spLocks noGrp="1"/>
          </p:cNvSpPr>
          <p:nvPr>
            <p:ph type="body" idx="1"/>
          </p:nvPr>
        </p:nvSpPr>
        <p:spPr/>
        <p:txBody>
          <a:bodyPr/>
          <a:lstStyle/>
          <a:p>
            <a:endParaRPr lang="he-IL"/>
          </a:p>
        </p:txBody>
      </p:sp>
      <p:sp>
        <p:nvSpPr>
          <p:cNvPr id="6" name="Footer Placeholder 5"/>
          <p:cNvSpPr>
            <a:spLocks noGrp="1"/>
          </p:cNvSpPr>
          <p:nvPr>
            <p:ph type="ftr" sz="quarter" idx="4294967295"/>
          </p:nvPr>
        </p:nvSpPr>
        <p:spPr/>
        <p:txBody>
          <a:bodyPr/>
          <a:lstStyle/>
          <a:p>
            <a:pPr algn="r" rtl="0" eaLnBrk="0" fontAlgn="base" hangingPunct="0">
              <a:spcBef>
                <a:spcPct val="0"/>
              </a:spcBef>
              <a:spcAft>
                <a:spcPct val="0"/>
              </a:spcAft>
              <a:defRPr/>
            </a:pPr>
            <a:r>
              <a:rPr lang="sv-SE" sz="1400" kern="1200" smtClean="0">
                <a:solidFill>
                  <a:srgbClr val="000000"/>
                </a:solidFill>
                <a:latin typeface="Comic Sans MS" pitchFamily="66" charset="0"/>
                <a:ea typeface="+mn-ea"/>
                <a:cs typeface="+mn-cs"/>
              </a:rPr>
              <a:t>Transport Layer</a:t>
            </a:r>
            <a:endParaRPr lang="en-US" sz="1400" kern="1200">
              <a:solidFill>
                <a:srgbClr val="000000"/>
              </a:solidFill>
              <a:latin typeface="Times New Roman" pitchFamily="18" charset="0"/>
              <a:ea typeface="+mn-ea"/>
              <a:cs typeface="+mn-cs"/>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EE2BA865-6597-4356-AEC2-9DB6E2E40E64}" type="slidenum">
              <a:rPr lang="en-US" smtClean="0">
                <a:solidFill>
                  <a:srgbClr val="000000"/>
                </a:solidFill>
              </a:rPr>
              <a:pPr eaLnBrk="0" fontAlgn="base" hangingPunct="0">
                <a:spcBef>
                  <a:spcPct val="0"/>
                </a:spcBef>
                <a:spcAft>
                  <a:spcPct val="0"/>
                </a:spcAft>
                <a:defRPr/>
              </a:pPr>
              <a:t>5</a:t>
            </a:fld>
            <a:endParaRPr lang="en-US">
              <a:solidFill>
                <a:srgbClr val="000000"/>
              </a:solidFill>
            </a:endParaRPr>
          </a:p>
        </p:txBody>
      </p:sp>
      <p:pic>
        <p:nvPicPr>
          <p:cNvPr id="9" name="Picture 10"/>
          <p:cNvPicPr>
            <a:picLocks noChangeAspect="1" noChangeArrowheads="1"/>
          </p:cNvPicPr>
          <p:nvPr/>
        </p:nvPicPr>
        <p:blipFill>
          <a:blip r:embed="rId3" cstate="print"/>
          <a:srcRect/>
          <a:stretch>
            <a:fillRect/>
          </a:stretch>
        </p:blipFill>
        <p:spPr bwMode="auto">
          <a:xfrm>
            <a:off x="152400" y="1752600"/>
            <a:ext cx="8793163" cy="3486150"/>
          </a:xfrm>
          <a:prstGeom prst="rect">
            <a:avLst/>
          </a:prstGeom>
          <a:noFill/>
          <a:ln w="9525">
            <a:noFill/>
            <a:miter lim="800000"/>
            <a:headEnd/>
            <a:tailEnd/>
          </a:ln>
          <a:effectLst/>
        </p:spPr>
      </p:pic>
    </p:spTree>
    <p:extLst>
      <p:ext uri="{BB962C8B-B14F-4D97-AF65-F5344CB8AC3E}">
        <p14:creationId xmlns:p14="http://schemas.microsoft.com/office/powerpoint/2010/main" val="395321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a:t>
            </a:r>
            <a:r>
              <a:rPr lang="en-US" dirty="0"/>
              <a:t>- connection management</a:t>
            </a:r>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58375637"/>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5"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Connection Management</a:t>
            </a:r>
          </a:p>
        </p:txBody>
      </p:sp>
      <p:sp>
        <p:nvSpPr>
          <p:cNvPr id="78856" name="Rectangle 5"/>
          <p:cNvSpPr>
            <a:spLocks noGrp="1" noChangeArrowheads="1"/>
          </p:cNvSpPr>
          <p:nvPr>
            <p:ph type="body" idx="1"/>
          </p:nvPr>
        </p:nvSpPr>
        <p:spPr>
          <a:xfrm>
            <a:off x="56527" y="1627358"/>
            <a:ext cx="8686800" cy="1629012"/>
          </a:xfrm>
        </p:spPr>
        <p:txBody>
          <a:bodyPr/>
          <a:lstStyle/>
          <a:p>
            <a:pPr marL="457200" indent="-457200">
              <a:buFont typeface="Wingdings" panose="05000000000000000000" pitchFamily="2" charset="2"/>
              <a:buChar char="q"/>
              <a:defRPr/>
            </a:pPr>
            <a:r>
              <a:rPr lang="en-US" sz="2400" dirty="0" smtClean="0"/>
              <a:t>Before exchanging data, sender/receiver </a:t>
            </a:r>
            <a:r>
              <a:rPr lang="ja-JP" altLang="en-US" sz="2400" dirty="0" smtClean="0"/>
              <a:t>“</a:t>
            </a:r>
            <a:r>
              <a:rPr lang="en-US" altLang="ja-JP" sz="2400" dirty="0" smtClean="0"/>
              <a:t>handshake</a:t>
            </a:r>
            <a:r>
              <a:rPr lang="ja-JP" altLang="en-US" sz="2400" dirty="0" smtClean="0"/>
              <a:t>”</a:t>
            </a:r>
            <a:r>
              <a:rPr lang="en-US" altLang="ja-JP" sz="2400" dirty="0" smtClean="0"/>
              <a:t>:</a:t>
            </a:r>
          </a:p>
          <a:p>
            <a:pPr marL="342900" lvl="1" indent="-342900">
              <a:buFont typeface="Wingdings" panose="05000000000000000000" pitchFamily="2" charset="2"/>
              <a:buChar char="q"/>
              <a:defRPr/>
            </a:pPr>
            <a:r>
              <a:rPr lang="en-US" sz="1800" dirty="0" smtClean="0"/>
              <a:t>agree to establish connection (each knowing the other willing to establish connection)</a:t>
            </a:r>
          </a:p>
          <a:p>
            <a:pPr marL="342900" lvl="1" indent="-342900">
              <a:buFont typeface="Wingdings" panose="05000000000000000000" pitchFamily="2" charset="2"/>
              <a:buChar char="q"/>
              <a:defRPr/>
            </a:pPr>
            <a:r>
              <a:rPr lang="en-US" sz="1800" dirty="0" smtClean="0"/>
              <a:t>agree on connection parameters</a:t>
            </a:r>
          </a:p>
        </p:txBody>
      </p:sp>
      <p:sp>
        <p:nvSpPr>
          <p:cNvPr id="78853" name="Rectangle 62"/>
          <p:cNvSpPr>
            <a:spLocks noChangeArrowheads="1"/>
          </p:cNvSpPr>
          <p:nvPr/>
        </p:nvSpPr>
        <p:spPr bwMode="auto">
          <a:xfrm>
            <a:off x="1029643" y="3265101"/>
            <a:ext cx="2279650" cy="2414588"/>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54" name="Rectangle 45"/>
          <p:cNvSpPr>
            <a:spLocks noChangeArrowheads="1"/>
          </p:cNvSpPr>
          <p:nvPr/>
        </p:nvSpPr>
        <p:spPr bwMode="auto">
          <a:xfrm>
            <a:off x="989955" y="3319076"/>
            <a:ext cx="2270125" cy="2471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57" name="Line 55"/>
          <p:cNvSpPr>
            <a:spLocks noChangeShapeType="1"/>
          </p:cNvSpPr>
          <p:nvPr/>
        </p:nvSpPr>
        <p:spPr bwMode="auto">
          <a:xfrm>
            <a:off x="989955" y="3760401"/>
            <a:ext cx="2270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58" name="Text Box 6"/>
          <p:cNvSpPr txBox="1">
            <a:spLocks noChangeArrowheads="1"/>
          </p:cNvSpPr>
          <p:nvPr/>
        </p:nvSpPr>
        <p:spPr bwMode="auto">
          <a:xfrm>
            <a:off x="1004243" y="3873114"/>
            <a:ext cx="233521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smtClean="0"/>
              <a:t>connection state: ESTAB</a:t>
            </a:r>
          </a:p>
          <a:p>
            <a:pPr>
              <a:defRPr/>
            </a:pPr>
            <a:r>
              <a:rPr lang="en-US" sz="1400" smtClean="0"/>
              <a:t>connection variables:</a:t>
            </a:r>
          </a:p>
          <a:p>
            <a:pPr lvl="1">
              <a:defRPr/>
            </a:pPr>
            <a:r>
              <a:rPr lang="en-US" sz="1400" smtClean="0"/>
              <a:t>seq # client-to-server</a:t>
            </a:r>
          </a:p>
          <a:p>
            <a:pPr lvl="1">
              <a:defRPr/>
            </a:pPr>
            <a:r>
              <a:rPr lang="en-US" sz="1400" smtClean="0"/>
              <a:t>         server-to-client</a:t>
            </a:r>
          </a:p>
          <a:p>
            <a:pPr lvl="1">
              <a:defRPr/>
            </a:pPr>
            <a:r>
              <a:rPr lang="en-US" sz="1400" b="1" smtClean="0">
                <a:latin typeface="Courier New" charset="0"/>
              </a:rPr>
              <a:t>rcvBuffer</a:t>
            </a:r>
            <a:r>
              <a:rPr lang="en-US" sz="1400" smtClean="0"/>
              <a:t> size</a:t>
            </a:r>
          </a:p>
          <a:p>
            <a:pPr lvl="1">
              <a:defRPr/>
            </a:pPr>
            <a:r>
              <a:rPr lang="en-US" sz="1400" smtClean="0"/>
              <a:t>   at server,client </a:t>
            </a:r>
          </a:p>
          <a:p>
            <a:pPr lvl="1">
              <a:defRPr/>
            </a:pPr>
            <a:r>
              <a:rPr lang="en-US" sz="1400" smtClean="0"/>
              <a:t>           </a:t>
            </a:r>
          </a:p>
        </p:txBody>
      </p:sp>
      <p:grpSp>
        <p:nvGrpSpPr>
          <p:cNvPr id="69643" name="Group 46"/>
          <p:cNvGrpSpPr>
            <a:grpSpLocks/>
          </p:cNvGrpSpPr>
          <p:nvPr/>
        </p:nvGrpSpPr>
        <p:grpSpPr bwMode="auto">
          <a:xfrm>
            <a:off x="1937693" y="3674676"/>
            <a:ext cx="438150" cy="206375"/>
            <a:chOff x="344" y="1846"/>
            <a:chExt cx="336" cy="130"/>
          </a:xfrm>
        </p:grpSpPr>
        <p:sp>
          <p:nvSpPr>
            <p:cNvPr id="78921" name="Rectangle 47"/>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22" name="Rectangle 48"/>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23" name="Rectangle 49"/>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24" name="Rectangle 50"/>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8860" name="Text Box 54"/>
          <p:cNvSpPr txBox="1">
            <a:spLocks noChangeArrowheads="1"/>
          </p:cNvSpPr>
          <p:nvPr/>
        </p:nvSpPr>
        <p:spPr bwMode="auto">
          <a:xfrm>
            <a:off x="934393" y="3376226"/>
            <a:ext cx="1146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application</a:t>
            </a:r>
          </a:p>
        </p:txBody>
      </p:sp>
      <p:sp>
        <p:nvSpPr>
          <p:cNvPr id="78861" name="Line 56"/>
          <p:cNvSpPr>
            <a:spLocks noChangeShapeType="1"/>
          </p:cNvSpPr>
          <p:nvPr/>
        </p:nvSpPr>
        <p:spPr bwMode="auto">
          <a:xfrm>
            <a:off x="996305" y="5255826"/>
            <a:ext cx="2268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62" name="Text Box 57"/>
          <p:cNvSpPr txBox="1">
            <a:spLocks noChangeArrowheads="1"/>
          </p:cNvSpPr>
          <p:nvPr/>
        </p:nvSpPr>
        <p:spPr bwMode="auto">
          <a:xfrm>
            <a:off x="948680" y="5324089"/>
            <a:ext cx="908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network</a:t>
            </a:r>
          </a:p>
        </p:txBody>
      </p:sp>
      <p:sp>
        <p:nvSpPr>
          <p:cNvPr id="78863" name="Rectangle 58"/>
          <p:cNvSpPr>
            <a:spLocks noChangeArrowheads="1"/>
          </p:cNvSpPr>
          <p:nvPr/>
        </p:nvSpPr>
        <p:spPr bwMode="auto">
          <a:xfrm>
            <a:off x="961380" y="5678101"/>
            <a:ext cx="2335213"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64" name="Line 59"/>
          <p:cNvSpPr>
            <a:spLocks noChangeShapeType="1"/>
          </p:cNvSpPr>
          <p:nvPr/>
        </p:nvSpPr>
        <p:spPr bwMode="auto">
          <a:xfrm>
            <a:off x="989955" y="5666989"/>
            <a:ext cx="0" cy="236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65" name="Line 60"/>
          <p:cNvSpPr>
            <a:spLocks noChangeShapeType="1"/>
          </p:cNvSpPr>
          <p:nvPr/>
        </p:nvSpPr>
        <p:spPr bwMode="auto">
          <a:xfrm>
            <a:off x="3253730" y="5638414"/>
            <a:ext cx="0" cy="236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9650" name="Freeform 8"/>
          <p:cNvSpPr>
            <a:spLocks/>
          </p:cNvSpPr>
          <p:nvPr/>
        </p:nvSpPr>
        <p:spPr bwMode="auto">
          <a:xfrm flipH="1">
            <a:off x="516880" y="3322251"/>
            <a:ext cx="468313" cy="249078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867" name="Rectangle 63"/>
          <p:cNvSpPr>
            <a:spLocks noChangeArrowheads="1"/>
          </p:cNvSpPr>
          <p:nvPr/>
        </p:nvSpPr>
        <p:spPr bwMode="auto">
          <a:xfrm>
            <a:off x="5331768" y="3271451"/>
            <a:ext cx="2279650" cy="2414588"/>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68" name="Rectangle 64"/>
          <p:cNvSpPr>
            <a:spLocks noChangeArrowheads="1"/>
          </p:cNvSpPr>
          <p:nvPr/>
        </p:nvSpPr>
        <p:spPr bwMode="auto">
          <a:xfrm>
            <a:off x="5292080" y="3325426"/>
            <a:ext cx="2270125" cy="2471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69" name="Line 65"/>
          <p:cNvSpPr>
            <a:spLocks noChangeShapeType="1"/>
          </p:cNvSpPr>
          <p:nvPr/>
        </p:nvSpPr>
        <p:spPr bwMode="auto">
          <a:xfrm>
            <a:off x="5292080" y="3766751"/>
            <a:ext cx="2270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70" name="Text Box 66"/>
          <p:cNvSpPr txBox="1">
            <a:spLocks noChangeArrowheads="1"/>
          </p:cNvSpPr>
          <p:nvPr/>
        </p:nvSpPr>
        <p:spPr bwMode="auto">
          <a:xfrm>
            <a:off x="5306368" y="3879464"/>
            <a:ext cx="233521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smtClean="0"/>
              <a:t>connection state: ESTAB</a:t>
            </a:r>
          </a:p>
          <a:p>
            <a:pPr>
              <a:defRPr/>
            </a:pPr>
            <a:r>
              <a:rPr lang="en-US" sz="1400" smtClean="0"/>
              <a:t>connection Variables:</a:t>
            </a:r>
          </a:p>
          <a:p>
            <a:pPr lvl="1">
              <a:defRPr/>
            </a:pPr>
            <a:r>
              <a:rPr lang="en-US" sz="1400" smtClean="0"/>
              <a:t>seq # client-to-server</a:t>
            </a:r>
          </a:p>
          <a:p>
            <a:pPr lvl="1">
              <a:defRPr/>
            </a:pPr>
            <a:r>
              <a:rPr lang="en-US" sz="1400" smtClean="0"/>
              <a:t>          server-to-client</a:t>
            </a:r>
          </a:p>
          <a:p>
            <a:pPr lvl="1">
              <a:defRPr/>
            </a:pPr>
            <a:r>
              <a:rPr lang="en-US" sz="1400" b="1" smtClean="0">
                <a:latin typeface="Courier New" charset="0"/>
              </a:rPr>
              <a:t>rcvBuffer</a:t>
            </a:r>
            <a:r>
              <a:rPr lang="en-US" sz="1400" smtClean="0"/>
              <a:t> size</a:t>
            </a:r>
          </a:p>
          <a:p>
            <a:pPr lvl="1">
              <a:defRPr/>
            </a:pPr>
            <a:r>
              <a:rPr lang="en-US" sz="1400" smtClean="0"/>
              <a:t>   at server,client </a:t>
            </a:r>
          </a:p>
          <a:p>
            <a:pPr lvl="1">
              <a:defRPr/>
            </a:pPr>
            <a:r>
              <a:rPr lang="en-US" sz="1400" smtClean="0"/>
              <a:t>           </a:t>
            </a:r>
          </a:p>
        </p:txBody>
      </p:sp>
      <p:grpSp>
        <p:nvGrpSpPr>
          <p:cNvPr id="69655" name="Group 67"/>
          <p:cNvGrpSpPr>
            <a:grpSpLocks/>
          </p:cNvGrpSpPr>
          <p:nvPr/>
        </p:nvGrpSpPr>
        <p:grpSpPr bwMode="auto">
          <a:xfrm>
            <a:off x="6239818" y="3681026"/>
            <a:ext cx="438150" cy="206375"/>
            <a:chOff x="344" y="1846"/>
            <a:chExt cx="336" cy="130"/>
          </a:xfrm>
        </p:grpSpPr>
        <p:sp>
          <p:nvSpPr>
            <p:cNvPr id="78917" name="Rectangle 68"/>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18" name="Rectangle 69"/>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19" name="Rectangle 70"/>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20" name="Rectangle 71"/>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8872" name="Text Box 72"/>
          <p:cNvSpPr txBox="1">
            <a:spLocks noChangeArrowheads="1"/>
          </p:cNvSpPr>
          <p:nvPr/>
        </p:nvSpPr>
        <p:spPr bwMode="auto">
          <a:xfrm>
            <a:off x="5236518" y="3382576"/>
            <a:ext cx="1146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application</a:t>
            </a:r>
          </a:p>
        </p:txBody>
      </p:sp>
      <p:sp>
        <p:nvSpPr>
          <p:cNvPr id="78873" name="Line 73"/>
          <p:cNvSpPr>
            <a:spLocks noChangeShapeType="1"/>
          </p:cNvSpPr>
          <p:nvPr/>
        </p:nvSpPr>
        <p:spPr bwMode="auto">
          <a:xfrm>
            <a:off x="5298430" y="5262176"/>
            <a:ext cx="2268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74" name="Text Box 74"/>
          <p:cNvSpPr txBox="1">
            <a:spLocks noChangeArrowheads="1"/>
          </p:cNvSpPr>
          <p:nvPr/>
        </p:nvSpPr>
        <p:spPr bwMode="auto">
          <a:xfrm>
            <a:off x="5250805" y="5330439"/>
            <a:ext cx="908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network</a:t>
            </a:r>
          </a:p>
        </p:txBody>
      </p:sp>
      <p:sp>
        <p:nvSpPr>
          <p:cNvPr id="78875" name="Rectangle 75"/>
          <p:cNvSpPr>
            <a:spLocks noChangeArrowheads="1"/>
          </p:cNvSpPr>
          <p:nvPr/>
        </p:nvSpPr>
        <p:spPr bwMode="auto">
          <a:xfrm>
            <a:off x="5263505" y="5684451"/>
            <a:ext cx="2335213"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76" name="Line 76"/>
          <p:cNvSpPr>
            <a:spLocks noChangeShapeType="1"/>
          </p:cNvSpPr>
          <p:nvPr/>
        </p:nvSpPr>
        <p:spPr bwMode="auto">
          <a:xfrm>
            <a:off x="5292080" y="5673339"/>
            <a:ext cx="0" cy="236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8877" name="Line 77"/>
          <p:cNvSpPr>
            <a:spLocks noChangeShapeType="1"/>
          </p:cNvSpPr>
          <p:nvPr/>
        </p:nvSpPr>
        <p:spPr bwMode="auto">
          <a:xfrm>
            <a:off x="7555855" y="5644764"/>
            <a:ext cx="0" cy="236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9662" name="Freeform 78"/>
          <p:cNvSpPr>
            <a:spLocks/>
          </p:cNvSpPr>
          <p:nvPr/>
        </p:nvSpPr>
        <p:spPr bwMode="auto">
          <a:xfrm>
            <a:off x="7573318" y="3261926"/>
            <a:ext cx="468312" cy="249078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879" name="Text Box 83"/>
          <p:cNvSpPr txBox="1">
            <a:spLocks noChangeArrowheads="1"/>
          </p:cNvSpPr>
          <p:nvPr/>
        </p:nvSpPr>
        <p:spPr bwMode="auto">
          <a:xfrm>
            <a:off x="867718" y="6143239"/>
            <a:ext cx="289401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b="1" smtClean="0">
                <a:latin typeface="Courier New" charset="0"/>
              </a:rPr>
              <a:t>Socket clientSocket =   </a:t>
            </a:r>
          </a:p>
          <a:p>
            <a:pPr>
              <a:defRPr/>
            </a:pPr>
            <a:r>
              <a:rPr lang="en-US" sz="1200" b="1" smtClean="0">
                <a:latin typeface="Courier New" charset="0"/>
              </a:rPr>
              <a:t>  newSocket("hostname","port number");</a:t>
            </a:r>
          </a:p>
        </p:txBody>
      </p:sp>
      <p:sp>
        <p:nvSpPr>
          <p:cNvPr id="78880" name="Text Box 85"/>
          <p:cNvSpPr txBox="1">
            <a:spLocks noChangeArrowheads="1"/>
          </p:cNvSpPr>
          <p:nvPr/>
        </p:nvSpPr>
        <p:spPr bwMode="auto">
          <a:xfrm>
            <a:off x="5168255" y="6157526"/>
            <a:ext cx="289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b="1" smtClean="0">
                <a:latin typeface="Courier New" charset="0"/>
              </a:rPr>
              <a:t>Socket connectionSocket = welcomeSocket.accept();</a:t>
            </a:r>
          </a:p>
        </p:txBody>
      </p:sp>
      <p:grpSp>
        <p:nvGrpSpPr>
          <p:cNvPr id="69665" name="Group 89"/>
          <p:cNvGrpSpPr>
            <a:grpSpLocks/>
          </p:cNvGrpSpPr>
          <p:nvPr/>
        </p:nvGrpSpPr>
        <p:grpSpPr bwMode="auto">
          <a:xfrm>
            <a:off x="40630" y="5354251"/>
            <a:ext cx="698500" cy="612775"/>
            <a:chOff x="-44" y="1473"/>
            <a:chExt cx="981" cy="1105"/>
          </a:xfrm>
        </p:grpSpPr>
        <p:pic>
          <p:nvPicPr>
            <p:cNvPr id="69699" name="Picture 9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700" name="Freeform 91"/>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9666" name="Group 92"/>
          <p:cNvGrpSpPr>
            <a:grpSpLocks/>
          </p:cNvGrpSpPr>
          <p:nvPr/>
        </p:nvGrpSpPr>
        <p:grpSpPr bwMode="auto">
          <a:xfrm>
            <a:off x="7855893" y="5252651"/>
            <a:ext cx="415925" cy="627063"/>
            <a:chOff x="4140" y="429"/>
            <a:chExt cx="1425" cy="2396"/>
          </a:xfrm>
        </p:grpSpPr>
        <p:sp>
          <p:nvSpPr>
            <p:cNvPr id="69667" name="Freeform 93"/>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884" name="Rectangle 94"/>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9669" name="Freeform 95"/>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9670" name="Freeform 96"/>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887" name="Rectangle 97"/>
            <p:cNvSpPr>
              <a:spLocks noChangeArrowheads="1"/>
            </p:cNvSpPr>
            <p:nvPr/>
          </p:nvSpPr>
          <p:spPr bwMode="auto">
            <a:xfrm>
              <a:off x="4211" y="696"/>
              <a:ext cx="598"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9672" name="Group 98"/>
            <p:cNvGrpSpPr>
              <a:grpSpLocks/>
            </p:cNvGrpSpPr>
            <p:nvPr/>
          </p:nvGrpSpPr>
          <p:grpSpPr bwMode="auto">
            <a:xfrm>
              <a:off x="4749" y="668"/>
              <a:ext cx="581" cy="145"/>
              <a:chOff x="614" y="2568"/>
              <a:chExt cx="725" cy="139"/>
            </a:xfrm>
          </p:grpSpPr>
          <p:sp>
            <p:nvSpPr>
              <p:cNvPr id="78913" name="AutoShape 99"/>
              <p:cNvSpPr>
                <a:spLocks noChangeArrowheads="1"/>
              </p:cNvSpPr>
              <p:nvPr/>
            </p:nvSpPr>
            <p:spPr bwMode="auto">
              <a:xfrm>
                <a:off x="614" y="2566"/>
                <a:ext cx="726"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14" name="AutoShape 100"/>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8889" name="Rectangle 101"/>
            <p:cNvSpPr>
              <a:spLocks noChangeArrowheads="1"/>
            </p:cNvSpPr>
            <p:nvPr/>
          </p:nvSpPr>
          <p:spPr bwMode="auto">
            <a:xfrm>
              <a:off x="4222" y="1017"/>
              <a:ext cx="598"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9674" name="Group 102"/>
            <p:cNvGrpSpPr>
              <a:grpSpLocks/>
            </p:cNvGrpSpPr>
            <p:nvPr/>
          </p:nvGrpSpPr>
          <p:grpSpPr bwMode="auto">
            <a:xfrm>
              <a:off x="4747" y="994"/>
              <a:ext cx="581" cy="134"/>
              <a:chOff x="614" y="2568"/>
              <a:chExt cx="725" cy="139"/>
            </a:xfrm>
          </p:grpSpPr>
          <p:sp>
            <p:nvSpPr>
              <p:cNvPr id="78911" name="AutoShape 103"/>
              <p:cNvSpPr>
                <a:spLocks noChangeArrowheads="1"/>
              </p:cNvSpPr>
              <p:nvPr/>
            </p:nvSpPr>
            <p:spPr bwMode="auto">
              <a:xfrm>
                <a:off x="617" y="2567"/>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12" name="AutoShape 104"/>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8891" name="Rectangle 105"/>
            <p:cNvSpPr>
              <a:spLocks noChangeArrowheads="1"/>
            </p:cNvSpPr>
            <p:nvPr/>
          </p:nvSpPr>
          <p:spPr bwMode="auto">
            <a:xfrm>
              <a:off x="4216" y="1357"/>
              <a:ext cx="598"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892" name="Rectangle 106"/>
            <p:cNvSpPr>
              <a:spLocks noChangeArrowheads="1"/>
            </p:cNvSpPr>
            <p:nvPr/>
          </p:nvSpPr>
          <p:spPr bwMode="auto">
            <a:xfrm>
              <a:off x="4227" y="1654"/>
              <a:ext cx="598"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9677" name="Group 107"/>
            <p:cNvGrpSpPr>
              <a:grpSpLocks/>
            </p:cNvGrpSpPr>
            <p:nvPr/>
          </p:nvGrpSpPr>
          <p:grpSpPr bwMode="auto">
            <a:xfrm>
              <a:off x="4735" y="1627"/>
              <a:ext cx="582" cy="151"/>
              <a:chOff x="614" y="2568"/>
              <a:chExt cx="725" cy="139"/>
            </a:xfrm>
          </p:grpSpPr>
          <p:sp>
            <p:nvSpPr>
              <p:cNvPr id="78909" name="AutoShape 108"/>
              <p:cNvSpPr>
                <a:spLocks noChangeArrowheads="1"/>
              </p:cNvSpPr>
              <p:nvPr/>
            </p:nvSpPr>
            <p:spPr bwMode="auto">
              <a:xfrm>
                <a:off x="611" y="2576"/>
                <a:ext cx="725" cy="12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10" name="AutoShape 109"/>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69678" name="Freeform 110"/>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69679" name="Group 111"/>
            <p:cNvGrpSpPr>
              <a:grpSpLocks/>
            </p:cNvGrpSpPr>
            <p:nvPr/>
          </p:nvGrpSpPr>
          <p:grpSpPr bwMode="auto">
            <a:xfrm>
              <a:off x="4739" y="1327"/>
              <a:ext cx="582" cy="139"/>
              <a:chOff x="614" y="2568"/>
              <a:chExt cx="725" cy="139"/>
            </a:xfrm>
          </p:grpSpPr>
          <p:sp>
            <p:nvSpPr>
              <p:cNvPr id="78907" name="AutoShape 112"/>
              <p:cNvSpPr>
                <a:spLocks noChangeArrowheads="1"/>
              </p:cNvSpPr>
              <p:nvPr/>
            </p:nvSpPr>
            <p:spPr bwMode="auto">
              <a:xfrm>
                <a:off x="613" y="2568"/>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08" name="AutoShape 113"/>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8896" name="Rectangle 114"/>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9681" name="Freeform 115"/>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9682" name="Freeform 116"/>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899" name="Oval 117"/>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9684" name="Freeform 118"/>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8901" name="AutoShape 119"/>
            <p:cNvSpPr>
              <a:spLocks noChangeArrowheads="1"/>
            </p:cNvSpPr>
            <p:nvPr/>
          </p:nvSpPr>
          <p:spPr bwMode="auto">
            <a:xfrm>
              <a:off x="4140" y="2679"/>
              <a:ext cx="1197"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02" name="AutoShape 120"/>
            <p:cNvSpPr>
              <a:spLocks noChangeArrowheads="1"/>
            </p:cNvSpPr>
            <p:nvPr/>
          </p:nvSpPr>
          <p:spPr bwMode="auto">
            <a:xfrm>
              <a:off x="4205" y="2710"/>
              <a:ext cx="1071"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03" name="Oval 121"/>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04" name="Oval 122"/>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78905" name="Oval 123"/>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906" name="Rectangle 124"/>
            <p:cNvSpPr>
              <a:spLocks noChangeArrowheads="1"/>
            </p:cNvSpPr>
            <p:nvPr/>
          </p:nvSpPr>
          <p:spPr bwMode="auto">
            <a:xfrm>
              <a:off x="5065" y="1836"/>
              <a:ext cx="82" cy="758"/>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Tree>
    <p:extLst>
      <p:ext uri="{BB962C8B-B14F-4D97-AF65-F5344CB8AC3E}">
        <p14:creationId xmlns:p14="http://schemas.microsoft.com/office/powerpoint/2010/main" val="3527908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3-way handshake</a:t>
            </a:r>
          </a:p>
        </p:txBody>
      </p:sp>
      <p:sp>
        <p:nvSpPr>
          <p:cNvPr id="81926" name="Line 5"/>
          <p:cNvSpPr>
            <a:spLocks noChangeShapeType="1"/>
          </p:cNvSpPr>
          <p:nvPr/>
        </p:nvSpPr>
        <p:spPr bwMode="auto">
          <a:xfrm flipH="1">
            <a:off x="3282950" y="3207271"/>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394342" name="Group 102"/>
          <p:cNvGrpSpPr>
            <a:grpSpLocks/>
          </p:cNvGrpSpPr>
          <p:nvPr/>
        </p:nvGrpSpPr>
        <p:grpSpPr bwMode="auto">
          <a:xfrm>
            <a:off x="1296988" y="3134246"/>
            <a:ext cx="4494212" cy="955675"/>
            <a:chOff x="810" y="1363"/>
            <a:chExt cx="2831" cy="602"/>
          </a:xfrm>
        </p:grpSpPr>
        <p:sp>
          <p:nvSpPr>
            <p:cNvPr id="81992" name="Line 10"/>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1993" name="Rectangle 12"/>
            <p:cNvSpPr>
              <a:spLocks noChangeArrowheads="1"/>
            </p:cNvSpPr>
            <p:nvPr/>
          </p:nvSpPr>
          <p:spPr bwMode="auto">
            <a:xfrm>
              <a:off x="2518" y="1565"/>
              <a:ext cx="590" cy="2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94" name="Text Box 13"/>
            <p:cNvSpPr txBox="1">
              <a:spLocks noChangeArrowheads="1"/>
            </p:cNvSpPr>
            <p:nvPr/>
          </p:nvSpPr>
          <p:spPr bwMode="auto">
            <a:xfrm>
              <a:off x="2310" y="1624"/>
              <a:ext cx="1096"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SYNbit=1, Seq=x</a:t>
              </a:r>
            </a:p>
          </p:txBody>
        </p:sp>
        <p:sp>
          <p:nvSpPr>
            <p:cNvPr id="81995" name="Text Box 21"/>
            <p:cNvSpPr txBox="1">
              <a:spLocks noChangeArrowheads="1"/>
            </p:cNvSpPr>
            <p:nvPr/>
          </p:nvSpPr>
          <p:spPr bwMode="auto">
            <a:xfrm>
              <a:off x="810" y="1363"/>
              <a:ext cx="1230"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choose init seq num, x</a:t>
              </a:r>
            </a:p>
            <a:p>
              <a:pPr algn="r">
                <a:lnSpc>
                  <a:spcPct val="90000"/>
                </a:lnSpc>
                <a:defRPr/>
              </a:pPr>
              <a:r>
                <a:rPr lang="en-US" sz="1400" smtClean="0"/>
                <a:t>send TCP SYN msg</a:t>
              </a:r>
            </a:p>
          </p:txBody>
        </p:sp>
      </p:grpSp>
      <p:sp>
        <p:nvSpPr>
          <p:cNvPr id="81928" name="Line 22"/>
          <p:cNvSpPr>
            <a:spLocks noChangeShapeType="1"/>
          </p:cNvSpPr>
          <p:nvPr/>
        </p:nvSpPr>
        <p:spPr bwMode="auto">
          <a:xfrm flipH="1">
            <a:off x="5872163" y="3277121"/>
            <a:ext cx="1587" cy="3417888"/>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394332" name="Text Box 92"/>
          <p:cNvSpPr txBox="1">
            <a:spLocks noChangeArrowheads="1"/>
          </p:cNvSpPr>
          <p:nvPr/>
        </p:nvSpPr>
        <p:spPr bwMode="auto">
          <a:xfrm>
            <a:off x="8058150" y="6115571"/>
            <a:ext cx="771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solidFill>
                  <a:srgbClr val="CC0000"/>
                </a:solidFill>
              </a:rPr>
              <a:t>ESTAB</a:t>
            </a:r>
          </a:p>
        </p:txBody>
      </p:sp>
      <p:grpSp>
        <p:nvGrpSpPr>
          <p:cNvPr id="394349" name="Group 109"/>
          <p:cNvGrpSpPr>
            <a:grpSpLocks/>
          </p:cNvGrpSpPr>
          <p:nvPr/>
        </p:nvGrpSpPr>
        <p:grpSpPr bwMode="auto">
          <a:xfrm>
            <a:off x="3281363" y="3804171"/>
            <a:ext cx="4519612" cy="1425575"/>
            <a:chOff x="2060" y="1785"/>
            <a:chExt cx="2847" cy="898"/>
          </a:xfrm>
        </p:grpSpPr>
        <p:sp>
          <p:nvSpPr>
            <p:cNvPr id="81988" name="Line 11"/>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1989" name="Rectangle 14"/>
            <p:cNvSpPr>
              <a:spLocks noChangeArrowheads="1"/>
            </p:cNvSpPr>
            <p:nvPr/>
          </p:nvSpPr>
          <p:spPr bwMode="auto">
            <a:xfrm>
              <a:off x="2381" y="2206"/>
              <a:ext cx="896" cy="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90" name="Text Box 83"/>
            <p:cNvSpPr txBox="1">
              <a:spLocks noChangeArrowheads="1"/>
            </p:cNvSpPr>
            <p:nvPr/>
          </p:nvSpPr>
          <p:spPr bwMode="auto">
            <a:xfrm>
              <a:off x="2159" y="2169"/>
              <a:ext cx="1534"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SYNbit=1, Seq=y</a:t>
              </a:r>
            </a:p>
            <a:p>
              <a:pPr algn="ctr">
                <a:defRPr/>
              </a:pPr>
              <a:r>
                <a:rPr lang="en-US" smtClean="0"/>
                <a:t>ACKbit=1; ACKnum=x+1</a:t>
              </a:r>
            </a:p>
          </p:txBody>
        </p:sp>
        <p:sp>
          <p:nvSpPr>
            <p:cNvPr id="81991" name="Text Box 93"/>
            <p:cNvSpPr txBox="1">
              <a:spLocks noChangeArrowheads="1"/>
            </p:cNvSpPr>
            <p:nvPr/>
          </p:nvSpPr>
          <p:spPr bwMode="auto">
            <a:xfrm>
              <a:off x="3676" y="1785"/>
              <a:ext cx="1231" cy="4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choose init seq num, y</a:t>
              </a:r>
            </a:p>
            <a:p>
              <a:pPr>
                <a:lnSpc>
                  <a:spcPct val="90000"/>
                </a:lnSpc>
                <a:defRPr/>
              </a:pPr>
              <a:r>
                <a:rPr lang="en-US" sz="1400" smtClean="0"/>
                <a:t>send TCP SYNACK</a:t>
              </a:r>
            </a:p>
            <a:p>
              <a:pPr>
                <a:lnSpc>
                  <a:spcPct val="90000"/>
                </a:lnSpc>
                <a:defRPr/>
              </a:pPr>
              <a:r>
                <a:rPr lang="en-US" sz="1400" smtClean="0"/>
                <a:t>msg, acking SYN</a:t>
              </a:r>
            </a:p>
          </p:txBody>
        </p:sp>
      </p:grpSp>
      <p:grpSp>
        <p:nvGrpSpPr>
          <p:cNvPr id="394350" name="Group 110"/>
          <p:cNvGrpSpPr>
            <a:grpSpLocks/>
          </p:cNvGrpSpPr>
          <p:nvPr/>
        </p:nvGrpSpPr>
        <p:grpSpPr bwMode="auto">
          <a:xfrm>
            <a:off x="998538" y="4902721"/>
            <a:ext cx="6630987" cy="1373188"/>
            <a:chOff x="622" y="2477"/>
            <a:chExt cx="4177" cy="865"/>
          </a:xfrm>
        </p:grpSpPr>
        <p:sp>
          <p:nvSpPr>
            <p:cNvPr id="81983" name="Line 84"/>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1984" name="Rectangle 89"/>
            <p:cNvSpPr>
              <a:spLocks noChangeArrowheads="1"/>
            </p:cNvSpPr>
            <p:nvPr/>
          </p:nvSpPr>
          <p:spPr bwMode="auto">
            <a:xfrm>
              <a:off x="2486" y="2806"/>
              <a:ext cx="775" cy="2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85" name="Text Box 90"/>
            <p:cNvSpPr txBox="1">
              <a:spLocks noChangeArrowheads="1"/>
            </p:cNvSpPr>
            <p:nvPr/>
          </p:nvSpPr>
          <p:spPr bwMode="auto">
            <a:xfrm>
              <a:off x="2092" y="2852"/>
              <a:ext cx="152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ACKbit=1, ACKnum=y+1</a:t>
              </a:r>
            </a:p>
          </p:txBody>
        </p:sp>
        <p:sp>
          <p:nvSpPr>
            <p:cNvPr id="81986" name="Text Box 94"/>
            <p:cNvSpPr txBox="1">
              <a:spLocks noChangeArrowheads="1"/>
            </p:cNvSpPr>
            <p:nvPr/>
          </p:nvSpPr>
          <p:spPr bwMode="auto">
            <a:xfrm>
              <a:off x="622" y="2477"/>
              <a:ext cx="1422" cy="6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received SYNACK(x) </a:t>
              </a:r>
            </a:p>
            <a:p>
              <a:pPr algn="r">
                <a:lnSpc>
                  <a:spcPct val="90000"/>
                </a:lnSpc>
                <a:defRPr/>
              </a:pPr>
              <a:r>
                <a:rPr lang="en-US" sz="1400" smtClean="0"/>
                <a:t>indicates server is live;</a:t>
              </a:r>
            </a:p>
            <a:p>
              <a:pPr algn="r">
                <a:lnSpc>
                  <a:spcPct val="90000"/>
                </a:lnSpc>
                <a:defRPr/>
              </a:pPr>
              <a:r>
                <a:rPr lang="en-US" sz="1400" smtClean="0"/>
                <a:t>send ACK for SYNACK;</a:t>
              </a:r>
            </a:p>
            <a:p>
              <a:pPr algn="r">
                <a:lnSpc>
                  <a:spcPct val="90000"/>
                </a:lnSpc>
                <a:defRPr/>
              </a:pPr>
              <a:r>
                <a:rPr lang="en-US" sz="1400" smtClean="0"/>
                <a:t>this segment may contain </a:t>
              </a:r>
            </a:p>
            <a:p>
              <a:pPr algn="r">
                <a:lnSpc>
                  <a:spcPct val="90000"/>
                </a:lnSpc>
                <a:defRPr/>
              </a:pPr>
              <a:r>
                <a:rPr lang="en-US" sz="1400" smtClean="0"/>
                <a:t>client-to-server data</a:t>
              </a:r>
            </a:p>
          </p:txBody>
        </p:sp>
        <p:sp>
          <p:nvSpPr>
            <p:cNvPr id="81987" name="Text Box 95"/>
            <p:cNvSpPr txBox="1">
              <a:spLocks noChangeArrowheads="1"/>
            </p:cNvSpPr>
            <p:nvPr/>
          </p:nvSpPr>
          <p:spPr bwMode="auto">
            <a:xfrm>
              <a:off x="3640" y="3042"/>
              <a:ext cx="1159"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received ACK(y) </a:t>
              </a:r>
            </a:p>
            <a:p>
              <a:pPr>
                <a:lnSpc>
                  <a:spcPct val="90000"/>
                </a:lnSpc>
                <a:defRPr/>
              </a:pPr>
              <a:r>
                <a:rPr lang="en-US" sz="1400" smtClean="0"/>
                <a:t>indicates client is live</a:t>
              </a:r>
            </a:p>
          </p:txBody>
        </p:sp>
      </p:grpSp>
      <p:grpSp>
        <p:nvGrpSpPr>
          <p:cNvPr id="394345" name="Group 105"/>
          <p:cNvGrpSpPr>
            <a:grpSpLocks/>
          </p:cNvGrpSpPr>
          <p:nvPr/>
        </p:nvGrpSpPr>
        <p:grpSpPr bwMode="auto">
          <a:xfrm>
            <a:off x="300038" y="3172346"/>
            <a:ext cx="1030287" cy="700088"/>
            <a:chOff x="182" y="1387"/>
            <a:chExt cx="649" cy="441"/>
          </a:xfrm>
        </p:grpSpPr>
        <p:sp>
          <p:nvSpPr>
            <p:cNvPr id="81981" name="Text Box 91"/>
            <p:cNvSpPr txBox="1">
              <a:spLocks noChangeArrowheads="1"/>
            </p:cNvSpPr>
            <p:nvPr/>
          </p:nvSpPr>
          <p:spPr bwMode="auto">
            <a:xfrm>
              <a:off x="182" y="1616"/>
              <a:ext cx="6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SYNSENT</a:t>
              </a:r>
            </a:p>
          </p:txBody>
        </p:sp>
        <p:sp>
          <p:nvSpPr>
            <p:cNvPr id="81982" name="Line 103"/>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4351" name="Group 111"/>
          <p:cNvGrpSpPr>
            <a:grpSpLocks/>
          </p:cNvGrpSpPr>
          <p:nvPr/>
        </p:nvGrpSpPr>
        <p:grpSpPr bwMode="auto">
          <a:xfrm>
            <a:off x="301625" y="3832746"/>
            <a:ext cx="771525" cy="1622425"/>
            <a:chOff x="183" y="1803"/>
            <a:chExt cx="486" cy="1022"/>
          </a:xfrm>
        </p:grpSpPr>
        <p:sp>
          <p:nvSpPr>
            <p:cNvPr id="81979" name="Text Box 16"/>
            <p:cNvSpPr txBox="1">
              <a:spLocks noChangeArrowheads="1"/>
            </p:cNvSpPr>
            <p:nvPr/>
          </p:nvSpPr>
          <p:spPr bwMode="auto">
            <a:xfrm>
              <a:off x="183" y="2613"/>
              <a:ext cx="4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solidFill>
                    <a:srgbClr val="CC0000"/>
                  </a:solidFill>
                </a:rPr>
                <a:t>ESTAB</a:t>
              </a:r>
            </a:p>
          </p:txBody>
        </p:sp>
        <p:sp>
          <p:nvSpPr>
            <p:cNvPr id="81980" name="Line 104"/>
            <p:cNvSpPr>
              <a:spLocks noChangeShapeType="1"/>
            </p:cNvSpPr>
            <p:nvPr/>
          </p:nvSpPr>
          <p:spPr bwMode="auto">
            <a:xfrm>
              <a:off x="465" y="1803"/>
              <a:ext cx="0" cy="7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4348" name="Group 108"/>
          <p:cNvGrpSpPr>
            <a:grpSpLocks/>
          </p:cNvGrpSpPr>
          <p:nvPr/>
        </p:nvGrpSpPr>
        <p:grpSpPr bwMode="auto">
          <a:xfrm>
            <a:off x="7754938" y="3227909"/>
            <a:ext cx="1119187" cy="1192212"/>
            <a:chOff x="4878" y="1422"/>
            <a:chExt cx="705" cy="751"/>
          </a:xfrm>
        </p:grpSpPr>
        <p:sp>
          <p:nvSpPr>
            <p:cNvPr id="81977" name="Text Box 99"/>
            <p:cNvSpPr txBox="1">
              <a:spLocks noChangeArrowheads="1"/>
            </p:cNvSpPr>
            <p:nvPr/>
          </p:nvSpPr>
          <p:spPr bwMode="auto">
            <a:xfrm>
              <a:off x="4878" y="1961"/>
              <a:ext cx="7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 RCVD</a:t>
              </a:r>
            </a:p>
          </p:txBody>
        </p:sp>
        <p:sp>
          <p:nvSpPr>
            <p:cNvPr id="81978" name="Line 106"/>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394347" name="Line 107"/>
          <p:cNvSpPr>
            <a:spLocks noChangeShapeType="1"/>
          </p:cNvSpPr>
          <p:nvPr/>
        </p:nvSpPr>
        <p:spPr bwMode="auto">
          <a:xfrm>
            <a:off x="8469313" y="4429646"/>
            <a:ext cx="0" cy="17049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74768" name="Group 113"/>
          <p:cNvGrpSpPr>
            <a:grpSpLocks/>
          </p:cNvGrpSpPr>
          <p:nvPr/>
        </p:nvGrpSpPr>
        <p:grpSpPr bwMode="auto">
          <a:xfrm>
            <a:off x="306388" y="2483371"/>
            <a:ext cx="8551862" cy="736600"/>
            <a:chOff x="193" y="1002"/>
            <a:chExt cx="5387" cy="464"/>
          </a:xfrm>
        </p:grpSpPr>
        <p:sp>
          <p:nvSpPr>
            <p:cNvPr id="81937" name="Text Box 114"/>
            <p:cNvSpPr txBox="1">
              <a:spLocks noChangeArrowheads="1"/>
            </p:cNvSpPr>
            <p:nvPr/>
          </p:nvSpPr>
          <p:spPr bwMode="auto">
            <a:xfrm>
              <a:off x="195" y="1002"/>
              <a:ext cx="73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smtClean="0">
                  <a:solidFill>
                    <a:srgbClr val="000099"/>
                  </a:solidFill>
                </a:rPr>
                <a:t>client state</a:t>
              </a:r>
            </a:p>
            <a:p>
              <a:pPr algn="r">
                <a:defRPr/>
              </a:pPr>
              <a:endParaRPr lang="en-US" i="1" smtClean="0">
                <a:solidFill>
                  <a:srgbClr val="000099"/>
                </a:solidFill>
              </a:endParaRPr>
            </a:p>
          </p:txBody>
        </p:sp>
        <p:sp>
          <p:nvSpPr>
            <p:cNvPr id="81938" name="Text Box 115"/>
            <p:cNvSpPr txBox="1">
              <a:spLocks noChangeArrowheads="1"/>
            </p:cNvSpPr>
            <p:nvPr/>
          </p:nvSpPr>
          <p:spPr bwMode="auto">
            <a:xfrm>
              <a:off x="193" y="1243"/>
              <a:ext cx="5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LISTEN</a:t>
              </a:r>
            </a:p>
          </p:txBody>
        </p:sp>
        <p:sp>
          <p:nvSpPr>
            <p:cNvPr id="81939" name="Text Box 116"/>
            <p:cNvSpPr txBox="1">
              <a:spLocks noChangeArrowheads="1"/>
            </p:cNvSpPr>
            <p:nvPr/>
          </p:nvSpPr>
          <p:spPr bwMode="auto">
            <a:xfrm>
              <a:off x="4800" y="1013"/>
              <a:ext cx="78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smtClean="0">
                  <a:solidFill>
                    <a:srgbClr val="000099"/>
                  </a:solidFill>
                </a:rPr>
                <a:t>server state</a:t>
              </a:r>
            </a:p>
            <a:p>
              <a:pPr algn="r">
                <a:defRPr/>
              </a:pPr>
              <a:endParaRPr lang="en-US" i="1" smtClean="0">
                <a:solidFill>
                  <a:srgbClr val="000099"/>
                </a:solidFill>
              </a:endParaRPr>
            </a:p>
          </p:txBody>
        </p:sp>
        <p:sp>
          <p:nvSpPr>
            <p:cNvPr id="81940" name="Text Box 117"/>
            <p:cNvSpPr txBox="1">
              <a:spLocks noChangeArrowheads="1"/>
            </p:cNvSpPr>
            <p:nvPr/>
          </p:nvSpPr>
          <p:spPr bwMode="auto">
            <a:xfrm>
              <a:off x="5038" y="1254"/>
              <a:ext cx="53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LISTEN</a:t>
              </a:r>
            </a:p>
          </p:txBody>
        </p:sp>
        <p:grpSp>
          <p:nvGrpSpPr>
            <p:cNvPr id="74773" name="Group 118"/>
            <p:cNvGrpSpPr>
              <a:grpSpLocks/>
            </p:cNvGrpSpPr>
            <p:nvPr/>
          </p:nvGrpSpPr>
          <p:grpSpPr bwMode="auto">
            <a:xfrm>
              <a:off x="1914" y="1049"/>
              <a:ext cx="405" cy="378"/>
              <a:chOff x="-44" y="1473"/>
              <a:chExt cx="981" cy="1105"/>
            </a:xfrm>
          </p:grpSpPr>
          <p:pic>
            <p:nvPicPr>
              <p:cNvPr id="74807" name="Picture 11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08" name="Freeform 120"/>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74774" name="Group 121"/>
            <p:cNvGrpSpPr>
              <a:grpSpLocks/>
            </p:cNvGrpSpPr>
            <p:nvPr/>
          </p:nvGrpSpPr>
          <p:grpSpPr bwMode="auto">
            <a:xfrm>
              <a:off x="3572" y="1051"/>
              <a:ext cx="212" cy="323"/>
              <a:chOff x="4140" y="429"/>
              <a:chExt cx="1425" cy="2396"/>
            </a:xfrm>
          </p:grpSpPr>
          <p:sp>
            <p:nvSpPr>
              <p:cNvPr id="74775" name="Freeform 122"/>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1944" name="Rectangle 12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4777" name="Freeform 124"/>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4778" name="Freeform 12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1947" name="Rectangle 12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4780" name="Group 127"/>
              <p:cNvGrpSpPr>
                <a:grpSpLocks/>
              </p:cNvGrpSpPr>
              <p:nvPr/>
            </p:nvGrpSpPr>
            <p:grpSpPr bwMode="auto">
              <a:xfrm>
                <a:off x="4749" y="668"/>
                <a:ext cx="581" cy="145"/>
                <a:chOff x="614" y="2568"/>
                <a:chExt cx="725" cy="139"/>
              </a:xfrm>
            </p:grpSpPr>
            <p:sp>
              <p:nvSpPr>
                <p:cNvPr id="81973" name="AutoShape 128"/>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74" name="AutoShape 12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1949" name="Rectangle 13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4782" name="Group 131"/>
              <p:cNvGrpSpPr>
                <a:grpSpLocks/>
              </p:cNvGrpSpPr>
              <p:nvPr/>
            </p:nvGrpSpPr>
            <p:grpSpPr bwMode="auto">
              <a:xfrm>
                <a:off x="4747" y="994"/>
                <a:ext cx="581" cy="134"/>
                <a:chOff x="614" y="2568"/>
                <a:chExt cx="725" cy="139"/>
              </a:xfrm>
            </p:grpSpPr>
            <p:sp>
              <p:nvSpPr>
                <p:cNvPr id="81971" name="AutoShape 132"/>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72" name="AutoShape 13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1951" name="Rectangle 13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52" name="Rectangle 13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4785" name="Group 136"/>
              <p:cNvGrpSpPr>
                <a:grpSpLocks/>
              </p:cNvGrpSpPr>
              <p:nvPr/>
            </p:nvGrpSpPr>
            <p:grpSpPr bwMode="auto">
              <a:xfrm>
                <a:off x="4735" y="1627"/>
                <a:ext cx="582" cy="151"/>
                <a:chOff x="614" y="2568"/>
                <a:chExt cx="725" cy="139"/>
              </a:xfrm>
            </p:grpSpPr>
            <p:sp>
              <p:nvSpPr>
                <p:cNvPr id="81969" name="AutoShape 137"/>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70" name="AutoShape 13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4786" name="Freeform 13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4787" name="Group 140"/>
              <p:cNvGrpSpPr>
                <a:grpSpLocks/>
              </p:cNvGrpSpPr>
              <p:nvPr/>
            </p:nvGrpSpPr>
            <p:grpSpPr bwMode="auto">
              <a:xfrm>
                <a:off x="4739" y="1327"/>
                <a:ext cx="582" cy="139"/>
                <a:chOff x="614" y="2568"/>
                <a:chExt cx="725" cy="139"/>
              </a:xfrm>
            </p:grpSpPr>
            <p:sp>
              <p:nvSpPr>
                <p:cNvPr id="81967" name="AutoShape 141"/>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68" name="AutoShape 14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1956" name="Rectangle 14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4789" name="Freeform 14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4790" name="Freeform 145"/>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1959" name="Oval 146"/>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4792" name="Freeform 14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1961" name="AutoShape 14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62" name="AutoShape 14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63" name="Oval 150"/>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64" name="Oval 151"/>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81965" name="Oval 152"/>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966" name="Rectangle 15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grpSp>
      <p:sp>
        <p:nvSpPr>
          <p:cNvPr id="77" name="Text Box 7"/>
          <p:cNvSpPr txBox="1">
            <a:spLocks noChangeArrowheads="1"/>
          </p:cNvSpPr>
          <p:nvPr/>
        </p:nvSpPr>
        <p:spPr bwMode="auto">
          <a:xfrm>
            <a:off x="-175051" y="1647057"/>
            <a:ext cx="9049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400" b="1" dirty="0" smtClean="0"/>
              <a:t>Therefore, what we need?</a:t>
            </a:r>
          </a:p>
        </p:txBody>
      </p:sp>
    </p:spTree>
    <p:extLst>
      <p:ext uri="{BB962C8B-B14F-4D97-AF65-F5344CB8AC3E}">
        <p14:creationId xmlns:p14="http://schemas.microsoft.com/office/powerpoint/2010/main" val="3828657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wipe(down)">
                                      <p:cBhvr>
                                        <p:cTn id="7" dur="500"/>
                                        <p:tgtEl>
                                          <p:spTgt spid="819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4342"/>
                                        </p:tgtEl>
                                        <p:attrNameLst>
                                          <p:attrName>style.visibility</p:attrName>
                                        </p:attrNameLst>
                                      </p:cBhvr>
                                      <p:to>
                                        <p:strVal val="visible"/>
                                      </p:to>
                                    </p:set>
                                    <p:animEffect transition="in" filter="wipe(left)">
                                      <p:cBhvr>
                                        <p:cTn id="12" dur="500"/>
                                        <p:tgtEl>
                                          <p:spTgt spid="394342"/>
                                        </p:tgtEl>
                                      </p:cBhvr>
                                    </p:animEffect>
                                  </p:childTnLst>
                                </p:cTn>
                              </p:par>
                              <p:par>
                                <p:cTn id="13" presetID="22" presetClass="entr" presetSubtype="1" fill="hold" nodeType="withEffect">
                                  <p:stCondLst>
                                    <p:cond delay="0"/>
                                  </p:stCondLst>
                                  <p:childTnLst>
                                    <p:set>
                                      <p:cBhvr>
                                        <p:cTn id="14" dur="1" fill="hold">
                                          <p:stCondLst>
                                            <p:cond delay="0"/>
                                          </p:stCondLst>
                                        </p:cTn>
                                        <p:tgtEl>
                                          <p:spTgt spid="394345"/>
                                        </p:tgtEl>
                                        <p:attrNameLst>
                                          <p:attrName>style.visibility</p:attrName>
                                        </p:attrNameLst>
                                      </p:cBhvr>
                                      <p:to>
                                        <p:strVal val="visible"/>
                                      </p:to>
                                    </p:set>
                                    <p:animEffect transition="in" filter="wipe(up)">
                                      <p:cBhvr>
                                        <p:cTn id="15" dur="500"/>
                                        <p:tgtEl>
                                          <p:spTgt spid="39434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94348"/>
                                        </p:tgtEl>
                                        <p:attrNameLst>
                                          <p:attrName>style.visibility</p:attrName>
                                        </p:attrNameLst>
                                      </p:cBhvr>
                                      <p:to>
                                        <p:strVal val="visible"/>
                                      </p:to>
                                    </p:set>
                                    <p:animEffect transition="in" filter="wipe(up)">
                                      <p:cBhvr>
                                        <p:cTn id="20" dur="500"/>
                                        <p:tgtEl>
                                          <p:spTgt spid="394348"/>
                                        </p:tgtEl>
                                      </p:cBhvr>
                                    </p:animEffect>
                                  </p:childTnLst>
                                </p:cTn>
                              </p:par>
                              <p:par>
                                <p:cTn id="21" presetID="22" presetClass="entr" presetSubtype="2" fill="hold" nodeType="withEffect">
                                  <p:stCondLst>
                                    <p:cond delay="0"/>
                                  </p:stCondLst>
                                  <p:childTnLst>
                                    <p:set>
                                      <p:cBhvr>
                                        <p:cTn id="22" dur="1" fill="hold">
                                          <p:stCondLst>
                                            <p:cond delay="0"/>
                                          </p:stCondLst>
                                        </p:cTn>
                                        <p:tgtEl>
                                          <p:spTgt spid="394349"/>
                                        </p:tgtEl>
                                        <p:attrNameLst>
                                          <p:attrName>style.visibility</p:attrName>
                                        </p:attrNameLst>
                                      </p:cBhvr>
                                      <p:to>
                                        <p:strVal val="visible"/>
                                      </p:to>
                                    </p:set>
                                    <p:animEffect transition="in" filter="wipe(right)">
                                      <p:cBhvr>
                                        <p:cTn id="23" dur="500"/>
                                        <p:tgtEl>
                                          <p:spTgt spid="39434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94350"/>
                                        </p:tgtEl>
                                        <p:attrNameLst>
                                          <p:attrName>style.visibility</p:attrName>
                                        </p:attrNameLst>
                                      </p:cBhvr>
                                      <p:to>
                                        <p:strVal val="visible"/>
                                      </p:to>
                                    </p:set>
                                    <p:animEffect transition="in" filter="wipe(left)">
                                      <p:cBhvr>
                                        <p:cTn id="28" dur="500"/>
                                        <p:tgtEl>
                                          <p:spTgt spid="394350"/>
                                        </p:tgtEl>
                                      </p:cBhvr>
                                    </p:animEffect>
                                  </p:childTnLst>
                                </p:cTn>
                              </p:par>
                              <p:par>
                                <p:cTn id="29" presetID="22" presetClass="entr" presetSubtype="1" fill="hold" nodeType="withEffect">
                                  <p:stCondLst>
                                    <p:cond delay="0"/>
                                  </p:stCondLst>
                                  <p:childTnLst>
                                    <p:set>
                                      <p:cBhvr>
                                        <p:cTn id="30" dur="1" fill="hold">
                                          <p:stCondLst>
                                            <p:cond delay="0"/>
                                          </p:stCondLst>
                                        </p:cTn>
                                        <p:tgtEl>
                                          <p:spTgt spid="394351"/>
                                        </p:tgtEl>
                                        <p:attrNameLst>
                                          <p:attrName>style.visibility</p:attrName>
                                        </p:attrNameLst>
                                      </p:cBhvr>
                                      <p:to>
                                        <p:strVal val="visible"/>
                                      </p:to>
                                    </p:set>
                                    <p:animEffect transition="in" filter="wipe(up)">
                                      <p:cBhvr>
                                        <p:cTn id="31" dur="500"/>
                                        <p:tgtEl>
                                          <p:spTgt spid="394351"/>
                                        </p:tgtEl>
                                      </p:cBhvr>
                                    </p:animEffect>
                                  </p:childTnLst>
                                </p:cTn>
                              </p:par>
                            </p:childTnLst>
                          </p:cTn>
                        </p:par>
                        <p:par>
                          <p:cTn id="32" fill="hold" nodeType="afterGroup">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394332"/>
                                        </p:tgtEl>
                                        <p:attrNameLst>
                                          <p:attrName>style.visibility</p:attrName>
                                        </p:attrNameLst>
                                      </p:cBhvr>
                                      <p:to>
                                        <p:strVal val="visible"/>
                                      </p:to>
                                    </p:set>
                                    <p:animEffect transition="in" filter="wipe(up)">
                                      <p:cBhvr>
                                        <p:cTn id="35" dur="500"/>
                                        <p:tgtEl>
                                          <p:spTgt spid="394332"/>
                                        </p:tgtEl>
                                      </p:cBhvr>
                                    </p:animEffect>
                                  </p:childTnLst>
                                </p:cTn>
                              </p:par>
                              <p:par>
                                <p:cTn id="36" presetID="22" presetClass="entr" presetSubtype="1" fill="hold" nodeType="withEffect">
                                  <p:stCondLst>
                                    <p:cond delay="0"/>
                                  </p:stCondLst>
                                  <p:childTnLst>
                                    <p:set>
                                      <p:cBhvr>
                                        <p:cTn id="37" dur="1" fill="hold">
                                          <p:stCondLst>
                                            <p:cond delay="0"/>
                                          </p:stCondLst>
                                        </p:cTn>
                                        <p:tgtEl>
                                          <p:spTgt spid="394347"/>
                                        </p:tgtEl>
                                        <p:attrNameLst>
                                          <p:attrName>style.visibility</p:attrName>
                                        </p:attrNameLst>
                                      </p:cBhvr>
                                      <p:to>
                                        <p:strVal val="visible"/>
                                      </p:to>
                                    </p:set>
                                    <p:animEffect transition="in" filter="wipe(up)">
                                      <p:cBhvr>
                                        <p:cTn id="38" dur="500"/>
                                        <p:tgtEl>
                                          <p:spTgt spid="39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p:bldP spid="3943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endParaRPr lang="he-IL"/>
          </a:p>
        </p:txBody>
      </p:sp>
      <p:sp>
        <p:nvSpPr>
          <p:cNvPr id="7" name="מציין מיקום טקסט 6"/>
          <p:cNvSpPr>
            <a:spLocks noGrp="1"/>
          </p:cNvSpPr>
          <p:nvPr>
            <p:ph type="body" idx="1"/>
          </p:nvPr>
        </p:nvSpPr>
        <p:spPr/>
        <p:txBody>
          <a:bodyPr/>
          <a:lstStyle/>
          <a:p>
            <a:endParaRPr lang="he-IL"/>
          </a:p>
        </p:txBody>
      </p:sp>
      <p:pic>
        <p:nvPicPr>
          <p:cNvPr id="757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7813"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2884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3-way handshake: FSM</a:t>
            </a:r>
          </a:p>
        </p:txBody>
      </p:sp>
      <p:grpSp>
        <p:nvGrpSpPr>
          <p:cNvPr id="77830" name="Group 47"/>
          <p:cNvGrpSpPr>
            <a:grpSpLocks/>
          </p:cNvGrpSpPr>
          <p:nvPr/>
        </p:nvGrpSpPr>
        <p:grpSpPr bwMode="auto">
          <a:xfrm>
            <a:off x="3707904" y="1844824"/>
            <a:ext cx="876300" cy="827087"/>
            <a:chOff x="1778" y="1720"/>
            <a:chExt cx="722" cy="642"/>
          </a:xfrm>
        </p:grpSpPr>
        <p:sp>
          <p:nvSpPr>
            <p:cNvPr id="82988" name="Oval 41"/>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2989" name="Oval 42"/>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2951" name="Text Box 43"/>
          <p:cNvSpPr txBox="1">
            <a:spLocks noChangeArrowheads="1"/>
          </p:cNvSpPr>
          <p:nvPr/>
        </p:nvSpPr>
        <p:spPr bwMode="auto">
          <a:xfrm>
            <a:off x="3703141" y="2065486"/>
            <a:ext cx="84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closed</a:t>
            </a:r>
          </a:p>
        </p:txBody>
      </p:sp>
      <p:sp>
        <p:nvSpPr>
          <p:cNvPr id="82952" name="Text Box 46"/>
          <p:cNvSpPr txBox="1">
            <a:spLocks noChangeArrowheads="1"/>
          </p:cNvSpPr>
          <p:nvPr/>
        </p:nvSpPr>
        <p:spPr bwMode="auto">
          <a:xfrm>
            <a:off x="3614241" y="3097361"/>
            <a:ext cx="341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Symbol" charset="0"/>
              </a:rPr>
              <a:t>L</a:t>
            </a:r>
          </a:p>
        </p:txBody>
      </p:sp>
      <p:grpSp>
        <p:nvGrpSpPr>
          <p:cNvPr id="77833" name="Group 48"/>
          <p:cNvGrpSpPr>
            <a:grpSpLocks/>
          </p:cNvGrpSpPr>
          <p:nvPr/>
        </p:nvGrpSpPr>
        <p:grpSpPr bwMode="auto">
          <a:xfrm>
            <a:off x="3669804" y="3773636"/>
            <a:ext cx="876300" cy="827088"/>
            <a:chOff x="1778" y="1720"/>
            <a:chExt cx="722" cy="642"/>
          </a:xfrm>
        </p:grpSpPr>
        <p:sp>
          <p:nvSpPr>
            <p:cNvPr id="82986" name="Oval 49"/>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2987" name="Oval 50"/>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2954" name="Text Box 51"/>
          <p:cNvSpPr txBox="1">
            <a:spLocks noChangeArrowheads="1"/>
          </p:cNvSpPr>
          <p:nvPr/>
        </p:nvSpPr>
        <p:spPr bwMode="auto">
          <a:xfrm>
            <a:off x="3728541" y="3994299"/>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listen</a:t>
            </a:r>
          </a:p>
        </p:txBody>
      </p:sp>
      <p:grpSp>
        <p:nvGrpSpPr>
          <p:cNvPr id="77835" name="Group 52"/>
          <p:cNvGrpSpPr>
            <a:grpSpLocks/>
          </p:cNvGrpSpPr>
          <p:nvPr/>
        </p:nvGrpSpPr>
        <p:grpSpPr bwMode="auto">
          <a:xfrm>
            <a:off x="1660029" y="4826149"/>
            <a:ext cx="876300" cy="827087"/>
            <a:chOff x="1778" y="1720"/>
            <a:chExt cx="722" cy="642"/>
          </a:xfrm>
        </p:grpSpPr>
        <p:sp>
          <p:nvSpPr>
            <p:cNvPr id="82984" name="Oval 53"/>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2985" name="Oval 54"/>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2956" name="Text Box 55"/>
          <p:cNvSpPr txBox="1">
            <a:spLocks noChangeArrowheads="1"/>
          </p:cNvSpPr>
          <p:nvPr/>
        </p:nvSpPr>
        <p:spPr bwMode="auto">
          <a:xfrm>
            <a:off x="1750516" y="5024586"/>
            <a:ext cx="6540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800" smtClean="0">
                <a:latin typeface="Arial" charset="0"/>
              </a:rPr>
              <a:t>SYN</a:t>
            </a:r>
          </a:p>
          <a:p>
            <a:pPr algn="ctr">
              <a:lnSpc>
                <a:spcPct val="80000"/>
              </a:lnSpc>
              <a:defRPr/>
            </a:pPr>
            <a:r>
              <a:rPr lang="en-US" sz="1800" smtClean="0">
                <a:latin typeface="Arial" charset="0"/>
              </a:rPr>
              <a:t>rcvd</a:t>
            </a:r>
          </a:p>
        </p:txBody>
      </p:sp>
      <p:grpSp>
        <p:nvGrpSpPr>
          <p:cNvPr id="77837" name="Group 56"/>
          <p:cNvGrpSpPr>
            <a:grpSpLocks/>
          </p:cNvGrpSpPr>
          <p:nvPr/>
        </p:nvGrpSpPr>
        <p:grpSpPr bwMode="auto">
          <a:xfrm>
            <a:off x="5136654" y="4788049"/>
            <a:ext cx="876300" cy="827087"/>
            <a:chOff x="1778" y="1720"/>
            <a:chExt cx="722" cy="642"/>
          </a:xfrm>
        </p:grpSpPr>
        <p:sp>
          <p:nvSpPr>
            <p:cNvPr id="82982" name="Oval 57"/>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2983" name="Oval 58"/>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2958" name="Text Box 59"/>
          <p:cNvSpPr txBox="1">
            <a:spLocks noChangeArrowheads="1"/>
          </p:cNvSpPr>
          <p:nvPr/>
        </p:nvSpPr>
        <p:spPr bwMode="auto">
          <a:xfrm>
            <a:off x="5227141" y="4986486"/>
            <a:ext cx="6540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800" smtClean="0">
                <a:latin typeface="Arial" charset="0"/>
              </a:rPr>
              <a:t>SYN</a:t>
            </a:r>
          </a:p>
          <a:p>
            <a:pPr algn="ctr">
              <a:lnSpc>
                <a:spcPct val="80000"/>
              </a:lnSpc>
              <a:defRPr/>
            </a:pPr>
            <a:r>
              <a:rPr lang="en-US" sz="1800" smtClean="0">
                <a:latin typeface="Arial" charset="0"/>
              </a:rPr>
              <a:t>sent</a:t>
            </a:r>
          </a:p>
        </p:txBody>
      </p:sp>
      <p:grpSp>
        <p:nvGrpSpPr>
          <p:cNvPr id="77839" name="Group 60"/>
          <p:cNvGrpSpPr>
            <a:grpSpLocks/>
          </p:cNvGrpSpPr>
          <p:nvPr/>
        </p:nvGrpSpPr>
        <p:grpSpPr bwMode="auto">
          <a:xfrm>
            <a:off x="3703141" y="5659586"/>
            <a:ext cx="876300" cy="827088"/>
            <a:chOff x="1778" y="1720"/>
            <a:chExt cx="722" cy="642"/>
          </a:xfrm>
        </p:grpSpPr>
        <p:sp>
          <p:nvSpPr>
            <p:cNvPr id="82980" name="Oval 61"/>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2981" name="Oval 62"/>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2960" name="Text Box 63"/>
          <p:cNvSpPr txBox="1">
            <a:spLocks noChangeArrowheads="1"/>
          </p:cNvSpPr>
          <p:nvPr/>
        </p:nvSpPr>
        <p:spPr bwMode="auto">
          <a:xfrm>
            <a:off x="3665041" y="5946924"/>
            <a:ext cx="93345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1800" smtClean="0">
                <a:latin typeface="Arial" charset="0"/>
              </a:rPr>
              <a:t>ESTAB</a:t>
            </a:r>
          </a:p>
        </p:txBody>
      </p:sp>
      <p:sp>
        <p:nvSpPr>
          <p:cNvPr id="82961" name="Text Box 66"/>
          <p:cNvSpPr txBox="1">
            <a:spLocks noChangeArrowheads="1"/>
          </p:cNvSpPr>
          <p:nvPr/>
        </p:nvSpPr>
        <p:spPr bwMode="auto">
          <a:xfrm>
            <a:off x="5543054" y="3286274"/>
            <a:ext cx="289401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b="1" smtClean="0">
                <a:latin typeface="Courier New" charset="0"/>
              </a:rPr>
              <a:t>Socket clientSocket =   </a:t>
            </a:r>
          </a:p>
          <a:p>
            <a:pPr>
              <a:defRPr/>
            </a:pPr>
            <a:r>
              <a:rPr lang="en-US" sz="1200" b="1" smtClean="0">
                <a:latin typeface="Courier New" charset="0"/>
              </a:rPr>
              <a:t>  newSocket("hostname","port number");</a:t>
            </a:r>
          </a:p>
        </p:txBody>
      </p:sp>
      <p:sp>
        <p:nvSpPr>
          <p:cNvPr id="82962" name="Line 67"/>
          <p:cNvSpPr>
            <a:spLocks noChangeShapeType="1"/>
          </p:cNvSpPr>
          <p:nvPr/>
        </p:nvSpPr>
        <p:spPr bwMode="auto">
          <a:xfrm>
            <a:off x="5673229" y="3916511"/>
            <a:ext cx="25288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2963" name="Text Box 68"/>
          <p:cNvSpPr txBox="1">
            <a:spLocks noChangeArrowheads="1"/>
          </p:cNvSpPr>
          <p:nvPr/>
        </p:nvSpPr>
        <p:spPr bwMode="auto">
          <a:xfrm>
            <a:off x="5638304" y="3949849"/>
            <a:ext cx="1262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SYN(seq=x)</a:t>
            </a:r>
          </a:p>
        </p:txBody>
      </p:sp>
      <p:sp>
        <p:nvSpPr>
          <p:cNvPr id="77844" name="Freeform 69"/>
          <p:cNvSpPr>
            <a:spLocks/>
          </p:cNvSpPr>
          <p:nvPr/>
        </p:nvSpPr>
        <p:spPr bwMode="auto">
          <a:xfrm>
            <a:off x="4600079" y="2325836"/>
            <a:ext cx="914400" cy="2384425"/>
          </a:xfrm>
          <a:custGeom>
            <a:avLst/>
            <a:gdLst>
              <a:gd name="T0" fmla="*/ 0 w 576"/>
              <a:gd name="T1" fmla="*/ 0 h 1138"/>
              <a:gd name="T2" fmla="*/ 2147483646 w 576"/>
              <a:gd name="T3" fmla="*/ 0 h 1138"/>
              <a:gd name="T4" fmla="*/ 2147483646 w 576"/>
              <a:gd name="T5" fmla="*/ 2147483646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82965" name="Line 70"/>
          <p:cNvSpPr>
            <a:spLocks noChangeShapeType="1"/>
          </p:cNvSpPr>
          <p:nvPr/>
        </p:nvSpPr>
        <p:spPr bwMode="auto">
          <a:xfrm>
            <a:off x="4092079" y="2732236"/>
            <a:ext cx="0" cy="1016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2966" name="Text Box 71"/>
          <p:cNvSpPr txBox="1">
            <a:spLocks noChangeArrowheads="1"/>
          </p:cNvSpPr>
          <p:nvPr/>
        </p:nvSpPr>
        <p:spPr bwMode="auto">
          <a:xfrm>
            <a:off x="1540966" y="2673499"/>
            <a:ext cx="257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200" b="1" smtClean="0">
                <a:latin typeface="Courier New" charset="0"/>
              </a:rPr>
              <a:t>Socket connectionSocket = welcomeSocket.accept();</a:t>
            </a:r>
          </a:p>
        </p:txBody>
      </p:sp>
      <p:sp>
        <p:nvSpPr>
          <p:cNvPr id="82967" name="Line 72"/>
          <p:cNvSpPr>
            <a:spLocks noChangeShapeType="1"/>
          </p:cNvSpPr>
          <p:nvPr/>
        </p:nvSpPr>
        <p:spPr bwMode="auto">
          <a:xfrm>
            <a:off x="1899741" y="3121174"/>
            <a:ext cx="1965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7848" name="Freeform 73"/>
          <p:cNvSpPr>
            <a:spLocks/>
          </p:cNvSpPr>
          <p:nvPr/>
        </p:nvSpPr>
        <p:spPr bwMode="auto">
          <a:xfrm>
            <a:off x="2068016" y="4435624"/>
            <a:ext cx="1579563"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82969" name="Text Box 74"/>
          <p:cNvSpPr txBox="1">
            <a:spLocks noChangeArrowheads="1"/>
          </p:cNvSpPr>
          <p:nvPr/>
        </p:nvSpPr>
        <p:spPr bwMode="auto">
          <a:xfrm>
            <a:off x="1802904" y="3437086"/>
            <a:ext cx="804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SYN(x)</a:t>
            </a:r>
          </a:p>
        </p:txBody>
      </p:sp>
      <p:sp>
        <p:nvSpPr>
          <p:cNvPr id="82970" name="Line 75"/>
          <p:cNvSpPr>
            <a:spLocks noChangeShapeType="1"/>
          </p:cNvSpPr>
          <p:nvPr/>
        </p:nvSpPr>
        <p:spPr bwMode="auto">
          <a:xfrm>
            <a:off x="1263154" y="3735536"/>
            <a:ext cx="1965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2971" name="Text Box 76"/>
          <p:cNvSpPr txBox="1">
            <a:spLocks noChangeArrowheads="1"/>
          </p:cNvSpPr>
          <p:nvPr/>
        </p:nvSpPr>
        <p:spPr bwMode="auto">
          <a:xfrm>
            <a:off x="947241" y="3587899"/>
            <a:ext cx="26066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endParaRPr lang="en-US" sz="1400" smtClean="0"/>
          </a:p>
          <a:p>
            <a:pPr algn="ctr">
              <a:lnSpc>
                <a:spcPct val="90000"/>
              </a:lnSpc>
              <a:defRPr/>
            </a:pPr>
            <a:r>
              <a:rPr lang="en-US" sz="1400" smtClean="0"/>
              <a:t>SYNACK(seq=y,ACKnum=x+1)</a:t>
            </a:r>
          </a:p>
          <a:p>
            <a:pPr algn="ctr">
              <a:lnSpc>
                <a:spcPct val="90000"/>
              </a:lnSpc>
              <a:defRPr/>
            </a:pPr>
            <a:r>
              <a:rPr lang="en-US" sz="1400" smtClean="0"/>
              <a:t>create new socket for </a:t>
            </a:r>
          </a:p>
          <a:p>
            <a:pPr algn="ctr">
              <a:lnSpc>
                <a:spcPct val="90000"/>
              </a:lnSpc>
              <a:defRPr/>
            </a:pPr>
            <a:r>
              <a:rPr lang="en-US" sz="1400" smtClean="0"/>
              <a:t>communication back to client</a:t>
            </a:r>
          </a:p>
        </p:txBody>
      </p:sp>
      <p:sp>
        <p:nvSpPr>
          <p:cNvPr id="77852" name="Freeform 77"/>
          <p:cNvSpPr>
            <a:spLocks/>
          </p:cNvSpPr>
          <p:nvPr/>
        </p:nvSpPr>
        <p:spPr bwMode="auto">
          <a:xfrm flipV="1">
            <a:off x="2063254" y="5675461"/>
            <a:ext cx="1579562" cy="373063"/>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77853" name="Freeform 78"/>
          <p:cNvSpPr>
            <a:spLocks/>
          </p:cNvSpPr>
          <p:nvPr/>
        </p:nvSpPr>
        <p:spPr bwMode="auto">
          <a:xfrm flipH="1" flipV="1">
            <a:off x="4630241" y="5692924"/>
            <a:ext cx="947738"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82974" name="Text Box 79"/>
          <p:cNvSpPr txBox="1">
            <a:spLocks noChangeArrowheads="1"/>
          </p:cNvSpPr>
          <p:nvPr/>
        </p:nvSpPr>
        <p:spPr bwMode="auto">
          <a:xfrm>
            <a:off x="5625604" y="5569099"/>
            <a:ext cx="26066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endParaRPr lang="en-US" sz="1400" smtClean="0"/>
          </a:p>
          <a:p>
            <a:pPr algn="ctr">
              <a:lnSpc>
                <a:spcPct val="90000"/>
              </a:lnSpc>
              <a:defRPr/>
            </a:pPr>
            <a:r>
              <a:rPr lang="en-US" sz="1400" smtClean="0"/>
              <a:t>SYNACK(seq=y,ACKnum=x+1)</a:t>
            </a:r>
          </a:p>
          <a:p>
            <a:pPr algn="ctr">
              <a:lnSpc>
                <a:spcPct val="90000"/>
              </a:lnSpc>
              <a:defRPr/>
            </a:pPr>
            <a:endParaRPr lang="en-US" sz="1400" smtClean="0"/>
          </a:p>
        </p:txBody>
      </p:sp>
      <p:sp>
        <p:nvSpPr>
          <p:cNvPr id="82975" name="Line 80"/>
          <p:cNvSpPr>
            <a:spLocks noChangeShapeType="1"/>
          </p:cNvSpPr>
          <p:nvPr/>
        </p:nvSpPr>
        <p:spPr bwMode="auto">
          <a:xfrm>
            <a:off x="5735141" y="6034236"/>
            <a:ext cx="2528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2976" name="Text Box 81"/>
          <p:cNvSpPr txBox="1">
            <a:spLocks noChangeArrowheads="1"/>
          </p:cNvSpPr>
          <p:nvPr/>
        </p:nvSpPr>
        <p:spPr bwMode="auto">
          <a:xfrm>
            <a:off x="6035179" y="5846911"/>
            <a:ext cx="174466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endParaRPr lang="en-US" sz="1400" smtClean="0"/>
          </a:p>
          <a:p>
            <a:pPr algn="ctr">
              <a:lnSpc>
                <a:spcPct val="90000"/>
              </a:lnSpc>
              <a:defRPr/>
            </a:pPr>
            <a:r>
              <a:rPr lang="en-US" sz="1400" smtClean="0"/>
              <a:t>ACK(ACKnum=y+1)</a:t>
            </a:r>
          </a:p>
          <a:p>
            <a:pPr algn="ctr">
              <a:lnSpc>
                <a:spcPct val="90000"/>
              </a:lnSpc>
              <a:defRPr/>
            </a:pPr>
            <a:endParaRPr lang="en-US" sz="1400" smtClean="0"/>
          </a:p>
        </p:txBody>
      </p:sp>
      <p:sp>
        <p:nvSpPr>
          <p:cNvPr id="82977" name="Line 82"/>
          <p:cNvSpPr>
            <a:spLocks noChangeShapeType="1"/>
          </p:cNvSpPr>
          <p:nvPr/>
        </p:nvSpPr>
        <p:spPr bwMode="auto">
          <a:xfrm>
            <a:off x="866279" y="6421586"/>
            <a:ext cx="1965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2978" name="Text Box 83"/>
          <p:cNvSpPr txBox="1">
            <a:spLocks noChangeArrowheads="1"/>
          </p:cNvSpPr>
          <p:nvPr/>
        </p:nvSpPr>
        <p:spPr bwMode="auto">
          <a:xfrm>
            <a:off x="926604" y="5954861"/>
            <a:ext cx="174466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endParaRPr lang="en-US" sz="1400" smtClean="0"/>
          </a:p>
          <a:p>
            <a:pPr algn="ctr">
              <a:lnSpc>
                <a:spcPct val="90000"/>
              </a:lnSpc>
              <a:defRPr/>
            </a:pPr>
            <a:r>
              <a:rPr lang="en-US" sz="1400" smtClean="0"/>
              <a:t>ACK(ACKnum=y+1)</a:t>
            </a:r>
          </a:p>
          <a:p>
            <a:pPr algn="ctr">
              <a:lnSpc>
                <a:spcPct val="90000"/>
              </a:lnSpc>
              <a:defRPr/>
            </a:pPr>
            <a:endParaRPr lang="en-US" sz="1400" smtClean="0"/>
          </a:p>
        </p:txBody>
      </p:sp>
      <p:sp>
        <p:nvSpPr>
          <p:cNvPr id="82979" name="Text Box 84"/>
          <p:cNvSpPr txBox="1">
            <a:spLocks noChangeArrowheads="1"/>
          </p:cNvSpPr>
          <p:nvPr/>
        </p:nvSpPr>
        <p:spPr bwMode="auto">
          <a:xfrm>
            <a:off x="1577479" y="6386661"/>
            <a:ext cx="341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Symbol" charset="0"/>
              </a:rPr>
              <a:t>L</a:t>
            </a:r>
          </a:p>
        </p:txBody>
      </p:sp>
    </p:spTree>
    <p:extLst>
      <p:ext uri="{BB962C8B-B14F-4D97-AF65-F5344CB8AC3E}">
        <p14:creationId xmlns:p14="http://schemas.microsoft.com/office/powerpoint/2010/main" val="29065881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45"/>
          <p:cNvSpPr>
            <a:spLocks noGrp="1" noChangeArrowheads="1"/>
          </p:cNvSpPr>
          <p:nvPr>
            <p:ph type="title"/>
          </p:nvPr>
        </p:nvSpPr>
        <p:spPr>
          <a:noFill/>
          <a:ln>
            <a:noFill/>
          </a:ln>
        </p:spPr>
        <p:txBody>
          <a:bodyPr lIns="91425" tIns="91425" rIns="91425" bIns="91425" anchor="ctr" anchorCtr="0"/>
          <a:lstStyle/>
          <a:p>
            <a:r>
              <a:rPr lang="en-US">
                <a:ea typeface="ＭＳ Ｐゴシック" charset="0"/>
                <a:cs typeface="+mj-cs"/>
              </a:rPr>
              <a:t>TCP: closing a connection</a:t>
            </a:r>
          </a:p>
        </p:txBody>
      </p:sp>
      <p:sp>
        <p:nvSpPr>
          <p:cNvPr id="83974" name="Rectangle 47"/>
          <p:cNvSpPr>
            <a:spLocks noGrp="1" noChangeArrowheads="1"/>
          </p:cNvSpPr>
          <p:nvPr>
            <p:ph type="body" idx="1"/>
          </p:nvPr>
        </p:nvSpPr>
        <p:spPr>
          <a:xfrm>
            <a:off x="457200" y="1600200"/>
            <a:ext cx="8686800" cy="1843733"/>
          </a:xfrm>
        </p:spPr>
        <p:txBody>
          <a:bodyPr/>
          <a:lstStyle/>
          <a:p>
            <a:pPr marL="457200" indent="-457200">
              <a:buFont typeface="Wingdings" panose="05000000000000000000" pitchFamily="2" charset="2"/>
              <a:buChar char="q"/>
              <a:defRPr/>
            </a:pPr>
            <a:r>
              <a:rPr lang="en-US" sz="2400" dirty="0" smtClean="0">
                <a:ea typeface="ＭＳ Ｐゴシック" charset="0"/>
                <a:cs typeface="+mn-cs"/>
              </a:rPr>
              <a:t>Client</a:t>
            </a:r>
            <a:r>
              <a:rPr lang="en-US" sz="2400" dirty="0">
                <a:ea typeface="ＭＳ Ｐゴシック" charset="0"/>
                <a:cs typeface="+mn-cs"/>
              </a:rPr>
              <a:t>, server each close their side of connection</a:t>
            </a:r>
          </a:p>
          <a:p>
            <a:pPr marL="342900" lvl="3" indent="-342900">
              <a:buFont typeface="Wingdings" panose="05000000000000000000" pitchFamily="2" charset="2"/>
              <a:buChar char="q"/>
              <a:defRPr/>
            </a:pPr>
            <a:r>
              <a:rPr lang="en-US" dirty="0">
                <a:ea typeface="ＭＳ Ｐゴシック" charset="0"/>
              </a:rPr>
              <a:t>send TCP segment with FIN bit = </a:t>
            </a:r>
            <a:r>
              <a:rPr lang="en-US" dirty="0" smtClean="0">
                <a:ea typeface="ＭＳ Ｐゴシック" charset="0"/>
              </a:rPr>
              <a:t>1</a:t>
            </a:r>
            <a:endParaRPr lang="en-US" dirty="0">
              <a:ea typeface="ＭＳ Ｐゴシック" charset="0"/>
            </a:endParaRPr>
          </a:p>
          <a:p>
            <a:pPr marL="457200" indent="-457200">
              <a:buFont typeface="Wingdings" panose="05000000000000000000" pitchFamily="2" charset="2"/>
              <a:buChar char="q"/>
              <a:defRPr/>
            </a:pPr>
            <a:r>
              <a:rPr lang="en-US" sz="2400" dirty="0" smtClean="0">
                <a:ea typeface="ＭＳ Ｐゴシック" charset="0"/>
                <a:cs typeface="+mn-cs"/>
              </a:rPr>
              <a:t>Respond </a:t>
            </a:r>
            <a:r>
              <a:rPr lang="en-US" sz="2400" dirty="0">
                <a:ea typeface="ＭＳ Ｐゴシック" charset="0"/>
                <a:cs typeface="+mn-cs"/>
              </a:rPr>
              <a:t>to received FIN with ACK</a:t>
            </a:r>
          </a:p>
          <a:p>
            <a:pPr marL="342900" lvl="3" indent="-342900">
              <a:buFont typeface="Wingdings" panose="05000000000000000000" pitchFamily="2" charset="2"/>
              <a:buChar char="q"/>
              <a:defRPr/>
            </a:pPr>
            <a:r>
              <a:rPr lang="en-US" dirty="0">
                <a:ea typeface="ＭＳ Ｐゴシック" charset="0"/>
              </a:rPr>
              <a:t>on receiving FIN, ACK can be combined with own </a:t>
            </a:r>
            <a:r>
              <a:rPr lang="en-US" dirty="0" smtClean="0">
                <a:ea typeface="ＭＳ Ｐゴシック" charset="0"/>
              </a:rPr>
              <a:t>FI</a:t>
            </a:r>
            <a:endParaRPr lang="en-US" dirty="0">
              <a:ea typeface="ＭＳ Ｐゴシック" charset="0"/>
            </a:endParaRPr>
          </a:p>
          <a:p>
            <a:pPr marL="457200" indent="-457200">
              <a:buFont typeface="Wingdings" panose="05000000000000000000" pitchFamily="2" charset="2"/>
              <a:buChar char="q"/>
              <a:defRPr/>
            </a:pPr>
            <a:r>
              <a:rPr lang="en-US" sz="2400" dirty="0">
                <a:ea typeface="ＭＳ Ｐゴシック" charset="0"/>
                <a:cs typeface="+mn-cs"/>
              </a:rPr>
              <a:t>simultaneous FIN exchanges can be handled</a:t>
            </a:r>
          </a:p>
        </p:txBody>
      </p:sp>
      <p:sp>
        <p:nvSpPr>
          <p:cNvPr id="7" name="Line 4"/>
          <p:cNvSpPr>
            <a:spLocks noChangeShapeType="1"/>
          </p:cNvSpPr>
          <p:nvPr/>
        </p:nvSpPr>
        <p:spPr bwMode="auto">
          <a:xfrm flipH="1">
            <a:off x="3479112" y="3746949"/>
            <a:ext cx="1723" cy="2957658"/>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 name="Line 10"/>
          <p:cNvSpPr>
            <a:spLocks noChangeShapeType="1"/>
          </p:cNvSpPr>
          <p:nvPr/>
        </p:nvSpPr>
        <p:spPr bwMode="auto">
          <a:xfrm flipH="1">
            <a:off x="6289683" y="3799275"/>
            <a:ext cx="1724" cy="2560450"/>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9" name="Group 74"/>
          <p:cNvGrpSpPr>
            <a:grpSpLocks/>
          </p:cNvGrpSpPr>
          <p:nvPr/>
        </p:nvGrpSpPr>
        <p:grpSpPr bwMode="auto">
          <a:xfrm>
            <a:off x="301494" y="4257135"/>
            <a:ext cx="1449228" cy="639815"/>
            <a:chOff x="343" y="1740"/>
            <a:chExt cx="841" cy="538"/>
          </a:xfrm>
        </p:grpSpPr>
        <p:sp>
          <p:nvSpPr>
            <p:cNvPr id="10" name="Text Box 34"/>
            <p:cNvSpPr txBox="1">
              <a:spLocks noChangeArrowheads="1"/>
            </p:cNvSpPr>
            <p:nvPr/>
          </p:nvSpPr>
          <p:spPr bwMode="auto">
            <a:xfrm>
              <a:off x="343" y="2066"/>
              <a:ext cx="84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FIN_WAIT_2</a:t>
              </a:r>
            </a:p>
          </p:txBody>
        </p:sp>
        <p:sp>
          <p:nvSpPr>
            <p:cNvPr id="11" name="Line 35"/>
            <p:cNvSpPr>
              <a:spLocks noChangeShapeType="1"/>
            </p:cNvSpPr>
            <p:nvPr/>
          </p:nvSpPr>
          <p:spPr bwMode="auto">
            <a:xfrm>
              <a:off x="634" y="1740"/>
              <a:ext cx="0" cy="3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12" name="Group 73"/>
          <p:cNvGrpSpPr>
            <a:grpSpLocks/>
          </p:cNvGrpSpPr>
          <p:nvPr/>
        </p:nvGrpSpPr>
        <p:grpSpPr bwMode="auto">
          <a:xfrm>
            <a:off x="7499384" y="3762408"/>
            <a:ext cx="1509541" cy="719495"/>
            <a:chOff x="4520" y="1324"/>
            <a:chExt cx="876" cy="605"/>
          </a:xfrm>
        </p:grpSpPr>
        <p:sp>
          <p:nvSpPr>
            <p:cNvPr id="13" name="Text Box 37"/>
            <p:cNvSpPr txBox="1">
              <a:spLocks noChangeArrowheads="1"/>
            </p:cNvSpPr>
            <p:nvPr/>
          </p:nvSpPr>
          <p:spPr bwMode="auto">
            <a:xfrm>
              <a:off x="4520" y="1717"/>
              <a:ext cx="8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CLOSE_WAIT</a:t>
              </a:r>
            </a:p>
          </p:txBody>
        </p:sp>
        <p:sp>
          <p:nvSpPr>
            <p:cNvPr id="14" name="Line 38"/>
            <p:cNvSpPr>
              <a:spLocks noChangeShapeType="1"/>
            </p:cNvSpPr>
            <p:nvPr/>
          </p:nvSpPr>
          <p:spPr bwMode="auto">
            <a:xfrm>
              <a:off x="5171" y="1324"/>
              <a:ext cx="0" cy="4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15" name="Group 75"/>
          <p:cNvGrpSpPr>
            <a:grpSpLocks/>
          </p:cNvGrpSpPr>
          <p:nvPr/>
        </p:nvGrpSpPr>
        <p:grpSpPr bwMode="auto">
          <a:xfrm>
            <a:off x="3523915" y="5087230"/>
            <a:ext cx="2708902" cy="434076"/>
            <a:chOff x="2213" y="2438"/>
            <a:chExt cx="1572" cy="365"/>
          </a:xfrm>
        </p:grpSpPr>
        <p:sp>
          <p:nvSpPr>
            <p:cNvPr id="16" name="Line 41"/>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17" name="Rectangle 42"/>
            <p:cNvSpPr>
              <a:spLocks noChangeArrowheads="1"/>
            </p:cNvSpPr>
            <p:nvPr/>
          </p:nvSpPr>
          <p:spPr bwMode="auto">
            <a:xfrm>
              <a:off x="2669" y="2438"/>
              <a:ext cx="590"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8" name="Text Box 43"/>
            <p:cNvSpPr txBox="1">
              <a:spLocks noChangeArrowheads="1"/>
            </p:cNvSpPr>
            <p:nvPr/>
          </p:nvSpPr>
          <p:spPr bwMode="auto">
            <a:xfrm>
              <a:off x="2455" y="2562"/>
              <a:ext cx="1052"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FINbit=1, seq=y</a:t>
              </a:r>
            </a:p>
          </p:txBody>
        </p:sp>
      </p:grpSp>
      <p:grpSp>
        <p:nvGrpSpPr>
          <p:cNvPr id="19" name="Group 80"/>
          <p:cNvGrpSpPr>
            <a:grpSpLocks/>
          </p:cNvGrpSpPr>
          <p:nvPr/>
        </p:nvGrpSpPr>
        <p:grpSpPr bwMode="auto">
          <a:xfrm>
            <a:off x="3556656" y="5617635"/>
            <a:ext cx="2722688" cy="436454"/>
            <a:chOff x="2232" y="2884"/>
            <a:chExt cx="1580" cy="367"/>
          </a:xfrm>
        </p:grpSpPr>
        <p:sp>
          <p:nvSpPr>
            <p:cNvPr id="20" name="Line 44"/>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1" name="Rectangle 46"/>
            <p:cNvSpPr>
              <a:spLocks noChangeArrowheads="1"/>
            </p:cNvSpPr>
            <p:nvPr/>
          </p:nvSpPr>
          <p:spPr bwMode="auto">
            <a:xfrm>
              <a:off x="2553" y="2995"/>
              <a:ext cx="896" cy="2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2" name="Text Box 47"/>
            <p:cNvSpPr txBox="1">
              <a:spLocks noChangeArrowheads="1"/>
            </p:cNvSpPr>
            <p:nvPr/>
          </p:nvSpPr>
          <p:spPr bwMode="auto">
            <a:xfrm>
              <a:off x="2246" y="2958"/>
              <a:ext cx="153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ACKbit=1; ACKnum=y+1</a:t>
              </a:r>
            </a:p>
          </p:txBody>
        </p:sp>
      </p:grpSp>
      <p:grpSp>
        <p:nvGrpSpPr>
          <p:cNvPr id="23" name="Group 72"/>
          <p:cNvGrpSpPr>
            <a:grpSpLocks/>
          </p:cNvGrpSpPr>
          <p:nvPr/>
        </p:nvGrpSpPr>
        <p:grpSpPr bwMode="auto">
          <a:xfrm>
            <a:off x="1979910" y="4361789"/>
            <a:ext cx="5352322" cy="639815"/>
            <a:chOff x="1317" y="1828"/>
            <a:chExt cx="3106" cy="538"/>
          </a:xfrm>
        </p:grpSpPr>
        <p:sp>
          <p:nvSpPr>
            <p:cNvPr id="24" name="Line 13"/>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25" name="Rectangle 14"/>
            <p:cNvSpPr>
              <a:spLocks noChangeArrowheads="1"/>
            </p:cNvSpPr>
            <p:nvPr/>
          </p:nvSpPr>
          <p:spPr bwMode="auto">
            <a:xfrm>
              <a:off x="2507" y="1912"/>
              <a:ext cx="896" cy="2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26" name="Text Box 15"/>
            <p:cNvSpPr txBox="1">
              <a:spLocks noChangeArrowheads="1"/>
            </p:cNvSpPr>
            <p:nvPr/>
          </p:nvSpPr>
          <p:spPr bwMode="auto">
            <a:xfrm>
              <a:off x="2200" y="1875"/>
              <a:ext cx="153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ACKbit=1; ACKnum=x+1</a:t>
              </a:r>
            </a:p>
          </p:txBody>
        </p:sp>
        <p:sp>
          <p:nvSpPr>
            <p:cNvPr id="27" name="Text Box 21"/>
            <p:cNvSpPr txBox="1">
              <a:spLocks noChangeArrowheads="1"/>
            </p:cNvSpPr>
            <p:nvPr/>
          </p:nvSpPr>
          <p:spPr bwMode="auto">
            <a:xfrm>
              <a:off x="1317" y="2066"/>
              <a:ext cx="867"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 wait for server</a:t>
              </a:r>
            </a:p>
            <a:p>
              <a:pPr algn="r">
                <a:lnSpc>
                  <a:spcPct val="90000"/>
                </a:lnSpc>
                <a:defRPr/>
              </a:pPr>
              <a:r>
                <a:rPr lang="en-US" sz="1400" smtClean="0"/>
                <a:t>close</a:t>
              </a:r>
            </a:p>
          </p:txBody>
        </p:sp>
        <p:sp>
          <p:nvSpPr>
            <p:cNvPr id="28" name="Text Box 49"/>
            <p:cNvSpPr txBox="1">
              <a:spLocks noChangeArrowheads="1"/>
            </p:cNvSpPr>
            <p:nvPr/>
          </p:nvSpPr>
          <p:spPr bwMode="auto">
            <a:xfrm>
              <a:off x="3822" y="1979"/>
              <a:ext cx="601"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can still</a:t>
              </a:r>
            </a:p>
            <a:p>
              <a:pPr>
                <a:lnSpc>
                  <a:spcPct val="90000"/>
                </a:lnSpc>
                <a:defRPr/>
              </a:pPr>
              <a:r>
                <a:rPr lang="en-US" sz="1400" smtClean="0"/>
                <a:t>send data</a:t>
              </a:r>
            </a:p>
          </p:txBody>
        </p:sp>
      </p:grpSp>
      <p:grpSp>
        <p:nvGrpSpPr>
          <p:cNvPr id="29" name="Group 78"/>
          <p:cNvGrpSpPr>
            <a:grpSpLocks/>
          </p:cNvGrpSpPr>
          <p:nvPr/>
        </p:nvGrpSpPr>
        <p:grpSpPr bwMode="auto">
          <a:xfrm>
            <a:off x="6287961" y="4459307"/>
            <a:ext cx="2715795" cy="1299848"/>
            <a:chOff x="3817" y="1910"/>
            <a:chExt cx="1576" cy="1093"/>
          </a:xfrm>
        </p:grpSpPr>
        <p:sp>
          <p:nvSpPr>
            <p:cNvPr id="30" name="Text Box 50"/>
            <p:cNvSpPr txBox="1">
              <a:spLocks noChangeArrowheads="1"/>
            </p:cNvSpPr>
            <p:nvPr/>
          </p:nvSpPr>
          <p:spPr bwMode="auto">
            <a:xfrm>
              <a:off x="3817" y="2703"/>
              <a:ext cx="792"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can no longer</a:t>
              </a:r>
            </a:p>
            <a:p>
              <a:pPr>
                <a:lnSpc>
                  <a:spcPct val="90000"/>
                </a:lnSpc>
                <a:defRPr/>
              </a:pPr>
              <a:r>
                <a:rPr lang="en-US" sz="1400" smtClean="0"/>
                <a:t>send data</a:t>
              </a:r>
            </a:p>
          </p:txBody>
        </p:sp>
        <p:grpSp>
          <p:nvGrpSpPr>
            <p:cNvPr id="31" name="Group 76"/>
            <p:cNvGrpSpPr>
              <a:grpSpLocks/>
            </p:cNvGrpSpPr>
            <p:nvPr/>
          </p:nvGrpSpPr>
          <p:grpSpPr bwMode="auto">
            <a:xfrm>
              <a:off x="4691" y="1910"/>
              <a:ext cx="702" cy="723"/>
              <a:chOff x="4691" y="1910"/>
              <a:chExt cx="702" cy="723"/>
            </a:xfrm>
          </p:grpSpPr>
          <p:sp>
            <p:nvSpPr>
              <p:cNvPr id="32" name="Line 39"/>
              <p:cNvSpPr>
                <a:spLocks noChangeShapeType="1"/>
              </p:cNvSpPr>
              <p:nvPr/>
            </p:nvSpPr>
            <p:spPr bwMode="auto">
              <a:xfrm>
                <a:off x="5167" y="1910"/>
                <a:ext cx="0" cy="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33" name="Text Box 55"/>
              <p:cNvSpPr txBox="1">
                <a:spLocks noChangeArrowheads="1"/>
              </p:cNvSpPr>
              <p:nvPr/>
            </p:nvSpPr>
            <p:spPr bwMode="auto">
              <a:xfrm>
                <a:off x="4691" y="2421"/>
                <a:ext cx="7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LAST_ACK</a:t>
                </a:r>
              </a:p>
            </p:txBody>
          </p:sp>
        </p:grpSp>
      </p:grpSp>
      <p:grpSp>
        <p:nvGrpSpPr>
          <p:cNvPr id="34" name="Group 82"/>
          <p:cNvGrpSpPr>
            <a:grpSpLocks/>
          </p:cNvGrpSpPr>
          <p:nvPr/>
        </p:nvGrpSpPr>
        <p:grpSpPr bwMode="auto">
          <a:xfrm>
            <a:off x="8006010" y="5344108"/>
            <a:ext cx="996021" cy="916910"/>
            <a:chOff x="4814" y="2654"/>
            <a:chExt cx="578" cy="771"/>
          </a:xfrm>
        </p:grpSpPr>
        <p:sp>
          <p:nvSpPr>
            <p:cNvPr id="35" name="Text Box 11"/>
            <p:cNvSpPr txBox="1">
              <a:spLocks noChangeArrowheads="1"/>
            </p:cNvSpPr>
            <p:nvPr/>
          </p:nvSpPr>
          <p:spPr bwMode="auto">
            <a:xfrm>
              <a:off x="4814" y="3213"/>
              <a:ext cx="5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CLOSED</a:t>
              </a:r>
            </a:p>
          </p:txBody>
        </p:sp>
        <p:sp>
          <p:nvSpPr>
            <p:cNvPr id="36" name="Line 57"/>
            <p:cNvSpPr>
              <a:spLocks noChangeShapeType="1"/>
            </p:cNvSpPr>
            <p:nvPr/>
          </p:nvSpPr>
          <p:spPr bwMode="auto">
            <a:xfrm>
              <a:off x="5173" y="2654"/>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7" name="Group 77"/>
          <p:cNvGrpSpPr>
            <a:grpSpLocks/>
          </p:cNvGrpSpPr>
          <p:nvPr/>
        </p:nvGrpSpPr>
        <p:grpSpPr bwMode="auto">
          <a:xfrm>
            <a:off x="346298" y="4888626"/>
            <a:ext cx="1519880" cy="782525"/>
            <a:chOff x="369" y="2271"/>
            <a:chExt cx="882" cy="658"/>
          </a:xfrm>
        </p:grpSpPr>
        <p:sp>
          <p:nvSpPr>
            <p:cNvPr id="38" name="Text Box 58"/>
            <p:cNvSpPr txBox="1">
              <a:spLocks noChangeArrowheads="1"/>
            </p:cNvSpPr>
            <p:nvPr/>
          </p:nvSpPr>
          <p:spPr bwMode="auto">
            <a:xfrm>
              <a:off x="369" y="2717"/>
              <a:ext cx="8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TIMED_WAIT</a:t>
              </a:r>
            </a:p>
          </p:txBody>
        </p:sp>
        <p:sp>
          <p:nvSpPr>
            <p:cNvPr id="39" name="Line 60"/>
            <p:cNvSpPr>
              <a:spLocks noChangeShapeType="1"/>
            </p:cNvSpPr>
            <p:nvPr/>
          </p:nvSpPr>
          <p:spPr bwMode="auto">
            <a:xfrm>
              <a:off x="638" y="2271"/>
              <a:ext cx="0" cy="4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40" name="Group 81"/>
          <p:cNvGrpSpPr>
            <a:grpSpLocks/>
          </p:cNvGrpSpPr>
          <p:nvPr/>
        </p:nvGrpSpPr>
        <p:grpSpPr bwMode="auto">
          <a:xfrm>
            <a:off x="442798" y="5548658"/>
            <a:ext cx="2977724" cy="1324822"/>
            <a:chOff x="425" y="2826"/>
            <a:chExt cx="1728" cy="1114"/>
          </a:xfrm>
        </p:grpSpPr>
        <p:sp>
          <p:nvSpPr>
            <p:cNvPr id="41" name="Line 52"/>
            <p:cNvSpPr>
              <a:spLocks noChangeShapeType="1"/>
            </p:cNvSpPr>
            <p:nvPr/>
          </p:nvSpPr>
          <p:spPr bwMode="auto">
            <a:xfrm>
              <a:off x="1820" y="2833"/>
              <a:ext cx="7" cy="10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42" name="Text Box 51"/>
            <p:cNvSpPr txBox="1">
              <a:spLocks noChangeArrowheads="1"/>
            </p:cNvSpPr>
            <p:nvPr/>
          </p:nvSpPr>
          <p:spPr bwMode="auto">
            <a:xfrm>
              <a:off x="1216" y="3093"/>
              <a:ext cx="937" cy="4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 timed wait </a:t>
              </a:r>
            </a:p>
            <a:p>
              <a:pPr algn="r">
                <a:lnSpc>
                  <a:spcPct val="90000"/>
                </a:lnSpc>
                <a:defRPr/>
              </a:pPr>
              <a:r>
                <a:rPr lang="en-US" sz="1400" smtClean="0"/>
                <a:t>for 2*max </a:t>
              </a:r>
            </a:p>
            <a:p>
              <a:pPr algn="r">
                <a:lnSpc>
                  <a:spcPct val="90000"/>
                </a:lnSpc>
                <a:defRPr/>
              </a:pPr>
              <a:r>
                <a:rPr lang="en-US" sz="1400" smtClean="0"/>
                <a:t>segment lifetime</a:t>
              </a:r>
            </a:p>
          </p:txBody>
        </p:sp>
        <p:sp>
          <p:nvSpPr>
            <p:cNvPr id="43" name="Line 53"/>
            <p:cNvSpPr>
              <a:spLocks noChangeShapeType="1"/>
            </p:cNvSpPr>
            <p:nvPr/>
          </p:nvSpPr>
          <p:spPr bwMode="auto">
            <a:xfrm>
              <a:off x="1742" y="2826"/>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44" name="Line 54"/>
            <p:cNvSpPr>
              <a:spLocks noChangeShapeType="1"/>
            </p:cNvSpPr>
            <p:nvPr/>
          </p:nvSpPr>
          <p:spPr bwMode="auto">
            <a:xfrm>
              <a:off x="1759" y="3889"/>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45" name="Text Box 59"/>
            <p:cNvSpPr txBox="1">
              <a:spLocks noChangeArrowheads="1"/>
            </p:cNvSpPr>
            <p:nvPr/>
          </p:nvSpPr>
          <p:spPr bwMode="auto">
            <a:xfrm>
              <a:off x="425" y="3728"/>
              <a:ext cx="5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CLOSED</a:t>
              </a:r>
            </a:p>
          </p:txBody>
        </p:sp>
        <p:sp>
          <p:nvSpPr>
            <p:cNvPr id="46" name="Line 61"/>
            <p:cNvSpPr>
              <a:spLocks noChangeShapeType="1"/>
            </p:cNvSpPr>
            <p:nvPr/>
          </p:nvSpPr>
          <p:spPr bwMode="auto">
            <a:xfrm>
              <a:off x="631" y="2918"/>
              <a:ext cx="0" cy="8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47" name="Group 71"/>
          <p:cNvGrpSpPr>
            <a:grpSpLocks/>
          </p:cNvGrpSpPr>
          <p:nvPr/>
        </p:nvGrpSpPr>
        <p:grpSpPr bwMode="auto">
          <a:xfrm>
            <a:off x="308387" y="3720785"/>
            <a:ext cx="1449228" cy="524458"/>
            <a:chOff x="347" y="1289"/>
            <a:chExt cx="841" cy="441"/>
          </a:xfrm>
        </p:grpSpPr>
        <p:sp>
          <p:nvSpPr>
            <p:cNvPr id="48" name="Text Box 31"/>
            <p:cNvSpPr txBox="1">
              <a:spLocks noChangeArrowheads="1"/>
            </p:cNvSpPr>
            <p:nvPr/>
          </p:nvSpPr>
          <p:spPr bwMode="auto">
            <a:xfrm>
              <a:off x="347" y="1518"/>
              <a:ext cx="84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FIN_WAIT_1</a:t>
              </a:r>
            </a:p>
          </p:txBody>
        </p:sp>
        <p:sp>
          <p:nvSpPr>
            <p:cNvPr id="49" name="Line 32"/>
            <p:cNvSpPr>
              <a:spLocks noChangeShapeType="1"/>
            </p:cNvSpPr>
            <p:nvPr/>
          </p:nvSpPr>
          <p:spPr bwMode="auto">
            <a:xfrm>
              <a:off x="630" y="1289"/>
              <a:ext cx="0" cy="2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50" name="Group 70"/>
          <p:cNvGrpSpPr>
            <a:grpSpLocks/>
          </p:cNvGrpSpPr>
          <p:nvPr/>
        </p:nvGrpSpPr>
        <p:grpSpPr bwMode="auto">
          <a:xfrm>
            <a:off x="1018353" y="3761220"/>
            <a:ext cx="5183446" cy="759929"/>
            <a:chOff x="759" y="1323"/>
            <a:chExt cx="3008" cy="639"/>
          </a:xfrm>
        </p:grpSpPr>
        <p:sp>
          <p:nvSpPr>
            <p:cNvPr id="51" name="Line 6"/>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52" name="Rectangle 7"/>
            <p:cNvSpPr>
              <a:spLocks noChangeArrowheads="1"/>
            </p:cNvSpPr>
            <p:nvPr/>
          </p:nvSpPr>
          <p:spPr bwMode="auto">
            <a:xfrm>
              <a:off x="2644" y="1369"/>
              <a:ext cx="590"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53" name="Text Box 8"/>
            <p:cNvSpPr txBox="1">
              <a:spLocks noChangeArrowheads="1"/>
            </p:cNvSpPr>
            <p:nvPr/>
          </p:nvSpPr>
          <p:spPr bwMode="auto">
            <a:xfrm>
              <a:off x="2430" y="1493"/>
              <a:ext cx="1052"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FINbit=1, seq=x</a:t>
              </a:r>
            </a:p>
          </p:txBody>
        </p:sp>
        <p:sp>
          <p:nvSpPr>
            <p:cNvPr id="54" name="Text Box 9"/>
            <p:cNvSpPr txBox="1">
              <a:spLocks noChangeArrowheads="1"/>
            </p:cNvSpPr>
            <p:nvPr/>
          </p:nvSpPr>
          <p:spPr bwMode="auto">
            <a:xfrm>
              <a:off x="1209" y="1541"/>
              <a:ext cx="913" cy="4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can no longer</a:t>
              </a:r>
            </a:p>
            <a:p>
              <a:pPr algn="r">
                <a:lnSpc>
                  <a:spcPct val="90000"/>
                </a:lnSpc>
                <a:defRPr/>
              </a:pPr>
              <a:r>
                <a:rPr lang="en-US" sz="1400" smtClean="0"/>
                <a:t>send but can</a:t>
              </a:r>
            </a:p>
            <a:p>
              <a:pPr algn="r">
                <a:lnSpc>
                  <a:spcPct val="90000"/>
                </a:lnSpc>
                <a:defRPr/>
              </a:pPr>
              <a:r>
                <a:rPr lang="en-US" sz="1400" smtClean="0"/>
                <a:t> receive data</a:t>
              </a:r>
            </a:p>
          </p:txBody>
        </p:sp>
        <p:sp>
          <p:nvSpPr>
            <p:cNvPr id="55" name="Text Box 67"/>
            <p:cNvSpPr txBox="1">
              <a:spLocks noChangeArrowheads="1"/>
            </p:cNvSpPr>
            <p:nvPr/>
          </p:nvSpPr>
          <p:spPr bwMode="auto">
            <a:xfrm>
              <a:off x="759" y="1323"/>
              <a:ext cx="14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Courier New" charset="0"/>
                </a:rPr>
                <a:t>clientSocket.close()</a:t>
              </a:r>
            </a:p>
          </p:txBody>
        </p:sp>
      </p:grpSp>
      <p:sp>
        <p:nvSpPr>
          <p:cNvPr id="56" name="Text Box 84"/>
          <p:cNvSpPr txBox="1">
            <a:spLocks noChangeArrowheads="1"/>
          </p:cNvSpPr>
          <p:nvPr/>
        </p:nvSpPr>
        <p:spPr bwMode="auto">
          <a:xfrm>
            <a:off x="251520" y="3212976"/>
            <a:ext cx="1259674" cy="43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smtClean="0">
                <a:solidFill>
                  <a:srgbClr val="000099"/>
                </a:solidFill>
              </a:rPr>
              <a:t>client state</a:t>
            </a:r>
          </a:p>
          <a:p>
            <a:pPr algn="r">
              <a:defRPr/>
            </a:pPr>
            <a:endParaRPr lang="en-US" i="1" smtClean="0">
              <a:solidFill>
                <a:srgbClr val="000099"/>
              </a:solidFill>
            </a:endParaRPr>
          </a:p>
        </p:txBody>
      </p:sp>
      <p:sp>
        <p:nvSpPr>
          <p:cNvPr id="57" name="Text Box 85"/>
          <p:cNvSpPr txBox="1">
            <a:spLocks noChangeArrowheads="1"/>
          </p:cNvSpPr>
          <p:nvPr/>
        </p:nvSpPr>
        <p:spPr bwMode="auto">
          <a:xfrm>
            <a:off x="7692384" y="3226058"/>
            <a:ext cx="1344112" cy="43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dirty="0" smtClean="0">
                <a:solidFill>
                  <a:srgbClr val="000099"/>
                </a:solidFill>
              </a:rPr>
              <a:t>server state</a:t>
            </a:r>
          </a:p>
          <a:p>
            <a:pPr algn="r">
              <a:defRPr/>
            </a:pPr>
            <a:endParaRPr lang="en-US" i="1" dirty="0" smtClean="0">
              <a:solidFill>
                <a:srgbClr val="000099"/>
              </a:solidFill>
            </a:endParaRPr>
          </a:p>
        </p:txBody>
      </p:sp>
      <p:sp>
        <p:nvSpPr>
          <p:cNvPr id="58" name="Text Box 86"/>
          <p:cNvSpPr txBox="1">
            <a:spLocks noChangeArrowheads="1"/>
          </p:cNvSpPr>
          <p:nvPr/>
        </p:nvSpPr>
        <p:spPr bwMode="auto">
          <a:xfrm>
            <a:off x="8143868" y="3512666"/>
            <a:ext cx="837485" cy="25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ESTAB</a:t>
            </a:r>
          </a:p>
        </p:txBody>
      </p:sp>
      <p:sp>
        <p:nvSpPr>
          <p:cNvPr id="59" name="Text Box 87"/>
          <p:cNvSpPr txBox="1">
            <a:spLocks noChangeArrowheads="1"/>
          </p:cNvSpPr>
          <p:nvPr/>
        </p:nvSpPr>
        <p:spPr bwMode="auto">
          <a:xfrm>
            <a:off x="289431" y="3499585"/>
            <a:ext cx="837485" cy="25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ESTAB</a:t>
            </a:r>
          </a:p>
        </p:txBody>
      </p:sp>
      <p:grpSp>
        <p:nvGrpSpPr>
          <p:cNvPr id="60" name="Group 88"/>
          <p:cNvGrpSpPr>
            <a:grpSpLocks/>
          </p:cNvGrpSpPr>
          <p:nvPr/>
        </p:nvGrpSpPr>
        <p:grpSpPr bwMode="auto">
          <a:xfrm>
            <a:off x="3118958" y="3268871"/>
            <a:ext cx="697905" cy="449536"/>
            <a:chOff x="-44" y="1473"/>
            <a:chExt cx="981" cy="1105"/>
          </a:xfrm>
        </p:grpSpPr>
        <p:pic>
          <p:nvPicPr>
            <p:cNvPr id="61" name="Picture 8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90"/>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63" name="Group 91"/>
          <p:cNvGrpSpPr>
            <a:grpSpLocks/>
          </p:cNvGrpSpPr>
          <p:nvPr/>
        </p:nvGrpSpPr>
        <p:grpSpPr bwMode="auto">
          <a:xfrm>
            <a:off x="5976057" y="3271250"/>
            <a:ext cx="365323" cy="384127"/>
            <a:chOff x="4140" y="429"/>
            <a:chExt cx="1425" cy="2396"/>
          </a:xfrm>
        </p:grpSpPr>
        <p:sp>
          <p:nvSpPr>
            <p:cNvPr id="64" name="Freeform 92"/>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5"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6" name="Freeform 94"/>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7" name="Freeform 9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8" name="Rectangle 9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69" name="Group 97"/>
            <p:cNvGrpSpPr>
              <a:grpSpLocks/>
            </p:cNvGrpSpPr>
            <p:nvPr/>
          </p:nvGrpSpPr>
          <p:grpSpPr bwMode="auto">
            <a:xfrm>
              <a:off x="4749" y="668"/>
              <a:ext cx="581" cy="145"/>
              <a:chOff x="614" y="2568"/>
              <a:chExt cx="725" cy="139"/>
            </a:xfrm>
          </p:grpSpPr>
          <p:sp>
            <p:nvSpPr>
              <p:cNvPr id="94" name="AutoShape 98"/>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5"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0" name="Rectangle 10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1" name="Group 101"/>
            <p:cNvGrpSpPr>
              <a:grpSpLocks/>
            </p:cNvGrpSpPr>
            <p:nvPr/>
          </p:nvGrpSpPr>
          <p:grpSpPr bwMode="auto">
            <a:xfrm>
              <a:off x="4747" y="994"/>
              <a:ext cx="581" cy="134"/>
              <a:chOff x="614" y="2568"/>
              <a:chExt cx="725" cy="139"/>
            </a:xfrm>
          </p:grpSpPr>
          <p:sp>
            <p:nvSpPr>
              <p:cNvPr id="92" name="AutoShape 102"/>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3"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2" name="Rectangle 10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 name="Rectangle 10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4" name="Group 106"/>
            <p:cNvGrpSpPr>
              <a:grpSpLocks/>
            </p:cNvGrpSpPr>
            <p:nvPr/>
          </p:nvGrpSpPr>
          <p:grpSpPr bwMode="auto">
            <a:xfrm>
              <a:off x="4735" y="1627"/>
              <a:ext cx="582" cy="151"/>
              <a:chOff x="614" y="2568"/>
              <a:chExt cx="725" cy="139"/>
            </a:xfrm>
          </p:grpSpPr>
          <p:sp>
            <p:nvSpPr>
              <p:cNvPr id="90" name="AutoShape 107"/>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91"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5" name="Freeform 10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6" name="Group 110"/>
            <p:cNvGrpSpPr>
              <a:grpSpLocks/>
            </p:cNvGrpSpPr>
            <p:nvPr/>
          </p:nvGrpSpPr>
          <p:grpSpPr bwMode="auto">
            <a:xfrm>
              <a:off x="4739" y="1327"/>
              <a:ext cx="582" cy="139"/>
              <a:chOff x="614" y="2568"/>
              <a:chExt cx="725" cy="139"/>
            </a:xfrm>
          </p:grpSpPr>
          <p:sp>
            <p:nvSpPr>
              <p:cNvPr id="88" name="AutoShape 111"/>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9"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7"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8" name="Freeform 11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9" name="Freeform 115"/>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 name="Oval 116"/>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1" name="Freeform 11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3" name="AutoShape 11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4" name="Oval 120"/>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 name="Oval 121"/>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86" name="Oval 122"/>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7" name="Rectangle 12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Tree>
    <p:extLst>
      <p:ext uri="{BB962C8B-B14F-4D97-AF65-F5344CB8AC3E}">
        <p14:creationId xmlns:p14="http://schemas.microsoft.com/office/powerpoint/2010/main" val="11469222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8" name="Rectangle 62"/>
          <p:cNvSpPr>
            <a:spLocks noGrp="1" noChangeArrowheads="1"/>
          </p:cNvSpPr>
          <p:nvPr>
            <p:ph type="title"/>
          </p:nvPr>
        </p:nvSpPr>
        <p:spPr/>
        <p:txBody>
          <a:bodyPr/>
          <a:lstStyle/>
          <a:p>
            <a:pPr>
              <a:defRPr/>
            </a:pPr>
            <a:r>
              <a:rPr lang="en-US" dirty="0">
                <a:ea typeface="ＭＳ Ｐゴシック" charset="0"/>
                <a:cs typeface="+mj-cs"/>
              </a:rPr>
              <a:t>TCP: closing a connection</a:t>
            </a:r>
          </a:p>
        </p:txBody>
      </p:sp>
      <p:sp>
        <p:nvSpPr>
          <p:cNvPr id="84997" name="Line 4"/>
          <p:cNvSpPr>
            <a:spLocks noChangeShapeType="1"/>
          </p:cNvSpPr>
          <p:nvPr/>
        </p:nvSpPr>
        <p:spPr bwMode="auto">
          <a:xfrm flipH="1">
            <a:off x="3296916" y="2269580"/>
            <a:ext cx="1587" cy="3948112"/>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4998" name="Line 10"/>
          <p:cNvSpPr>
            <a:spLocks noChangeShapeType="1"/>
          </p:cNvSpPr>
          <p:nvPr/>
        </p:nvSpPr>
        <p:spPr bwMode="auto">
          <a:xfrm flipH="1">
            <a:off x="5886128" y="2339430"/>
            <a:ext cx="1588" cy="3417887"/>
          </a:xfrm>
          <a:prstGeom prst="line">
            <a:avLst/>
          </a:prstGeom>
          <a:noFill/>
          <a:ln w="9525">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nvGrpSpPr>
          <p:cNvPr id="396362" name="Group 74"/>
          <p:cNvGrpSpPr>
            <a:grpSpLocks/>
          </p:cNvGrpSpPr>
          <p:nvPr/>
        </p:nvGrpSpPr>
        <p:grpSpPr bwMode="auto">
          <a:xfrm>
            <a:off x="369566" y="2950617"/>
            <a:ext cx="1335087" cy="854075"/>
            <a:chOff x="343" y="1740"/>
            <a:chExt cx="841" cy="538"/>
          </a:xfrm>
        </p:grpSpPr>
        <p:sp>
          <p:nvSpPr>
            <p:cNvPr id="85085" name="Text Box 34"/>
            <p:cNvSpPr txBox="1">
              <a:spLocks noChangeArrowheads="1"/>
            </p:cNvSpPr>
            <p:nvPr/>
          </p:nvSpPr>
          <p:spPr bwMode="auto">
            <a:xfrm>
              <a:off x="343" y="2066"/>
              <a:ext cx="84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FIN_WAIT_2</a:t>
              </a:r>
            </a:p>
          </p:txBody>
        </p:sp>
        <p:sp>
          <p:nvSpPr>
            <p:cNvPr id="85086" name="Line 35"/>
            <p:cNvSpPr>
              <a:spLocks noChangeShapeType="1"/>
            </p:cNvSpPr>
            <p:nvPr/>
          </p:nvSpPr>
          <p:spPr bwMode="auto">
            <a:xfrm>
              <a:off x="634" y="1740"/>
              <a:ext cx="0" cy="3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61" name="Group 73"/>
          <p:cNvGrpSpPr>
            <a:grpSpLocks/>
          </p:cNvGrpSpPr>
          <p:nvPr/>
        </p:nvGrpSpPr>
        <p:grpSpPr bwMode="auto">
          <a:xfrm>
            <a:off x="7000553" y="2290217"/>
            <a:ext cx="1390650" cy="960438"/>
            <a:chOff x="4520" y="1324"/>
            <a:chExt cx="876" cy="605"/>
          </a:xfrm>
        </p:grpSpPr>
        <p:sp>
          <p:nvSpPr>
            <p:cNvPr id="85083" name="Text Box 37"/>
            <p:cNvSpPr txBox="1">
              <a:spLocks noChangeArrowheads="1"/>
            </p:cNvSpPr>
            <p:nvPr/>
          </p:nvSpPr>
          <p:spPr bwMode="auto">
            <a:xfrm>
              <a:off x="4520" y="1717"/>
              <a:ext cx="8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CLOSE_WAIT</a:t>
              </a:r>
            </a:p>
          </p:txBody>
        </p:sp>
        <p:sp>
          <p:nvSpPr>
            <p:cNvPr id="85084" name="Line 38"/>
            <p:cNvSpPr>
              <a:spLocks noChangeShapeType="1"/>
            </p:cNvSpPr>
            <p:nvPr/>
          </p:nvSpPr>
          <p:spPr bwMode="auto">
            <a:xfrm>
              <a:off x="5171" y="1324"/>
              <a:ext cx="0" cy="4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63" name="Group 75"/>
          <p:cNvGrpSpPr>
            <a:grpSpLocks/>
          </p:cNvGrpSpPr>
          <p:nvPr/>
        </p:nvGrpSpPr>
        <p:grpSpPr bwMode="auto">
          <a:xfrm>
            <a:off x="3338191" y="4058692"/>
            <a:ext cx="2495550" cy="579438"/>
            <a:chOff x="2213" y="2438"/>
            <a:chExt cx="1572" cy="365"/>
          </a:xfrm>
        </p:grpSpPr>
        <p:sp>
          <p:nvSpPr>
            <p:cNvPr id="85080" name="Line 41"/>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81" name="Rectangle 42"/>
            <p:cNvSpPr>
              <a:spLocks noChangeArrowheads="1"/>
            </p:cNvSpPr>
            <p:nvPr/>
          </p:nvSpPr>
          <p:spPr bwMode="auto">
            <a:xfrm>
              <a:off x="2669" y="2438"/>
              <a:ext cx="590"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82" name="Text Box 43"/>
            <p:cNvSpPr txBox="1">
              <a:spLocks noChangeArrowheads="1"/>
            </p:cNvSpPr>
            <p:nvPr/>
          </p:nvSpPr>
          <p:spPr bwMode="auto">
            <a:xfrm>
              <a:off x="2455" y="2562"/>
              <a:ext cx="1052"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FINbit=1, seq=y</a:t>
              </a:r>
            </a:p>
          </p:txBody>
        </p:sp>
      </p:grpSp>
      <p:grpSp>
        <p:nvGrpSpPr>
          <p:cNvPr id="396368" name="Group 80"/>
          <p:cNvGrpSpPr>
            <a:grpSpLocks/>
          </p:cNvGrpSpPr>
          <p:nvPr/>
        </p:nvGrpSpPr>
        <p:grpSpPr bwMode="auto">
          <a:xfrm>
            <a:off x="3368353" y="4766717"/>
            <a:ext cx="2508250" cy="582613"/>
            <a:chOff x="2232" y="2884"/>
            <a:chExt cx="1580" cy="367"/>
          </a:xfrm>
        </p:grpSpPr>
        <p:sp>
          <p:nvSpPr>
            <p:cNvPr id="85077" name="Line 44"/>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78" name="Rectangle 46"/>
            <p:cNvSpPr>
              <a:spLocks noChangeArrowheads="1"/>
            </p:cNvSpPr>
            <p:nvPr/>
          </p:nvSpPr>
          <p:spPr bwMode="auto">
            <a:xfrm>
              <a:off x="2553" y="2995"/>
              <a:ext cx="896" cy="2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79" name="Text Box 47"/>
            <p:cNvSpPr txBox="1">
              <a:spLocks noChangeArrowheads="1"/>
            </p:cNvSpPr>
            <p:nvPr/>
          </p:nvSpPr>
          <p:spPr bwMode="auto">
            <a:xfrm>
              <a:off x="2246" y="2958"/>
              <a:ext cx="153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ACKbit=1; ACKnum=y+1</a:t>
              </a:r>
            </a:p>
          </p:txBody>
        </p:sp>
      </p:grpSp>
      <p:grpSp>
        <p:nvGrpSpPr>
          <p:cNvPr id="396360" name="Group 72"/>
          <p:cNvGrpSpPr>
            <a:grpSpLocks/>
          </p:cNvGrpSpPr>
          <p:nvPr/>
        </p:nvGrpSpPr>
        <p:grpSpPr bwMode="auto">
          <a:xfrm>
            <a:off x="1915791" y="3090317"/>
            <a:ext cx="4930775" cy="854075"/>
            <a:chOff x="1317" y="1828"/>
            <a:chExt cx="3106" cy="538"/>
          </a:xfrm>
        </p:grpSpPr>
        <p:sp>
          <p:nvSpPr>
            <p:cNvPr id="85072" name="Line 13"/>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73" name="Rectangle 14"/>
            <p:cNvSpPr>
              <a:spLocks noChangeArrowheads="1"/>
            </p:cNvSpPr>
            <p:nvPr/>
          </p:nvSpPr>
          <p:spPr bwMode="auto">
            <a:xfrm>
              <a:off x="2507" y="1912"/>
              <a:ext cx="896" cy="2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74" name="Text Box 15"/>
            <p:cNvSpPr txBox="1">
              <a:spLocks noChangeArrowheads="1"/>
            </p:cNvSpPr>
            <p:nvPr/>
          </p:nvSpPr>
          <p:spPr bwMode="auto">
            <a:xfrm>
              <a:off x="2200" y="1875"/>
              <a:ext cx="153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ACKbit=1; ACKnum=x+1</a:t>
              </a:r>
            </a:p>
          </p:txBody>
        </p:sp>
        <p:sp>
          <p:nvSpPr>
            <p:cNvPr id="85075" name="Text Box 21"/>
            <p:cNvSpPr txBox="1">
              <a:spLocks noChangeArrowheads="1"/>
            </p:cNvSpPr>
            <p:nvPr/>
          </p:nvSpPr>
          <p:spPr bwMode="auto">
            <a:xfrm>
              <a:off x="1317" y="2066"/>
              <a:ext cx="867"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 wait for server</a:t>
              </a:r>
            </a:p>
            <a:p>
              <a:pPr algn="r">
                <a:lnSpc>
                  <a:spcPct val="90000"/>
                </a:lnSpc>
                <a:defRPr/>
              </a:pPr>
              <a:r>
                <a:rPr lang="en-US" sz="1400" smtClean="0"/>
                <a:t>close</a:t>
              </a:r>
            </a:p>
          </p:txBody>
        </p:sp>
        <p:sp>
          <p:nvSpPr>
            <p:cNvPr id="85076" name="Text Box 49"/>
            <p:cNvSpPr txBox="1">
              <a:spLocks noChangeArrowheads="1"/>
            </p:cNvSpPr>
            <p:nvPr/>
          </p:nvSpPr>
          <p:spPr bwMode="auto">
            <a:xfrm>
              <a:off x="3822" y="1979"/>
              <a:ext cx="601"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can still</a:t>
              </a:r>
            </a:p>
            <a:p>
              <a:pPr>
                <a:lnSpc>
                  <a:spcPct val="90000"/>
                </a:lnSpc>
                <a:defRPr/>
              </a:pPr>
              <a:r>
                <a:rPr lang="en-US" sz="1400" smtClean="0"/>
                <a:t>send data</a:t>
              </a:r>
            </a:p>
          </p:txBody>
        </p:sp>
      </p:grpSp>
      <p:grpSp>
        <p:nvGrpSpPr>
          <p:cNvPr id="396366" name="Group 78"/>
          <p:cNvGrpSpPr>
            <a:grpSpLocks/>
          </p:cNvGrpSpPr>
          <p:nvPr/>
        </p:nvGrpSpPr>
        <p:grpSpPr bwMode="auto">
          <a:xfrm>
            <a:off x="5884541" y="3220492"/>
            <a:ext cx="2501900" cy="1735138"/>
            <a:chOff x="3817" y="1910"/>
            <a:chExt cx="1576" cy="1093"/>
          </a:xfrm>
        </p:grpSpPr>
        <p:sp>
          <p:nvSpPr>
            <p:cNvPr id="85068" name="Text Box 50"/>
            <p:cNvSpPr txBox="1">
              <a:spLocks noChangeArrowheads="1"/>
            </p:cNvSpPr>
            <p:nvPr/>
          </p:nvSpPr>
          <p:spPr bwMode="auto">
            <a:xfrm>
              <a:off x="3817" y="2703"/>
              <a:ext cx="792" cy="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can no longer</a:t>
              </a:r>
            </a:p>
            <a:p>
              <a:pPr>
                <a:lnSpc>
                  <a:spcPct val="90000"/>
                </a:lnSpc>
                <a:defRPr/>
              </a:pPr>
              <a:r>
                <a:rPr lang="en-US" sz="1400" smtClean="0"/>
                <a:t>send data</a:t>
              </a:r>
            </a:p>
          </p:txBody>
        </p:sp>
        <p:grpSp>
          <p:nvGrpSpPr>
            <p:cNvPr id="79949" name="Group 76"/>
            <p:cNvGrpSpPr>
              <a:grpSpLocks/>
            </p:cNvGrpSpPr>
            <p:nvPr/>
          </p:nvGrpSpPr>
          <p:grpSpPr bwMode="auto">
            <a:xfrm>
              <a:off x="4691" y="1910"/>
              <a:ext cx="702" cy="723"/>
              <a:chOff x="4691" y="1910"/>
              <a:chExt cx="702" cy="723"/>
            </a:xfrm>
          </p:grpSpPr>
          <p:sp>
            <p:nvSpPr>
              <p:cNvPr id="85070" name="Line 39"/>
              <p:cNvSpPr>
                <a:spLocks noChangeShapeType="1"/>
              </p:cNvSpPr>
              <p:nvPr/>
            </p:nvSpPr>
            <p:spPr bwMode="auto">
              <a:xfrm>
                <a:off x="5167" y="1910"/>
                <a:ext cx="0" cy="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71" name="Text Box 55"/>
              <p:cNvSpPr txBox="1">
                <a:spLocks noChangeArrowheads="1"/>
              </p:cNvSpPr>
              <p:nvPr/>
            </p:nvSpPr>
            <p:spPr bwMode="auto">
              <a:xfrm>
                <a:off x="4691" y="2421"/>
                <a:ext cx="7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LAST_ACK</a:t>
                </a:r>
              </a:p>
            </p:txBody>
          </p:sp>
        </p:grpSp>
      </p:grpSp>
      <p:grpSp>
        <p:nvGrpSpPr>
          <p:cNvPr id="396370" name="Group 82"/>
          <p:cNvGrpSpPr>
            <a:grpSpLocks/>
          </p:cNvGrpSpPr>
          <p:nvPr/>
        </p:nvGrpSpPr>
        <p:grpSpPr bwMode="auto">
          <a:xfrm>
            <a:off x="7467278" y="4401592"/>
            <a:ext cx="917575" cy="1223963"/>
            <a:chOff x="4814" y="2654"/>
            <a:chExt cx="578" cy="771"/>
          </a:xfrm>
        </p:grpSpPr>
        <p:sp>
          <p:nvSpPr>
            <p:cNvPr id="85066" name="Text Box 11"/>
            <p:cNvSpPr txBox="1">
              <a:spLocks noChangeArrowheads="1"/>
            </p:cNvSpPr>
            <p:nvPr/>
          </p:nvSpPr>
          <p:spPr bwMode="auto">
            <a:xfrm>
              <a:off x="4814" y="3213"/>
              <a:ext cx="5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CLOSED</a:t>
              </a:r>
            </a:p>
          </p:txBody>
        </p:sp>
        <p:sp>
          <p:nvSpPr>
            <p:cNvPr id="85067" name="Line 57"/>
            <p:cNvSpPr>
              <a:spLocks noChangeShapeType="1"/>
            </p:cNvSpPr>
            <p:nvPr/>
          </p:nvSpPr>
          <p:spPr bwMode="auto">
            <a:xfrm>
              <a:off x="5173" y="2654"/>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65" name="Group 77"/>
          <p:cNvGrpSpPr>
            <a:grpSpLocks/>
          </p:cNvGrpSpPr>
          <p:nvPr/>
        </p:nvGrpSpPr>
        <p:grpSpPr bwMode="auto">
          <a:xfrm>
            <a:off x="410841" y="3793580"/>
            <a:ext cx="1400175" cy="1044575"/>
            <a:chOff x="369" y="2271"/>
            <a:chExt cx="882" cy="658"/>
          </a:xfrm>
        </p:grpSpPr>
        <p:sp>
          <p:nvSpPr>
            <p:cNvPr id="85064" name="Text Box 58"/>
            <p:cNvSpPr txBox="1">
              <a:spLocks noChangeArrowheads="1"/>
            </p:cNvSpPr>
            <p:nvPr/>
          </p:nvSpPr>
          <p:spPr bwMode="auto">
            <a:xfrm>
              <a:off x="369" y="2717"/>
              <a:ext cx="8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TIMED_WAIT</a:t>
              </a:r>
            </a:p>
          </p:txBody>
        </p:sp>
        <p:sp>
          <p:nvSpPr>
            <p:cNvPr id="85065" name="Line 60"/>
            <p:cNvSpPr>
              <a:spLocks noChangeShapeType="1"/>
            </p:cNvSpPr>
            <p:nvPr/>
          </p:nvSpPr>
          <p:spPr bwMode="auto">
            <a:xfrm>
              <a:off x="638" y="2271"/>
              <a:ext cx="0" cy="4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69" name="Group 81"/>
          <p:cNvGrpSpPr>
            <a:grpSpLocks/>
          </p:cNvGrpSpPr>
          <p:nvPr/>
        </p:nvGrpSpPr>
        <p:grpSpPr bwMode="auto">
          <a:xfrm>
            <a:off x="499741" y="4674642"/>
            <a:ext cx="2743200" cy="1768475"/>
            <a:chOff x="425" y="2826"/>
            <a:chExt cx="1728" cy="1114"/>
          </a:xfrm>
        </p:grpSpPr>
        <p:sp>
          <p:nvSpPr>
            <p:cNvPr id="85058" name="Line 52"/>
            <p:cNvSpPr>
              <a:spLocks noChangeShapeType="1"/>
            </p:cNvSpPr>
            <p:nvPr/>
          </p:nvSpPr>
          <p:spPr bwMode="auto">
            <a:xfrm>
              <a:off x="1820" y="2833"/>
              <a:ext cx="7" cy="10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59" name="Text Box 51"/>
            <p:cNvSpPr txBox="1">
              <a:spLocks noChangeArrowheads="1"/>
            </p:cNvSpPr>
            <p:nvPr/>
          </p:nvSpPr>
          <p:spPr bwMode="auto">
            <a:xfrm>
              <a:off x="1216" y="3093"/>
              <a:ext cx="937" cy="4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 timed wait </a:t>
              </a:r>
            </a:p>
            <a:p>
              <a:pPr algn="r">
                <a:lnSpc>
                  <a:spcPct val="90000"/>
                </a:lnSpc>
                <a:defRPr/>
              </a:pPr>
              <a:r>
                <a:rPr lang="en-US" sz="1400" smtClean="0"/>
                <a:t>for 2*max </a:t>
              </a:r>
            </a:p>
            <a:p>
              <a:pPr algn="r">
                <a:lnSpc>
                  <a:spcPct val="90000"/>
                </a:lnSpc>
                <a:defRPr/>
              </a:pPr>
              <a:r>
                <a:rPr lang="en-US" sz="1400" smtClean="0"/>
                <a:t>segment lifetime</a:t>
              </a:r>
            </a:p>
          </p:txBody>
        </p:sp>
        <p:sp>
          <p:nvSpPr>
            <p:cNvPr id="85060" name="Line 53"/>
            <p:cNvSpPr>
              <a:spLocks noChangeShapeType="1"/>
            </p:cNvSpPr>
            <p:nvPr/>
          </p:nvSpPr>
          <p:spPr bwMode="auto">
            <a:xfrm>
              <a:off x="1742" y="2826"/>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61" name="Line 54"/>
            <p:cNvSpPr>
              <a:spLocks noChangeShapeType="1"/>
            </p:cNvSpPr>
            <p:nvPr/>
          </p:nvSpPr>
          <p:spPr bwMode="auto">
            <a:xfrm>
              <a:off x="1759" y="3889"/>
              <a:ext cx="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62" name="Text Box 59"/>
            <p:cNvSpPr txBox="1">
              <a:spLocks noChangeArrowheads="1"/>
            </p:cNvSpPr>
            <p:nvPr/>
          </p:nvSpPr>
          <p:spPr bwMode="auto">
            <a:xfrm>
              <a:off x="425" y="3728"/>
              <a:ext cx="5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CLOSED</a:t>
              </a:r>
            </a:p>
          </p:txBody>
        </p:sp>
        <p:sp>
          <p:nvSpPr>
            <p:cNvPr id="85063" name="Line 61"/>
            <p:cNvSpPr>
              <a:spLocks noChangeShapeType="1"/>
            </p:cNvSpPr>
            <p:nvPr/>
          </p:nvSpPr>
          <p:spPr bwMode="auto">
            <a:xfrm>
              <a:off x="631" y="2918"/>
              <a:ext cx="0" cy="8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59" name="Group 71"/>
          <p:cNvGrpSpPr>
            <a:grpSpLocks/>
          </p:cNvGrpSpPr>
          <p:nvPr/>
        </p:nvGrpSpPr>
        <p:grpSpPr bwMode="auto">
          <a:xfrm>
            <a:off x="375916" y="2234655"/>
            <a:ext cx="1335087" cy="700087"/>
            <a:chOff x="347" y="1289"/>
            <a:chExt cx="841" cy="441"/>
          </a:xfrm>
        </p:grpSpPr>
        <p:sp>
          <p:nvSpPr>
            <p:cNvPr id="85056" name="Text Box 31"/>
            <p:cNvSpPr txBox="1">
              <a:spLocks noChangeArrowheads="1"/>
            </p:cNvSpPr>
            <p:nvPr/>
          </p:nvSpPr>
          <p:spPr bwMode="auto">
            <a:xfrm>
              <a:off x="347" y="1518"/>
              <a:ext cx="84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FIN_WAIT_1</a:t>
              </a:r>
            </a:p>
          </p:txBody>
        </p:sp>
        <p:sp>
          <p:nvSpPr>
            <p:cNvPr id="85057" name="Line 32"/>
            <p:cNvSpPr>
              <a:spLocks noChangeShapeType="1"/>
            </p:cNvSpPr>
            <p:nvPr/>
          </p:nvSpPr>
          <p:spPr bwMode="auto">
            <a:xfrm>
              <a:off x="630" y="1289"/>
              <a:ext cx="0" cy="2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396358" name="Group 70"/>
          <p:cNvGrpSpPr>
            <a:grpSpLocks/>
          </p:cNvGrpSpPr>
          <p:nvPr/>
        </p:nvGrpSpPr>
        <p:grpSpPr bwMode="auto">
          <a:xfrm>
            <a:off x="1029966" y="2288630"/>
            <a:ext cx="4775200" cy="1014412"/>
            <a:chOff x="759" y="1323"/>
            <a:chExt cx="3008" cy="639"/>
          </a:xfrm>
        </p:grpSpPr>
        <p:sp>
          <p:nvSpPr>
            <p:cNvPr id="85051" name="Line 6"/>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85052" name="Rectangle 7"/>
            <p:cNvSpPr>
              <a:spLocks noChangeArrowheads="1"/>
            </p:cNvSpPr>
            <p:nvPr/>
          </p:nvSpPr>
          <p:spPr bwMode="auto">
            <a:xfrm>
              <a:off x="2644" y="1369"/>
              <a:ext cx="590"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53" name="Text Box 8"/>
            <p:cNvSpPr txBox="1">
              <a:spLocks noChangeArrowheads="1"/>
            </p:cNvSpPr>
            <p:nvPr/>
          </p:nvSpPr>
          <p:spPr bwMode="auto">
            <a:xfrm>
              <a:off x="2430" y="1493"/>
              <a:ext cx="1052"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FINbit=1, seq=x</a:t>
              </a:r>
            </a:p>
          </p:txBody>
        </p:sp>
        <p:sp>
          <p:nvSpPr>
            <p:cNvPr id="85054" name="Text Box 9"/>
            <p:cNvSpPr txBox="1">
              <a:spLocks noChangeArrowheads="1"/>
            </p:cNvSpPr>
            <p:nvPr/>
          </p:nvSpPr>
          <p:spPr bwMode="auto">
            <a:xfrm>
              <a:off x="1209" y="1541"/>
              <a:ext cx="913" cy="4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sz="1400" smtClean="0"/>
                <a:t>can no longer</a:t>
              </a:r>
            </a:p>
            <a:p>
              <a:pPr algn="r">
                <a:lnSpc>
                  <a:spcPct val="90000"/>
                </a:lnSpc>
                <a:defRPr/>
              </a:pPr>
              <a:r>
                <a:rPr lang="en-US" sz="1400" smtClean="0"/>
                <a:t>send but can</a:t>
              </a:r>
            </a:p>
            <a:p>
              <a:pPr algn="r">
                <a:lnSpc>
                  <a:spcPct val="90000"/>
                </a:lnSpc>
                <a:defRPr/>
              </a:pPr>
              <a:r>
                <a:rPr lang="en-US" sz="1400" smtClean="0"/>
                <a:t> receive data</a:t>
              </a:r>
            </a:p>
          </p:txBody>
        </p:sp>
        <p:sp>
          <p:nvSpPr>
            <p:cNvPr id="85055" name="Text Box 67"/>
            <p:cNvSpPr txBox="1">
              <a:spLocks noChangeArrowheads="1"/>
            </p:cNvSpPr>
            <p:nvPr/>
          </p:nvSpPr>
          <p:spPr bwMode="auto">
            <a:xfrm>
              <a:off x="759" y="1323"/>
              <a:ext cx="14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Courier New" charset="0"/>
                </a:rPr>
                <a:t>clientSocket.close()</a:t>
              </a:r>
            </a:p>
          </p:txBody>
        </p:sp>
      </p:grpSp>
      <p:sp>
        <p:nvSpPr>
          <p:cNvPr id="85011" name="Text Box 84"/>
          <p:cNvSpPr txBox="1">
            <a:spLocks noChangeArrowheads="1"/>
          </p:cNvSpPr>
          <p:nvPr/>
        </p:nvSpPr>
        <p:spPr bwMode="auto">
          <a:xfrm>
            <a:off x="323528" y="1556792"/>
            <a:ext cx="11604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smtClean="0">
                <a:solidFill>
                  <a:srgbClr val="000099"/>
                </a:solidFill>
              </a:rPr>
              <a:t>client state</a:t>
            </a:r>
          </a:p>
          <a:p>
            <a:pPr algn="r">
              <a:defRPr/>
            </a:pPr>
            <a:endParaRPr lang="en-US" i="1" smtClean="0">
              <a:solidFill>
                <a:srgbClr val="000099"/>
              </a:solidFill>
            </a:endParaRPr>
          </a:p>
        </p:txBody>
      </p:sp>
      <p:sp>
        <p:nvSpPr>
          <p:cNvPr id="85012" name="Text Box 85"/>
          <p:cNvSpPr txBox="1">
            <a:spLocks noChangeArrowheads="1"/>
          </p:cNvSpPr>
          <p:nvPr/>
        </p:nvSpPr>
        <p:spPr bwMode="auto">
          <a:xfrm>
            <a:off x="7178353" y="1574255"/>
            <a:ext cx="12382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defRPr/>
            </a:pPr>
            <a:r>
              <a:rPr lang="en-US" i="1" smtClean="0">
                <a:solidFill>
                  <a:srgbClr val="000099"/>
                </a:solidFill>
              </a:rPr>
              <a:t>server state</a:t>
            </a:r>
          </a:p>
          <a:p>
            <a:pPr algn="r">
              <a:defRPr/>
            </a:pPr>
            <a:endParaRPr lang="en-US" i="1" smtClean="0">
              <a:solidFill>
                <a:srgbClr val="000099"/>
              </a:solidFill>
            </a:endParaRPr>
          </a:p>
        </p:txBody>
      </p:sp>
      <p:sp>
        <p:nvSpPr>
          <p:cNvPr id="85013" name="Text Box 86"/>
          <p:cNvSpPr txBox="1">
            <a:spLocks noChangeArrowheads="1"/>
          </p:cNvSpPr>
          <p:nvPr/>
        </p:nvSpPr>
        <p:spPr bwMode="auto">
          <a:xfrm>
            <a:off x="7594278" y="1956842"/>
            <a:ext cx="771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ESTAB</a:t>
            </a:r>
          </a:p>
        </p:txBody>
      </p:sp>
      <p:sp>
        <p:nvSpPr>
          <p:cNvPr id="85014" name="Text Box 87"/>
          <p:cNvSpPr txBox="1">
            <a:spLocks noChangeArrowheads="1"/>
          </p:cNvSpPr>
          <p:nvPr/>
        </p:nvSpPr>
        <p:spPr bwMode="auto">
          <a:xfrm>
            <a:off x="358453" y="1939380"/>
            <a:ext cx="771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ESTAB</a:t>
            </a:r>
          </a:p>
        </p:txBody>
      </p:sp>
      <p:grpSp>
        <p:nvGrpSpPr>
          <p:cNvPr id="79895" name="Group 88"/>
          <p:cNvGrpSpPr>
            <a:grpSpLocks/>
          </p:cNvGrpSpPr>
          <p:nvPr/>
        </p:nvGrpSpPr>
        <p:grpSpPr bwMode="auto">
          <a:xfrm>
            <a:off x="2965128" y="1631405"/>
            <a:ext cx="642938" cy="600075"/>
            <a:chOff x="-44" y="1473"/>
            <a:chExt cx="981" cy="1105"/>
          </a:xfrm>
        </p:grpSpPr>
        <p:pic>
          <p:nvPicPr>
            <p:cNvPr id="79929" name="Picture 8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0" name="Freeform 90"/>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79896" name="Group 91"/>
          <p:cNvGrpSpPr>
            <a:grpSpLocks/>
          </p:cNvGrpSpPr>
          <p:nvPr/>
        </p:nvGrpSpPr>
        <p:grpSpPr bwMode="auto">
          <a:xfrm>
            <a:off x="5597203" y="1634580"/>
            <a:ext cx="336550" cy="512762"/>
            <a:chOff x="4140" y="429"/>
            <a:chExt cx="1425" cy="2396"/>
          </a:xfrm>
        </p:grpSpPr>
        <p:sp>
          <p:nvSpPr>
            <p:cNvPr id="79897" name="Freeform 92"/>
            <p:cNvSpPr>
              <a:spLocks/>
            </p:cNvSpPr>
            <p:nvPr/>
          </p:nvSpPr>
          <p:spPr bwMode="auto">
            <a:xfrm>
              <a:off x="5268" y="433"/>
              <a:ext cx="283" cy="2286"/>
            </a:xfrm>
            <a:custGeom>
              <a:avLst/>
              <a:gdLst>
                <a:gd name="T0" fmla="*/ 2 w 354"/>
                <a:gd name="T1" fmla="*/ 0 h 2742"/>
                <a:gd name="T2" fmla="*/ 2 w 354"/>
                <a:gd name="T3" fmla="*/ 4 h 2742"/>
                <a:gd name="T4" fmla="*/ 2 w 354"/>
                <a:gd name="T5" fmla="*/ 28 h 2742"/>
                <a:gd name="T6" fmla="*/ 0 w 354"/>
                <a:gd name="T7" fmla="*/ 29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5018"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9899" name="Freeform 94"/>
            <p:cNvSpPr>
              <a:spLocks/>
            </p:cNvSpPr>
            <p:nvPr/>
          </p:nvSpPr>
          <p:spPr bwMode="auto">
            <a:xfrm>
              <a:off x="5321" y="570"/>
              <a:ext cx="169" cy="2115"/>
            </a:xfrm>
            <a:custGeom>
              <a:avLst/>
              <a:gdLst>
                <a:gd name="T0" fmla="*/ 2 w 211"/>
                <a:gd name="T1" fmla="*/ 0 h 2537"/>
                <a:gd name="T2" fmla="*/ 2 w 211"/>
                <a:gd name="T3" fmla="*/ 3 h 2537"/>
                <a:gd name="T4" fmla="*/ 2 w 211"/>
                <a:gd name="T5" fmla="*/ 2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9900" name="Freeform 9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5021" name="Rectangle 9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9902" name="Group 97"/>
            <p:cNvGrpSpPr>
              <a:grpSpLocks/>
            </p:cNvGrpSpPr>
            <p:nvPr/>
          </p:nvGrpSpPr>
          <p:grpSpPr bwMode="auto">
            <a:xfrm>
              <a:off x="4749" y="668"/>
              <a:ext cx="581" cy="145"/>
              <a:chOff x="614" y="2568"/>
              <a:chExt cx="725" cy="139"/>
            </a:xfrm>
          </p:grpSpPr>
          <p:sp>
            <p:nvSpPr>
              <p:cNvPr id="85047" name="AutoShape 98"/>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48"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5023" name="Rectangle 10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9904" name="Group 101"/>
            <p:cNvGrpSpPr>
              <a:grpSpLocks/>
            </p:cNvGrpSpPr>
            <p:nvPr/>
          </p:nvGrpSpPr>
          <p:grpSpPr bwMode="auto">
            <a:xfrm>
              <a:off x="4747" y="994"/>
              <a:ext cx="581" cy="134"/>
              <a:chOff x="614" y="2568"/>
              <a:chExt cx="725" cy="139"/>
            </a:xfrm>
          </p:grpSpPr>
          <p:sp>
            <p:nvSpPr>
              <p:cNvPr id="85045" name="AutoShape 102"/>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46"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5025" name="Rectangle 10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26" name="Rectangle 10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79907" name="Group 106"/>
            <p:cNvGrpSpPr>
              <a:grpSpLocks/>
            </p:cNvGrpSpPr>
            <p:nvPr/>
          </p:nvGrpSpPr>
          <p:grpSpPr bwMode="auto">
            <a:xfrm>
              <a:off x="4735" y="1627"/>
              <a:ext cx="582" cy="151"/>
              <a:chOff x="614" y="2568"/>
              <a:chExt cx="725" cy="139"/>
            </a:xfrm>
          </p:grpSpPr>
          <p:sp>
            <p:nvSpPr>
              <p:cNvPr id="85043" name="AutoShape 107"/>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44"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79908" name="Freeform 10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79909" name="Group 110"/>
            <p:cNvGrpSpPr>
              <a:grpSpLocks/>
            </p:cNvGrpSpPr>
            <p:nvPr/>
          </p:nvGrpSpPr>
          <p:grpSpPr bwMode="auto">
            <a:xfrm>
              <a:off x="4739" y="1327"/>
              <a:ext cx="582" cy="139"/>
              <a:chOff x="614" y="2568"/>
              <a:chExt cx="725" cy="139"/>
            </a:xfrm>
          </p:grpSpPr>
          <p:sp>
            <p:nvSpPr>
              <p:cNvPr id="85041" name="AutoShape 111"/>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42"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
          <p:nvSpPr>
            <p:cNvPr id="85030"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9911" name="Freeform 11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9912" name="Freeform 115"/>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5033" name="Oval 116"/>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9914" name="Freeform 11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5035"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36" name="AutoShape 11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37" name="Oval 120"/>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38" name="Oval 121"/>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1800">
                <a:solidFill>
                  <a:srgbClr val="FF0000"/>
                </a:solidFill>
                <a:latin typeface="Arial" charset="0"/>
                <a:ea typeface="ＭＳ Ｐゴシック" charset="0"/>
                <a:cs typeface="Arial" charset="0"/>
              </a:endParaRPr>
            </a:p>
          </p:txBody>
        </p:sp>
        <p:sp>
          <p:nvSpPr>
            <p:cNvPr id="85039" name="Oval 122"/>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85040" name="Rectangle 12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spTree>
    <p:extLst>
      <p:ext uri="{BB962C8B-B14F-4D97-AF65-F5344CB8AC3E}">
        <p14:creationId xmlns:p14="http://schemas.microsoft.com/office/powerpoint/2010/main" val="4239741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6358"/>
                                        </p:tgtEl>
                                        <p:attrNameLst>
                                          <p:attrName>style.visibility</p:attrName>
                                        </p:attrNameLst>
                                      </p:cBhvr>
                                      <p:to>
                                        <p:strVal val="visible"/>
                                      </p:to>
                                    </p:set>
                                    <p:animEffect transition="in" filter="wipe(left)">
                                      <p:cBhvr>
                                        <p:cTn id="7" dur="500"/>
                                        <p:tgtEl>
                                          <p:spTgt spid="396358"/>
                                        </p:tgtEl>
                                      </p:cBhvr>
                                    </p:animEffect>
                                  </p:childTnLst>
                                </p:cTn>
                              </p:par>
                              <p:par>
                                <p:cTn id="8" presetID="22" presetClass="entr" presetSubtype="1" fill="hold" nodeType="withEffect">
                                  <p:stCondLst>
                                    <p:cond delay="0"/>
                                  </p:stCondLst>
                                  <p:childTnLst>
                                    <p:set>
                                      <p:cBhvr>
                                        <p:cTn id="9" dur="1" fill="hold">
                                          <p:stCondLst>
                                            <p:cond delay="0"/>
                                          </p:stCondLst>
                                        </p:cTn>
                                        <p:tgtEl>
                                          <p:spTgt spid="396359"/>
                                        </p:tgtEl>
                                        <p:attrNameLst>
                                          <p:attrName>style.visibility</p:attrName>
                                        </p:attrNameLst>
                                      </p:cBhvr>
                                      <p:to>
                                        <p:strVal val="visible"/>
                                      </p:to>
                                    </p:set>
                                    <p:animEffect transition="in" filter="wipe(up)">
                                      <p:cBhvr>
                                        <p:cTn id="10" dur="500"/>
                                        <p:tgtEl>
                                          <p:spTgt spid="3963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96360"/>
                                        </p:tgtEl>
                                        <p:attrNameLst>
                                          <p:attrName>style.visibility</p:attrName>
                                        </p:attrNameLst>
                                      </p:cBhvr>
                                      <p:to>
                                        <p:strVal val="visible"/>
                                      </p:to>
                                    </p:set>
                                    <p:animEffect transition="in" filter="wipe(up)">
                                      <p:cBhvr>
                                        <p:cTn id="15" dur="500"/>
                                        <p:tgtEl>
                                          <p:spTgt spid="396360"/>
                                        </p:tgtEl>
                                      </p:cBhvr>
                                    </p:animEffect>
                                  </p:childTnLst>
                                </p:cTn>
                              </p:par>
                              <p:par>
                                <p:cTn id="16" presetID="22" presetClass="entr" presetSubtype="1" fill="hold" nodeType="withEffect">
                                  <p:stCondLst>
                                    <p:cond delay="0"/>
                                  </p:stCondLst>
                                  <p:childTnLst>
                                    <p:set>
                                      <p:cBhvr>
                                        <p:cTn id="17" dur="1" fill="hold">
                                          <p:stCondLst>
                                            <p:cond delay="0"/>
                                          </p:stCondLst>
                                        </p:cTn>
                                        <p:tgtEl>
                                          <p:spTgt spid="396361"/>
                                        </p:tgtEl>
                                        <p:attrNameLst>
                                          <p:attrName>style.visibility</p:attrName>
                                        </p:attrNameLst>
                                      </p:cBhvr>
                                      <p:to>
                                        <p:strVal val="visible"/>
                                      </p:to>
                                    </p:set>
                                    <p:animEffect transition="in" filter="wipe(up)">
                                      <p:cBhvr>
                                        <p:cTn id="18" dur="500"/>
                                        <p:tgtEl>
                                          <p:spTgt spid="396361"/>
                                        </p:tgtEl>
                                      </p:cBhvr>
                                    </p:animEffect>
                                  </p:childTnLst>
                                </p:cTn>
                              </p:par>
                              <p:par>
                                <p:cTn id="19" presetID="22" presetClass="entr" presetSubtype="1" fill="hold" nodeType="withEffect">
                                  <p:stCondLst>
                                    <p:cond delay="0"/>
                                  </p:stCondLst>
                                  <p:childTnLst>
                                    <p:set>
                                      <p:cBhvr>
                                        <p:cTn id="20" dur="1" fill="hold">
                                          <p:stCondLst>
                                            <p:cond delay="0"/>
                                          </p:stCondLst>
                                        </p:cTn>
                                        <p:tgtEl>
                                          <p:spTgt spid="396362"/>
                                        </p:tgtEl>
                                        <p:attrNameLst>
                                          <p:attrName>style.visibility</p:attrName>
                                        </p:attrNameLst>
                                      </p:cBhvr>
                                      <p:to>
                                        <p:strVal val="visible"/>
                                      </p:to>
                                    </p:set>
                                    <p:animEffect transition="in" filter="wipe(up)">
                                      <p:cBhvr>
                                        <p:cTn id="21" dur="500"/>
                                        <p:tgtEl>
                                          <p:spTgt spid="3963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396363"/>
                                        </p:tgtEl>
                                        <p:attrNameLst>
                                          <p:attrName>style.visibility</p:attrName>
                                        </p:attrNameLst>
                                      </p:cBhvr>
                                      <p:to>
                                        <p:strVal val="visible"/>
                                      </p:to>
                                    </p:set>
                                    <p:animEffect transition="in" filter="wipe(right)">
                                      <p:cBhvr>
                                        <p:cTn id="26" dur="500"/>
                                        <p:tgtEl>
                                          <p:spTgt spid="396363"/>
                                        </p:tgtEl>
                                      </p:cBhvr>
                                    </p:animEffect>
                                  </p:childTnLst>
                                </p:cTn>
                              </p:par>
                              <p:par>
                                <p:cTn id="27" presetID="22" presetClass="entr" presetSubtype="1" fill="hold" nodeType="withEffect">
                                  <p:stCondLst>
                                    <p:cond delay="0"/>
                                  </p:stCondLst>
                                  <p:childTnLst>
                                    <p:set>
                                      <p:cBhvr>
                                        <p:cTn id="28" dur="1" fill="hold">
                                          <p:stCondLst>
                                            <p:cond delay="0"/>
                                          </p:stCondLst>
                                        </p:cTn>
                                        <p:tgtEl>
                                          <p:spTgt spid="396365"/>
                                        </p:tgtEl>
                                        <p:attrNameLst>
                                          <p:attrName>style.visibility</p:attrName>
                                        </p:attrNameLst>
                                      </p:cBhvr>
                                      <p:to>
                                        <p:strVal val="visible"/>
                                      </p:to>
                                    </p:set>
                                    <p:animEffect transition="in" filter="wipe(up)">
                                      <p:cBhvr>
                                        <p:cTn id="29" dur="500"/>
                                        <p:tgtEl>
                                          <p:spTgt spid="396365"/>
                                        </p:tgtEl>
                                      </p:cBhvr>
                                    </p:animEffect>
                                  </p:childTnLst>
                                </p:cTn>
                              </p:par>
                              <p:par>
                                <p:cTn id="30" presetID="22" presetClass="entr" presetSubtype="1" fill="hold" nodeType="withEffect">
                                  <p:stCondLst>
                                    <p:cond delay="0"/>
                                  </p:stCondLst>
                                  <p:childTnLst>
                                    <p:set>
                                      <p:cBhvr>
                                        <p:cTn id="31" dur="1" fill="hold">
                                          <p:stCondLst>
                                            <p:cond delay="0"/>
                                          </p:stCondLst>
                                        </p:cTn>
                                        <p:tgtEl>
                                          <p:spTgt spid="396366"/>
                                        </p:tgtEl>
                                        <p:attrNameLst>
                                          <p:attrName>style.visibility</p:attrName>
                                        </p:attrNameLst>
                                      </p:cBhvr>
                                      <p:to>
                                        <p:strVal val="visible"/>
                                      </p:to>
                                    </p:set>
                                    <p:animEffect transition="in" filter="wipe(up)">
                                      <p:cBhvr>
                                        <p:cTn id="32" dur="500"/>
                                        <p:tgtEl>
                                          <p:spTgt spid="396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6368"/>
                                        </p:tgtEl>
                                        <p:attrNameLst>
                                          <p:attrName>style.visibility</p:attrName>
                                        </p:attrNameLst>
                                      </p:cBhvr>
                                      <p:to>
                                        <p:strVal val="visible"/>
                                      </p:to>
                                    </p:set>
                                    <p:animEffect transition="in" filter="wipe(left)">
                                      <p:cBhvr>
                                        <p:cTn id="37" dur="500"/>
                                        <p:tgtEl>
                                          <p:spTgt spid="396368"/>
                                        </p:tgtEl>
                                      </p:cBhvr>
                                    </p:animEffect>
                                  </p:childTnLst>
                                </p:cTn>
                              </p:par>
                              <p:par>
                                <p:cTn id="38" presetID="22" presetClass="entr" presetSubtype="1" fill="hold" nodeType="withEffect">
                                  <p:stCondLst>
                                    <p:cond delay="0"/>
                                  </p:stCondLst>
                                  <p:childTnLst>
                                    <p:set>
                                      <p:cBhvr>
                                        <p:cTn id="39" dur="1" fill="hold">
                                          <p:stCondLst>
                                            <p:cond delay="0"/>
                                          </p:stCondLst>
                                        </p:cTn>
                                        <p:tgtEl>
                                          <p:spTgt spid="396369"/>
                                        </p:tgtEl>
                                        <p:attrNameLst>
                                          <p:attrName>style.visibility</p:attrName>
                                        </p:attrNameLst>
                                      </p:cBhvr>
                                      <p:to>
                                        <p:strVal val="visible"/>
                                      </p:to>
                                    </p:set>
                                    <p:animEffect transition="in" filter="wipe(up)">
                                      <p:cBhvr>
                                        <p:cTn id="40" dur="500"/>
                                        <p:tgtEl>
                                          <p:spTgt spid="396369"/>
                                        </p:tgtEl>
                                      </p:cBhvr>
                                    </p:animEffect>
                                  </p:childTnLst>
                                </p:cTn>
                              </p:par>
                              <p:par>
                                <p:cTn id="41" presetID="22" presetClass="entr" presetSubtype="1" fill="hold" nodeType="withEffect">
                                  <p:stCondLst>
                                    <p:cond delay="0"/>
                                  </p:stCondLst>
                                  <p:childTnLst>
                                    <p:set>
                                      <p:cBhvr>
                                        <p:cTn id="42" dur="1" fill="hold">
                                          <p:stCondLst>
                                            <p:cond delay="0"/>
                                          </p:stCondLst>
                                        </p:cTn>
                                        <p:tgtEl>
                                          <p:spTgt spid="396370"/>
                                        </p:tgtEl>
                                        <p:attrNameLst>
                                          <p:attrName>style.visibility</p:attrName>
                                        </p:attrNameLst>
                                      </p:cBhvr>
                                      <p:to>
                                        <p:strVal val="visible"/>
                                      </p:to>
                                    </p:set>
                                    <p:animEffect transition="in" filter="wipe(up)">
                                      <p:cBhvr>
                                        <p:cTn id="43" dur="500"/>
                                        <p:tgtEl>
                                          <p:spTgt spid="39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SYN flooding attack</a:t>
            </a:r>
            <a:endParaRPr lang="en-US" dirty="0"/>
          </a:p>
        </p:txBody>
      </p:sp>
      <p:sp>
        <p:nvSpPr>
          <p:cNvPr id="3" name="Content Placeholder 2"/>
          <p:cNvSpPr>
            <a:spLocks noGrp="1"/>
          </p:cNvSpPr>
          <p:nvPr>
            <p:ph type="body" idx="1"/>
          </p:nvPr>
        </p:nvSpPr>
        <p:spPr/>
        <p:txBody>
          <a:bodyPr>
            <a:normAutofit fontScale="77500" lnSpcReduction="20000"/>
          </a:bodyPr>
          <a:lstStyle/>
          <a:p>
            <a:pPr marL="457200" indent="-457200">
              <a:buFont typeface="Wingdings" panose="05000000000000000000" pitchFamily="2" charset="2"/>
              <a:buChar char="q"/>
            </a:pPr>
            <a:r>
              <a:rPr lang="en-US" dirty="0" smtClean="0"/>
              <a:t>One of the “denial of service (</a:t>
            </a:r>
            <a:r>
              <a:rPr lang="en-US" dirty="0" err="1" smtClean="0"/>
              <a:t>DoS</a:t>
            </a:r>
            <a:r>
              <a:rPr lang="en-US" dirty="0" smtClean="0"/>
              <a:t>)” attack</a:t>
            </a:r>
          </a:p>
          <a:p>
            <a:pPr marL="342900" lvl="1" indent="-342900">
              <a:buFont typeface="Wingdings" panose="05000000000000000000" pitchFamily="2" charset="2"/>
              <a:buChar char="q"/>
            </a:pPr>
            <a:r>
              <a:rPr lang="en-US" dirty="0" smtClean="0"/>
              <a:t>System monopolized with so many request that it collapses and denies service to every request</a:t>
            </a:r>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r>
              <a:rPr lang="en-US" dirty="0" smtClean="0"/>
              <a:t>Sends large numb of SYN segment with fake source IP </a:t>
            </a:r>
            <a:r>
              <a:rPr lang="en-US" dirty="0" err="1" smtClean="0"/>
              <a:t>addr</a:t>
            </a:r>
            <a:r>
              <a:rPr lang="en-US" dirty="0" smtClean="0"/>
              <a:t>.</a:t>
            </a:r>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r>
              <a:rPr lang="en-US" dirty="0" smtClean="0"/>
              <a:t>TCP vulnerable due to allocation of resources before completing the 3-way handshake</a:t>
            </a:r>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r>
              <a:rPr lang="en-US" dirty="0" smtClean="0"/>
              <a:t>TCP server sends SYN+ACK to the fake clients, which are lost</a:t>
            </a:r>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r>
              <a:rPr lang="en-US" dirty="0" smtClean="0"/>
              <a:t>Solutions:</a:t>
            </a:r>
          </a:p>
          <a:p>
            <a:pPr marL="342900" lvl="1" indent="-342900">
              <a:buFont typeface="Wingdings" panose="05000000000000000000" pitchFamily="2" charset="2"/>
              <a:buChar char="q"/>
            </a:pPr>
            <a:r>
              <a:rPr lang="en-US" dirty="0" smtClean="0"/>
              <a:t>Limited number of connection request during a specified period of time</a:t>
            </a:r>
          </a:p>
          <a:p>
            <a:pPr marL="342900" lvl="1" indent="-342900">
              <a:buFont typeface="Wingdings" panose="05000000000000000000" pitchFamily="2" charset="2"/>
              <a:buChar char="q"/>
            </a:pPr>
            <a:r>
              <a:rPr lang="en-US" dirty="0" smtClean="0"/>
              <a:t>Filter out </a:t>
            </a:r>
            <a:r>
              <a:rPr lang="en-US" dirty="0" err="1" smtClean="0"/>
              <a:t>datagrams</a:t>
            </a:r>
            <a:r>
              <a:rPr lang="en-US" dirty="0" smtClean="0"/>
              <a:t> from unwanted address</a:t>
            </a:r>
          </a:p>
          <a:p>
            <a:pPr marL="342900" lvl="1" indent="-342900">
              <a:buFont typeface="Wingdings" panose="05000000000000000000" pitchFamily="2" charset="2"/>
              <a:buChar char="q"/>
            </a:pPr>
            <a:r>
              <a:rPr lang="en-US" dirty="0" smtClean="0"/>
              <a:t>Postpone resource allocation until the entire connection is set up: SYN cookie</a:t>
            </a:r>
            <a:endParaRPr lang="en-US" dirty="0"/>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6" name="Slide Number Placeholder 5"/>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66</a:t>
            </a:fld>
            <a:endParaRPr lang="en-US">
              <a:solidFill>
                <a:srgbClr val="000000"/>
              </a:solidFill>
            </a:endParaRPr>
          </a:p>
        </p:txBody>
      </p:sp>
    </p:spTree>
    <p:extLst>
      <p:ext uri="{BB962C8B-B14F-4D97-AF65-F5344CB8AC3E}">
        <p14:creationId xmlns:p14="http://schemas.microsoft.com/office/powerpoint/2010/main" val="18403490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custDataLst>
              <p:tags r:id="rId2"/>
            </p:custDataLst>
          </p:nvPr>
        </p:nvSpPr>
        <p:spPr/>
        <p:txBody>
          <a:bodyPr/>
          <a:lstStyle/>
          <a:p>
            <a:r>
              <a:rPr lang="en-US" smtClean="0"/>
              <a:t>Connection with losses</a:t>
            </a:r>
          </a:p>
        </p:txBody>
      </p:sp>
      <p:sp>
        <p:nvSpPr>
          <p:cNvPr id="95235" name="Line 4"/>
          <p:cNvSpPr>
            <a:spLocks noChangeShapeType="1"/>
          </p:cNvSpPr>
          <p:nvPr>
            <p:custDataLst>
              <p:tags r:id="rId3"/>
            </p:custDataLst>
          </p:nvPr>
        </p:nvSpPr>
        <p:spPr bwMode="auto">
          <a:xfrm flipH="1">
            <a:off x="1450026" y="1632223"/>
            <a:ext cx="9525" cy="5267325"/>
          </a:xfrm>
          <a:prstGeom prst="line">
            <a:avLst/>
          </a:prstGeom>
          <a:noFill/>
          <a:ln w="9525">
            <a:solidFill>
              <a:schemeClr val="tx1"/>
            </a:solidFill>
            <a:round/>
            <a:headEnd/>
            <a:tailEnd type="triangle" w="med" len="med"/>
          </a:ln>
        </p:spPr>
        <p:txBody>
          <a:bodyPr wrap="none"/>
          <a:lstStyle/>
          <a:p>
            <a:endParaRPr lang="en-US"/>
          </a:p>
        </p:txBody>
      </p:sp>
      <p:sp>
        <p:nvSpPr>
          <p:cNvPr id="95236" name="Line 5"/>
          <p:cNvSpPr>
            <a:spLocks noChangeShapeType="1"/>
          </p:cNvSpPr>
          <p:nvPr>
            <p:custDataLst>
              <p:tags r:id="rId4"/>
            </p:custDataLst>
          </p:nvPr>
        </p:nvSpPr>
        <p:spPr bwMode="auto">
          <a:xfrm flipH="1">
            <a:off x="3716976" y="1498873"/>
            <a:ext cx="9525" cy="5267325"/>
          </a:xfrm>
          <a:prstGeom prst="line">
            <a:avLst/>
          </a:prstGeom>
          <a:noFill/>
          <a:ln w="9525">
            <a:solidFill>
              <a:schemeClr val="tx1"/>
            </a:solidFill>
            <a:round/>
            <a:headEnd/>
            <a:tailEnd type="triangle" w="med" len="med"/>
          </a:ln>
        </p:spPr>
        <p:txBody>
          <a:bodyPr wrap="none"/>
          <a:lstStyle/>
          <a:p>
            <a:endParaRPr lang="en-US"/>
          </a:p>
        </p:txBody>
      </p:sp>
      <p:grpSp>
        <p:nvGrpSpPr>
          <p:cNvPr id="2" name="Group 14"/>
          <p:cNvGrpSpPr>
            <a:grpSpLocks/>
          </p:cNvGrpSpPr>
          <p:nvPr>
            <p:custDataLst>
              <p:tags r:id="rId5"/>
            </p:custDataLst>
          </p:nvPr>
        </p:nvGrpSpPr>
        <p:grpSpPr bwMode="auto">
          <a:xfrm>
            <a:off x="1497651" y="1583011"/>
            <a:ext cx="2209800" cy="411162"/>
            <a:chOff x="1470" y="701"/>
            <a:chExt cx="1392" cy="259"/>
          </a:xfrm>
        </p:grpSpPr>
        <p:sp>
          <p:nvSpPr>
            <p:cNvPr id="95276" name="Line 6"/>
            <p:cNvSpPr>
              <a:spLocks noChangeShapeType="1"/>
            </p:cNvSpPr>
            <p:nvPr/>
          </p:nvSpPr>
          <p:spPr bwMode="auto">
            <a:xfrm>
              <a:off x="1470" y="864"/>
              <a:ext cx="1392" cy="96"/>
            </a:xfrm>
            <a:prstGeom prst="line">
              <a:avLst/>
            </a:prstGeom>
            <a:noFill/>
            <a:ln w="9525">
              <a:solidFill>
                <a:schemeClr val="tx1"/>
              </a:solidFill>
              <a:round/>
              <a:headEnd/>
              <a:tailEnd type="triangle" w="med" len="med"/>
            </a:ln>
          </p:spPr>
          <p:txBody>
            <a:bodyPr wrap="none"/>
            <a:lstStyle/>
            <a:p>
              <a:endParaRPr lang="en-US"/>
            </a:p>
          </p:txBody>
        </p:sp>
        <p:sp>
          <p:nvSpPr>
            <p:cNvPr id="95277" name="Text Box 7"/>
            <p:cNvSpPr txBox="1">
              <a:spLocks noChangeArrowheads="1"/>
            </p:cNvSpPr>
            <p:nvPr/>
          </p:nvSpPr>
          <p:spPr bwMode="auto">
            <a:xfrm>
              <a:off x="1553" y="701"/>
              <a:ext cx="388" cy="212"/>
            </a:xfrm>
            <a:prstGeom prst="rect">
              <a:avLst/>
            </a:prstGeom>
            <a:noFill/>
            <a:ln w="9525">
              <a:noFill/>
              <a:miter lim="800000"/>
              <a:headEnd/>
              <a:tailEnd/>
            </a:ln>
          </p:spPr>
          <p:txBody>
            <a:bodyPr wrap="none">
              <a:spAutoFit/>
            </a:bodyPr>
            <a:lstStyle/>
            <a:p>
              <a:r>
                <a:rPr lang="en-US"/>
                <a:t>SYN</a:t>
              </a:r>
            </a:p>
          </p:txBody>
        </p:sp>
      </p:grpSp>
      <p:grpSp>
        <p:nvGrpSpPr>
          <p:cNvPr id="3" name="Group 18"/>
          <p:cNvGrpSpPr>
            <a:grpSpLocks/>
          </p:cNvGrpSpPr>
          <p:nvPr>
            <p:custDataLst>
              <p:tags r:id="rId6"/>
            </p:custDataLst>
          </p:nvPr>
        </p:nvGrpSpPr>
        <p:grpSpPr bwMode="auto">
          <a:xfrm>
            <a:off x="2231076" y="1994173"/>
            <a:ext cx="1485900" cy="371475"/>
            <a:chOff x="1932" y="960"/>
            <a:chExt cx="936" cy="234"/>
          </a:xfrm>
        </p:grpSpPr>
        <p:sp>
          <p:nvSpPr>
            <p:cNvPr id="95273" name="Line 8"/>
            <p:cNvSpPr>
              <a:spLocks noChangeShapeType="1"/>
            </p:cNvSpPr>
            <p:nvPr/>
          </p:nvSpPr>
          <p:spPr bwMode="auto">
            <a:xfrm flipH="1">
              <a:off x="2058" y="960"/>
              <a:ext cx="810" cy="138"/>
            </a:xfrm>
            <a:prstGeom prst="line">
              <a:avLst/>
            </a:prstGeom>
            <a:noFill/>
            <a:ln w="9525">
              <a:solidFill>
                <a:schemeClr val="tx1"/>
              </a:solidFill>
              <a:round/>
              <a:headEnd/>
              <a:tailEnd type="triangle" w="med" len="med"/>
            </a:ln>
          </p:spPr>
          <p:txBody>
            <a:bodyPr wrap="none"/>
            <a:lstStyle/>
            <a:p>
              <a:endParaRPr lang="en-US"/>
            </a:p>
          </p:txBody>
        </p:sp>
        <p:sp>
          <p:nvSpPr>
            <p:cNvPr id="95274" name="Line 9"/>
            <p:cNvSpPr>
              <a:spLocks noChangeShapeType="1"/>
            </p:cNvSpPr>
            <p:nvPr/>
          </p:nvSpPr>
          <p:spPr bwMode="auto">
            <a:xfrm>
              <a:off x="1932" y="1038"/>
              <a:ext cx="162" cy="144"/>
            </a:xfrm>
            <a:prstGeom prst="line">
              <a:avLst/>
            </a:prstGeom>
            <a:noFill/>
            <a:ln w="25400">
              <a:solidFill>
                <a:srgbClr val="FF0000"/>
              </a:solidFill>
              <a:round/>
              <a:headEnd/>
              <a:tailEnd/>
            </a:ln>
          </p:spPr>
          <p:txBody>
            <a:bodyPr wrap="none"/>
            <a:lstStyle/>
            <a:p>
              <a:endParaRPr lang="en-US"/>
            </a:p>
          </p:txBody>
        </p:sp>
        <p:sp>
          <p:nvSpPr>
            <p:cNvPr id="95275" name="Line 10"/>
            <p:cNvSpPr>
              <a:spLocks noChangeShapeType="1"/>
            </p:cNvSpPr>
            <p:nvPr/>
          </p:nvSpPr>
          <p:spPr bwMode="auto">
            <a:xfrm flipV="1">
              <a:off x="1932" y="1032"/>
              <a:ext cx="144" cy="162"/>
            </a:xfrm>
            <a:prstGeom prst="line">
              <a:avLst/>
            </a:prstGeom>
            <a:noFill/>
            <a:ln w="25400">
              <a:solidFill>
                <a:srgbClr val="FF0000"/>
              </a:solidFill>
              <a:round/>
              <a:headEnd/>
              <a:tailEnd/>
            </a:ln>
          </p:spPr>
          <p:txBody>
            <a:bodyPr wrap="none"/>
            <a:lstStyle/>
            <a:p>
              <a:endParaRPr lang="en-US"/>
            </a:p>
          </p:txBody>
        </p:sp>
      </p:grpSp>
      <p:sp>
        <p:nvSpPr>
          <p:cNvPr id="516108" name="Line 12"/>
          <p:cNvSpPr>
            <a:spLocks noChangeShapeType="1"/>
          </p:cNvSpPr>
          <p:nvPr>
            <p:custDataLst>
              <p:tags r:id="rId7"/>
            </p:custDataLst>
          </p:nvPr>
        </p:nvSpPr>
        <p:spPr bwMode="auto">
          <a:xfrm flipH="1">
            <a:off x="792801" y="1832248"/>
            <a:ext cx="628650" cy="0"/>
          </a:xfrm>
          <a:prstGeom prst="line">
            <a:avLst/>
          </a:prstGeom>
          <a:noFill/>
          <a:ln w="9525">
            <a:solidFill>
              <a:schemeClr val="tx1"/>
            </a:solidFill>
            <a:round/>
            <a:headEnd/>
            <a:tailEnd/>
          </a:ln>
        </p:spPr>
        <p:txBody>
          <a:bodyPr wrap="none"/>
          <a:lstStyle/>
          <a:p>
            <a:endParaRPr lang="en-US"/>
          </a:p>
        </p:txBody>
      </p:sp>
      <p:grpSp>
        <p:nvGrpSpPr>
          <p:cNvPr id="4" name="Group 46"/>
          <p:cNvGrpSpPr>
            <a:grpSpLocks/>
          </p:cNvGrpSpPr>
          <p:nvPr>
            <p:custDataLst>
              <p:tags r:id="rId8"/>
            </p:custDataLst>
          </p:nvPr>
        </p:nvGrpSpPr>
        <p:grpSpPr bwMode="auto">
          <a:xfrm>
            <a:off x="661038" y="2030686"/>
            <a:ext cx="750888" cy="544512"/>
            <a:chOff x="422" y="989"/>
            <a:chExt cx="473" cy="343"/>
          </a:xfrm>
        </p:grpSpPr>
        <p:sp>
          <p:nvSpPr>
            <p:cNvPr id="95271" name="Text Box 11"/>
            <p:cNvSpPr txBox="1">
              <a:spLocks noChangeArrowheads="1"/>
            </p:cNvSpPr>
            <p:nvPr/>
          </p:nvSpPr>
          <p:spPr bwMode="auto">
            <a:xfrm>
              <a:off x="422" y="989"/>
              <a:ext cx="430" cy="212"/>
            </a:xfrm>
            <a:prstGeom prst="rect">
              <a:avLst/>
            </a:prstGeom>
            <a:noFill/>
            <a:ln w="9525">
              <a:noFill/>
              <a:miter lim="800000"/>
              <a:headEnd/>
              <a:tailEnd/>
            </a:ln>
          </p:spPr>
          <p:txBody>
            <a:bodyPr wrap="none">
              <a:spAutoFit/>
            </a:bodyPr>
            <a:lstStyle/>
            <a:p>
              <a:r>
                <a:rPr lang="en-US"/>
                <a:t>3 sec</a:t>
              </a:r>
            </a:p>
          </p:txBody>
        </p:sp>
        <p:sp>
          <p:nvSpPr>
            <p:cNvPr id="95272" name="Line 13"/>
            <p:cNvSpPr>
              <a:spLocks noChangeShapeType="1"/>
            </p:cNvSpPr>
            <p:nvPr/>
          </p:nvSpPr>
          <p:spPr bwMode="auto">
            <a:xfrm flipH="1">
              <a:off x="499" y="1332"/>
              <a:ext cx="396" cy="0"/>
            </a:xfrm>
            <a:prstGeom prst="line">
              <a:avLst/>
            </a:prstGeom>
            <a:noFill/>
            <a:ln w="9525">
              <a:solidFill>
                <a:schemeClr val="tx1"/>
              </a:solidFill>
              <a:round/>
              <a:headEnd/>
              <a:tailEnd/>
            </a:ln>
          </p:spPr>
          <p:txBody>
            <a:bodyPr wrap="none"/>
            <a:lstStyle/>
            <a:p>
              <a:endParaRPr lang="en-US"/>
            </a:p>
          </p:txBody>
        </p:sp>
      </p:grpSp>
      <p:grpSp>
        <p:nvGrpSpPr>
          <p:cNvPr id="5" name="Group 15"/>
          <p:cNvGrpSpPr>
            <a:grpSpLocks/>
          </p:cNvGrpSpPr>
          <p:nvPr>
            <p:custDataLst>
              <p:tags r:id="rId9"/>
            </p:custDataLst>
          </p:nvPr>
        </p:nvGrpSpPr>
        <p:grpSpPr bwMode="auto">
          <a:xfrm>
            <a:off x="1488126" y="2335486"/>
            <a:ext cx="2209800" cy="411162"/>
            <a:chOff x="1470" y="701"/>
            <a:chExt cx="1392" cy="259"/>
          </a:xfrm>
        </p:grpSpPr>
        <p:sp>
          <p:nvSpPr>
            <p:cNvPr id="95269" name="Line 16"/>
            <p:cNvSpPr>
              <a:spLocks noChangeShapeType="1"/>
            </p:cNvSpPr>
            <p:nvPr/>
          </p:nvSpPr>
          <p:spPr bwMode="auto">
            <a:xfrm>
              <a:off x="1470" y="864"/>
              <a:ext cx="1392" cy="96"/>
            </a:xfrm>
            <a:prstGeom prst="line">
              <a:avLst/>
            </a:prstGeom>
            <a:noFill/>
            <a:ln w="9525">
              <a:solidFill>
                <a:schemeClr val="tx1"/>
              </a:solidFill>
              <a:round/>
              <a:headEnd/>
              <a:tailEnd type="triangle" w="med" len="med"/>
            </a:ln>
          </p:spPr>
          <p:txBody>
            <a:bodyPr wrap="none"/>
            <a:lstStyle/>
            <a:p>
              <a:endParaRPr lang="en-US"/>
            </a:p>
          </p:txBody>
        </p:sp>
        <p:sp>
          <p:nvSpPr>
            <p:cNvPr id="95270" name="Text Box 17"/>
            <p:cNvSpPr txBox="1">
              <a:spLocks noChangeArrowheads="1"/>
            </p:cNvSpPr>
            <p:nvPr/>
          </p:nvSpPr>
          <p:spPr bwMode="auto">
            <a:xfrm>
              <a:off x="1553" y="701"/>
              <a:ext cx="388" cy="212"/>
            </a:xfrm>
            <a:prstGeom prst="rect">
              <a:avLst/>
            </a:prstGeom>
            <a:noFill/>
            <a:ln w="9525">
              <a:noFill/>
              <a:miter lim="800000"/>
              <a:headEnd/>
              <a:tailEnd/>
            </a:ln>
          </p:spPr>
          <p:txBody>
            <a:bodyPr wrap="none">
              <a:spAutoFit/>
            </a:bodyPr>
            <a:lstStyle/>
            <a:p>
              <a:r>
                <a:rPr lang="en-US"/>
                <a:t>SYN</a:t>
              </a:r>
            </a:p>
          </p:txBody>
        </p:sp>
      </p:grpSp>
      <p:sp>
        <p:nvSpPr>
          <p:cNvPr id="516115" name="Text Box 19"/>
          <p:cNvSpPr txBox="1">
            <a:spLocks noChangeArrowheads="1"/>
          </p:cNvSpPr>
          <p:nvPr>
            <p:custDataLst>
              <p:tags r:id="rId10"/>
            </p:custDataLst>
          </p:nvPr>
        </p:nvSpPr>
        <p:spPr bwMode="auto">
          <a:xfrm>
            <a:off x="368938" y="2868886"/>
            <a:ext cx="1154113" cy="336550"/>
          </a:xfrm>
          <a:prstGeom prst="rect">
            <a:avLst/>
          </a:prstGeom>
          <a:noFill/>
          <a:ln w="9525">
            <a:noFill/>
            <a:miter lim="800000"/>
            <a:headEnd/>
            <a:tailEnd/>
          </a:ln>
        </p:spPr>
        <p:txBody>
          <a:bodyPr wrap="none">
            <a:spAutoFit/>
          </a:bodyPr>
          <a:lstStyle/>
          <a:p>
            <a:r>
              <a:rPr lang="en-US"/>
              <a:t>2x3=6 sec</a:t>
            </a:r>
          </a:p>
        </p:txBody>
      </p:sp>
      <p:grpSp>
        <p:nvGrpSpPr>
          <p:cNvPr id="6" name="Group 20"/>
          <p:cNvGrpSpPr>
            <a:grpSpLocks/>
          </p:cNvGrpSpPr>
          <p:nvPr>
            <p:custDataLst>
              <p:tags r:id="rId11"/>
            </p:custDataLst>
          </p:nvPr>
        </p:nvGrpSpPr>
        <p:grpSpPr bwMode="auto">
          <a:xfrm>
            <a:off x="2231076" y="2803798"/>
            <a:ext cx="1485900" cy="371475"/>
            <a:chOff x="1932" y="960"/>
            <a:chExt cx="936" cy="234"/>
          </a:xfrm>
        </p:grpSpPr>
        <p:sp>
          <p:nvSpPr>
            <p:cNvPr id="95266" name="Line 21"/>
            <p:cNvSpPr>
              <a:spLocks noChangeShapeType="1"/>
            </p:cNvSpPr>
            <p:nvPr/>
          </p:nvSpPr>
          <p:spPr bwMode="auto">
            <a:xfrm flipH="1">
              <a:off x="2058" y="960"/>
              <a:ext cx="810" cy="138"/>
            </a:xfrm>
            <a:prstGeom prst="line">
              <a:avLst/>
            </a:prstGeom>
            <a:noFill/>
            <a:ln w="9525">
              <a:solidFill>
                <a:schemeClr val="tx1"/>
              </a:solidFill>
              <a:round/>
              <a:headEnd/>
              <a:tailEnd type="triangle" w="med" len="med"/>
            </a:ln>
          </p:spPr>
          <p:txBody>
            <a:bodyPr wrap="none"/>
            <a:lstStyle/>
            <a:p>
              <a:endParaRPr lang="en-US"/>
            </a:p>
          </p:txBody>
        </p:sp>
        <p:sp>
          <p:nvSpPr>
            <p:cNvPr id="95267" name="Line 22"/>
            <p:cNvSpPr>
              <a:spLocks noChangeShapeType="1"/>
            </p:cNvSpPr>
            <p:nvPr/>
          </p:nvSpPr>
          <p:spPr bwMode="auto">
            <a:xfrm>
              <a:off x="1932" y="1038"/>
              <a:ext cx="162" cy="144"/>
            </a:xfrm>
            <a:prstGeom prst="line">
              <a:avLst/>
            </a:prstGeom>
            <a:noFill/>
            <a:ln w="25400">
              <a:solidFill>
                <a:srgbClr val="FF0000"/>
              </a:solidFill>
              <a:round/>
              <a:headEnd/>
              <a:tailEnd/>
            </a:ln>
          </p:spPr>
          <p:txBody>
            <a:bodyPr wrap="none"/>
            <a:lstStyle/>
            <a:p>
              <a:endParaRPr lang="en-US"/>
            </a:p>
          </p:txBody>
        </p:sp>
        <p:sp>
          <p:nvSpPr>
            <p:cNvPr id="95268" name="Line 23"/>
            <p:cNvSpPr>
              <a:spLocks noChangeShapeType="1"/>
            </p:cNvSpPr>
            <p:nvPr/>
          </p:nvSpPr>
          <p:spPr bwMode="auto">
            <a:xfrm flipV="1">
              <a:off x="1932" y="1032"/>
              <a:ext cx="144" cy="162"/>
            </a:xfrm>
            <a:prstGeom prst="line">
              <a:avLst/>
            </a:prstGeom>
            <a:noFill/>
            <a:ln w="25400">
              <a:solidFill>
                <a:srgbClr val="FF0000"/>
              </a:solidFill>
              <a:round/>
              <a:headEnd/>
              <a:tailEnd/>
            </a:ln>
          </p:spPr>
          <p:txBody>
            <a:bodyPr wrap="none"/>
            <a:lstStyle/>
            <a:p>
              <a:endParaRPr lang="en-US"/>
            </a:p>
          </p:txBody>
        </p:sp>
      </p:grpSp>
      <p:grpSp>
        <p:nvGrpSpPr>
          <p:cNvPr id="7" name="Group 24"/>
          <p:cNvGrpSpPr>
            <a:grpSpLocks/>
          </p:cNvGrpSpPr>
          <p:nvPr>
            <p:custDataLst>
              <p:tags r:id="rId12"/>
            </p:custDataLst>
          </p:nvPr>
        </p:nvGrpSpPr>
        <p:grpSpPr bwMode="auto">
          <a:xfrm>
            <a:off x="1430976" y="3316561"/>
            <a:ext cx="2209800" cy="411162"/>
            <a:chOff x="1470" y="701"/>
            <a:chExt cx="1392" cy="259"/>
          </a:xfrm>
        </p:grpSpPr>
        <p:sp>
          <p:nvSpPr>
            <p:cNvPr id="95264" name="Line 25"/>
            <p:cNvSpPr>
              <a:spLocks noChangeShapeType="1"/>
            </p:cNvSpPr>
            <p:nvPr/>
          </p:nvSpPr>
          <p:spPr bwMode="auto">
            <a:xfrm>
              <a:off x="1470" y="864"/>
              <a:ext cx="1392" cy="96"/>
            </a:xfrm>
            <a:prstGeom prst="line">
              <a:avLst/>
            </a:prstGeom>
            <a:noFill/>
            <a:ln w="9525">
              <a:solidFill>
                <a:schemeClr val="tx1"/>
              </a:solidFill>
              <a:round/>
              <a:headEnd/>
              <a:tailEnd type="triangle" w="med" len="med"/>
            </a:ln>
          </p:spPr>
          <p:txBody>
            <a:bodyPr wrap="none"/>
            <a:lstStyle/>
            <a:p>
              <a:endParaRPr lang="en-US"/>
            </a:p>
          </p:txBody>
        </p:sp>
        <p:sp>
          <p:nvSpPr>
            <p:cNvPr id="95265" name="Text Box 26"/>
            <p:cNvSpPr txBox="1">
              <a:spLocks noChangeArrowheads="1"/>
            </p:cNvSpPr>
            <p:nvPr/>
          </p:nvSpPr>
          <p:spPr bwMode="auto">
            <a:xfrm>
              <a:off x="1553" y="701"/>
              <a:ext cx="388" cy="212"/>
            </a:xfrm>
            <a:prstGeom prst="rect">
              <a:avLst/>
            </a:prstGeom>
            <a:noFill/>
            <a:ln w="9525">
              <a:noFill/>
              <a:miter lim="800000"/>
              <a:headEnd/>
              <a:tailEnd/>
            </a:ln>
          </p:spPr>
          <p:txBody>
            <a:bodyPr wrap="none">
              <a:spAutoFit/>
            </a:bodyPr>
            <a:lstStyle/>
            <a:p>
              <a:r>
                <a:rPr lang="en-US"/>
                <a:t>SYN</a:t>
              </a:r>
            </a:p>
          </p:txBody>
        </p:sp>
      </p:grpSp>
      <p:grpSp>
        <p:nvGrpSpPr>
          <p:cNvPr id="8" name="Group 27"/>
          <p:cNvGrpSpPr>
            <a:grpSpLocks/>
          </p:cNvGrpSpPr>
          <p:nvPr>
            <p:custDataLst>
              <p:tags r:id="rId13"/>
            </p:custDataLst>
          </p:nvPr>
        </p:nvGrpSpPr>
        <p:grpSpPr bwMode="auto">
          <a:xfrm>
            <a:off x="2231076" y="3889648"/>
            <a:ext cx="1485900" cy="371475"/>
            <a:chOff x="1932" y="960"/>
            <a:chExt cx="936" cy="234"/>
          </a:xfrm>
        </p:grpSpPr>
        <p:sp>
          <p:nvSpPr>
            <p:cNvPr id="95261" name="Line 28"/>
            <p:cNvSpPr>
              <a:spLocks noChangeShapeType="1"/>
            </p:cNvSpPr>
            <p:nvPr/>
          </p:nvSpPr>
          <p:spPr bwMode="auto">
            <a:xfrm flipH="1">
              <a:off x="2058" y="960"/>
              <a:ext cx="810" cy="138"/>
            </a:xfrm>
            <a:prstGeom prst="line">
              <a:avLst/>
            </a:prstGeom>
            <a:noFill/>
            <a:ln w="9525">
              <a:solidFill>
                <a:schemeClr val="tx1"/>
              </a:solidFill>
              <a:round/>
              <a:headEnd/>
              <a:tailEnd type="triangle" w="med" len="med"/>
            </a:ln>
          </p:spPr>
          <p:txBody>
            <a:bodyPr wrap="none"/>
            <a:lstStyle/>
            <a:p>
              <a:endParaRPr lang="en-US"/>
            </a:p>
          </p:txBody>
        </p:sp>
        <p:sp>
          <p:nvSpPr>
            <p:cNvPr id="95262" name="Line 29"/>
            <p:cNvSpPr>
              <a:spLocks noChangeShapeType="1"/>
            </p:cNvSpPr>
            <p:nvPr/>
          </p:nvSpPr>
          <p:spPr bwMode="auto">
            <a:xfrm>
              <a:off x="1932" y="1038"/>
              <a:ext cx="162" cy="144"/>
            </a:xfrm>
            <a:prstGeom prst="line">
              <a:avLst/>
            </a:prstGeom>
            <a:noFill/>
            <a:ln w="25400">
              <a:solidFill>
                <a:srgbClr val="FF0000"/>
              </a:solidFill>
              <a:round/>
              <a:headEnd/>
              <a:tailEnd/>
            </a:ln>
          </p:spPr>
          <p:txBody>
            <a:bodyPr wrap="none"/>
            <a:lstStyle/>
            <a:p>
              <a:endParaRPr lang="en-US"/>
            </a:p>
          </p:txBody>
        </p:sp>
        <p:sp>
          <p:nvSpPr>
            <p:cNvPr id="95263" name="Line 30"/>
            <p:cNvSpPr>
              <a:spLocks noChangeShapeType="1"/>
            </p:cNvSpPr>
            <p:nvPr/>
          </p:nvSpPr>
          <p:spPr bwMode="auto">
            <a:xfrm flipV="1">
              <a:off x="1932" y="1032"/>
              <a:ext cx="144" cy="162"/>
            </a:xfrm>
            <a:prstGeom prst="line">
              <a:avLst/>
            </a:prstGeom>
            <a:noFill/>
            <a:ln w="25400">
              <a:solidFill>
                <a:srgbClr val="FF0000"/>
              </a:solidFill>
              <a:round/>
              <a:headEnd/>
              <a:tailEnd/>
            </a:ln>
          </p:spPr>
          <p:txBody>
            <a:bodyPr wrap="none"/>
            <a:lstStyle/>
            <a:p>
              <a:endParaRPr lang="en-US"/>
            </a:p>
          </p:txBody>
        </p:sp>
      </p:grpSp>
      <p:sp>
        <p:nvSpPr>
          <p:cNvPr id="516127" name="Text Box 31"/>
          <p:cNvSpPr txBox="1">
            <a:spLocks noChangeArrowheads="1"/>
          </p:cNvSpPr>
          <p:nvPr>
            <p:custDataLst>
              <p:tags r:id="rId14"/>
            </p:custDataLst>
          </p:nvPr>
        </p:nvSpPr>
        <p:spPr bwMode="auto">
          <a:xfrm>
            <a:off x="443551" y="3983311"/>
            <a:ext cx="774700" cy="336550"/>
          </a:xfrm>
          <a:prstGeom prst="rect">
            <a:avLst/>
          </a:prstGeom>
          <a:noFill/>
          <a:ln w="9525">
            <a:noFill/>
            <a:miter lim="800000"/>
            <a:headEnd/>
            <a:tailEnd/>
          </a:ln>
        </p:spPr>
        <p:txBody>
          <a:bodyPr wrap="none">
            <a:spAutoFit/>
          </a:bodyPr>
          <a:lstStyle/>
          <a:p>
            <a:r>
              <a:rPr lang="en-US"/>
              <a:t>12 sec</a:t>
            </a:r>
          </a:p>
        </p:txBody>
      </p:sp>
      <p:grpSp>
        <p:nvGrpSpPr>
          <p:cNvPr id="9" name="Group 44"/>
          <p:cNvGrpSpPr>
            <a:grpSpLocks/>
          </p:cNvGrpSpPr>
          <p:nvPr>
            <p:custDataLst>
              <p:tags r:id="rId15"/>
            </p:custDataLst>
          </p:nvPr>
        </p:nvGrpSpPr>
        <p:grpSpPr bwMode="auto">
          <a:xfrm>
            <a:off x="592776" y="4737373"/>
            <a:ext cx="114300" cy="603250"/>
            <a:chOff x="900" y="2688"/>
            <a:chExt cx="72" cy="380"/>
          </a:xfrm>
        </p:grpSpPr>
        <p:sp>
          <p:nvSpPr>
            <p:cNvPr id="95258" name="Oval 32"/>
            <p:cNvSpPr>
              <a:spLocks noChangeArrowheads="1"/>
            </p:cNvSpPr>
            <p:nvPr/>
          </p:nvSpPr>
          <p:spPr bwMode="auto">
            <a:xfrm>
              <a:off x="900" y="2688"/>
              <a:ext cx="72"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5259" name="Oval 33"/>
            <p:cNvSpPr>
              <a:spLocks noChangeArrowheads="1"/>
            </p:cNvSpPr>
            <p:nvPr/>
          </p:nvSpPr>
          <p:spPr bwMode="auto">
            <a:xfrm>
              <a:off x="900" y="2838"/>
              <a:ext cx="72"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5260" name="Oval 34"/>
            <p:cNvSpPr>
              <a:spLocks noChangeArrowheads="1"/>
            </p:cNvSpPr>
            <p:nvPr/>
          </p:nvSpPr>
          <p:spPr bwMode="auto">
            <a:xfrm>
              <a:off x="900" y="3012"/>
              <a:ext cx="72" cy="56"/>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10" name="Group 35"/>
          <p:cNvGrpSpPr>
            <a:grpSpLocks/>
          </p:cNvGrpSpPr>
          <p:nvPr>
            <p:custDataLst>
              <p:tags r:id="rId16"/>
            </p:custDataLst>
          </p:nvPr>
        </p:nvGrpSpPr>
        <p:grpSpPr bwMode="auto">
          <a:xfrm>
            <a:off x="1459551" y="5326336"/>
            <a:ext cx="2209800" cy="411162"/>
            <a:chOff x="1470" y="701"/>
            <a:chExt cx="1392" cy="259"/>
          </a:xfrm>
        </p:grpSpPr>
        <p:sp>
          <p:nvSpPr>
            <p:cNvPr id="95256" name="Line 36"/>
            <p:cNvSpPr>
              <a:spLocks noChangeShapeType="1"/>
            </p:cNvSpPr>
            <p:nvPr/>
          </p:nvSpPr>
          <p:spPr bwMode="auto">
            <a:xfrm>
              <a:off x="1470" y="864"/>
              <a:ext cx="1392" cy="96"/>
            </a:xfrm>
            <a:prstGeom prst="line">
              <a:avLst/>
            </a:prstGeom>
            <a:noFill/>
            <a:ln w="9525">
              <a:solidFill>
                <a:schemeClr val="tx1"/>
              </a:solidFill>
              <a:round/>
              <a:headEnd/>
              <a:tailEnd type="triangle" w="med" len="med"/>
            </a:ln>
          </p:spPr>
          <p:txBody>
            <a:bodyPr wrap="none"/>
            <a:lstStyle/>
            <a:p>
              <a:endParaRPr lang="en-US"/>
            </a:p>
          </p:txBody>
        </p:sp>
        <p:sp>
          <p:nvSpPr>
            <p:cNvPr id="95257" name="Text Box 37"/>
            <p:cNvSpPr txBox="1">
              <a:spLocks noChangeArrowheads="1"/>
            </p:cNvSpPr>
            <p:nvPr/>
          </p:nvSpPr>
          <p:spPr bwMode="auto">
            <a:xfrm>
              <a:off x="1553" y="701"/>
              <a:ext cx="388" cy="212"/>
            </a:xfrm>
            <a:prstGeom prst="rect">
              <a:avLst/>
            </a:prstGeom>
            <a:noFill/>
            <a:ln w="9525">
              <a:noFill/>
              <a:miter lim="800000"/>
              <a:headEnd/>
              <a:tailEnd/>
            </a:ln>
          </p:spPr>
          <p:txBody>
            <a:bodyPr wrap="none">
              <a:spAutoFit/>
            </a:bodyPr>
            <a:lstStyle/>
            <a:p>
              <a:r>
                <a:rPr lang="en-US"/>
                <a:t>SYN</a:t>
              </a:r>
            </a:p>
          </p:txBody>
        </p:sp>
      </p:grpSp>
      <p:grpSp>
        <p:nvGrpSpPr>
          <p:cNvPr id="11" name="Group 38"/>
          <p:cNvGrpSpPr>
            <a:grpSpLocks/>
          </p:cNvGrpSpPr>
          <p:nvPr>
            <p:custDataLst>
              <p:tags r:id="rId17"/>
            </p:custDataLst>
          </p:nvPr>
        </p:nvGrpSpPr>
        <p:grpSpPr bwMode="auto">
          <a:xfrm>
            <a:off x="2269176" y="5842273"/>
            <a:ext cx="1485900" cy="371475"/>
            <a:chOff x="1932" y="960"/>
            <a:chExt cx="936" cy="234"/>
          </a:xfrm>
        </p:grpSpPr>
        <p:sp>
          <p:nvSpPr>
            <p:cNvPr id="95253" name="Line 39"/>
            <p:cNvSpPr>
              <a:spLocks noChangeShapeType="1"/>
            </p:cNvSpPr>
            <p:nvPr/>
          </p:nvSpPr>
          <p:spPr bwMode="auto">
            <a:xfrm flipH="1">
              <a:off x="2058" y="960"/>
              <a:ext cx="810" cy="138"/>
            </a:xfrm>
            <a:prstGeom prst="line">
              <a:avLst/>
            </a:prstGeom>
            <a:noFill/>
            <a:ln w="9525">
              <a:solidFill>
                <a:schemeClr val="tx1"/>
              </a:solidFill>
              <a:round/>
              <a:headEnd/>
              <a:tailEnd type="triangle" w="med" len="med"/>
            </a:ln>
          </p:spPr>
          <p:txBody>
            <a:bodyPr wrap="none"/>
            <a:lstStyle/>
            <a:p>
              <a:endParaRPr lang="en-US"/>
            </a:p>
          </p:txBody>
        </p:sp>
        <p:sp>
          <p:nvSpPr>
            <p:cNvPr id="95254" name="Line 40"/>
            <p:cNvSpPr>
              <a:spLocks noChangeShapeType="1"/>
            </p:cNvSpPr>
            <p:nvPr/>
          </p:nvSpPr>
          <p:spPr bwMode="auto">
            <a:xfrm>
              <a:off x="1932" y="1038"/>
              <a:ext cx="162" cy="144"/>
            </a:xfrm>
            <a:prstGeom prst="line">
              <a:avLst/>
            </a:prstGeom>
            <a:noFill/>
            <a:ln w="25400">
              <a:solidFill>
                <a:srgbClr val="FF0000"/>
              </a:solidFill>
              <a:round/>
              <a:headEnd/>
              <a:tailEnd/>
            </a:ln>
          </p:spPr>
          <p:txBody>
            <a:bodyPr wrap="none"/>
            <a:lstStyle/>
            <a:p>
              <a:endParaRPr lang="en-US"/>
            </a:p>
          </p:txBody>
        </p:sp>
        <p:sp>
          <p:nvSpPr>
            <p:cNvPr id="95255" name="Line 41"/>
            <p:cNvSpPr>
              <a:spLocks noChangeShapeType="1"/>
            </p:cNvSpPr>
            <p:nvPr/>
          </p:nvSpPr>
          <p:spPr bwMode="auto">
            <a:xfrm flipV="1">
              <a:off x="1932" y="1032"/>
              <a:ext cx="144" cy="162"/>
            </a:xfrm>
            <a:prstGeom prst="line">
              <a:avLst/>
            </a:prstGeom>
            <a:noFill/>
            <a:ln w="25400">
              <a:solidFill>
                <a:srgbClr val="FF0000"/>
              </a:solidFill>
              <a:round/>
              <a:headEnd/>
              <a:tailEnd/>
            </a:ln>
          </p:spPr>
          <p:txBody>
            <a:bodyPr wrap="none"/>
            <a:lstStyle/>
            <a:p>
              <a:endParaRPr lang="en-US"/>
            </a:p>
          </p:txBody>
        </p:sp>
      </p:grpSp>
      <p:sp>
        <p:nvSpPr>
          <p:cNvPr id="516138" name="Text Box 42"/>
          <p:cNvSpPr txBox="1">
            <a:spLocks noChangeArrowheads="1"/>
          </p:cNvSpPr>
          <p:nvPr>
            <p:custDataLst>
              <p:tags r:id="rId18"/>
            </p:custDataLst>
          </p:nvPr>
        </p:nvSpPr>
        <p:spPr bwMode="auto">
          <a:xfrm>
            <a:off x="437201" y="5888311"/>
            <a:ext cx="806450" cy="336550"/>
          </a:xfrm>
          <a:prstGeom prst="rect">
            <a:avLst/>
          </a:prstGeom>
          <a:noFill/>
          <a:ln w="9525">
            <a:noFill/>
            <a:miter lim="800000"/>
            <a:headEnd/>
            <a:tailEnd/>
          </a:ln>
        </p:spPr>
        <p:txBody>
          <a:bodyPr wrap="none">
            <a:spAutoFit/>
          </a:bodyPr>
          <a:lstStyle/>
          <a:p>
            <a:r>
              <a:rPr lang="en-US"/>
              <a:t>64 sec</a:t>
            </a:r>
          </a:p>
        </p:txBody>
      </p:sp>
      <p:sp>
        <p:nvSpPr>
          <p:cNvPr id="516139" name="Text Box 43"/>
          <p:cNvSpPr txBox="1">
            <a:spLocks noChangeArrowheads="1"/>
          </p:cNvSpPr>
          <p:nvPr>
            <p:custDataLst>
              <p:tags r:id="rId19"/>
            </p:custDataLst>
          </p:nvPr>
        </p:nvSpPr>
        <p:spPr bwMode="auto">
          <a:xfrm>
            <a:off x="-8887" y="6450286"/>
            <a:ext cx="863600" cy="336550"/>
          </a:xfrm>
          <a:prstGeom prst="rect">
            <a:avLst/>
          </a:prstGeom>
          <a:noFill/>
          <a:ln w="9525">
            <a:noFill/>
            <a:miter lim="800000"/>
            <a:headEnd/>
            <a:tailEnd/>
          </a:ln>
        </p:spPr>
        <p:txBody>
          <a:bodyPr wrap="none">
            <a:spAutoFit/>
          </a:bodyPr>
          <a:lstStyle/>
          <a:p>
            <a:r>
              <a:rPr lang="en-US"/>
              <a:t>Give up</a:t>
            </a:r>
          </a:p>
        </p:txBody>
      </p:sp>
      <p:sp>
        <p:nvSpPr>
          <p:cNvPr id="516141" name="Text Box 45"/>
          <p:cNvSpPr txBox="1">
            <a:spLocks noChangeArrowheads="1"/>
          </p:cNvSpPr>
          <p:nvPr>
            <p:custDataLst>
              <p:tags r:id="rId20"/>
            </p:custDataLst>
          </p:nvPr>
        </p:nvSpPr>
        <p:spPr bwMode="auto">
          <a:xfrm>
            <a:off x="5107626" y="1630636"/>
            <a:ext cx="2760662" cy="581025"/>
          </a:xfrm>
          <a:prstGeom prst="rect">
            <a:avLst/>
          </a:prstGeom>
          <a:noFill/>
          <a:ln w="9525">
            <a:noFill/>
            <a:miter lim="800000"/>
            <a:headEnd/>
            <a:tailEnd/>
          </a:ln>
        </p:spPr>
        <p:txBody>
          <a:bodyPr wrap="none">
            <a:spAutoFit/>
          </a:bodyPr>
          <a:lstStyle/>
          <a:p>
            <a:pPr algn="l"/>
            <a:r>
              <a:rPr lang="en-US"/>
              <a:t>Total waiting time</a:t>
            </a:r>
          </a:p>
          <a:p>
            <a:pPr algn="l"/>
            <a:r>
              <a:rPr lang="en-US"/>
              <a:t>3+6+12+24+48+64 = 157sec</a:t>
            </a:r>
          </a:p>
        </p:txBody>
      </p:sp>
    </p:spTree>
    <p:custDataLst>
      <p:tags r:id="rId1"/>
    </p:custDataLst>
    <p:extLst>
      <p:ext uri="{BB962C8B-B14F-4D97-AF65-F5344CB8AC3E}">
        <p14:creationId xmlns:p14="http://schemas.microsoft.com/office/powerpoint/2010/main" val="6439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61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61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61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61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61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6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8" grpId="0" animBg="1"/>
      <p:bldP spid="516115" grpId="0"/>
      <p:bldP spid="516127" grpId="0"/>
      <p:bldP spid="516138" grpId="0"/>
      <p:bldP spid="516139" grpId="0"/>
      <p:bldP spid="51614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custDataLst>
              <p:tags r:id="rId2"/>
            </p:custDataLst>
          </p:nvPr>
        </p:nvSpPr>
        <p:spPr/>
        <p:txBody>
          <a:bodyPr/>
          <a:lstStyle/>
          <a:p>
            <a:r>
              <a:rPr lang="en-US" sz="3600" smtClean="0"/>
              <a:t>SYN Attack</a:t>
            </a:r>
          </a:p>
        </p:txBody>
      </p:sp>
      <p:sp>
        <p:nvSpPr>
          <p:cNvPr id="96259" name="Line 4"/>
          <p:cNvSpPr>
            <a:spLocks noChangeShapeType="1"/>
          </p:cNvSpPr>
          <p:nvPr>
            <p:custDataLst>
              <p:tags r:id="rId3"/>
            </p:custDataLst>
          </p:nvPr>
        </p:nvSpPr>
        <p:spPr bwMode="auto">
          <a:xfrm flipH="1">
            <a:off x="1458913" y="1992263"/>
            <a:ext cx="9525" cy="4514850"/>
          </a:xfrm>
          <a:prstGeom prst="line">
            <a:avLst/>
          </a:prstGeom>
          <a:noFill/>
          <a:ln w="9525">
            <a:solidFill>
              <a:schemeClr val="tx1"/>
            </a:solidFill>
            <a:round/>
            <a:headEnd/>
            <a:tailEnd type="triangle" w="med" len="med"/>
          </a:ln>
        </p:spPr>
        <p:txBody>
          <a:bodyPr wrap="none"/>
          <a:lstStyle/>
          <a:p>
            <a:endParaRPr lang="en-US"/>
          </a:p>
        </p:txBody>
      </p:sp>
      <p:sp>
        <p:nvSpPr>
          <p:cNvPr id="96260" name="Line 5"/>
          <p:cNvSpPr>
            <a:spLocks noChangeShapeType="1"/>
          </p:cNvSpPr>
          <p:nvPr>
            <p:custDataLst>
              <p:tags r:id="rId4"/>
            </p:custDataLst>
          </p:nvPr>
        </p:nvSpPr>
        <p:spPr bwMode="auto">
          <a:xfrm flipH="1">
            <a:off x="3735388" y="1858913"/>
            <a:ext cx="0" cy="4676775"/>
          </a:xfrm>
          <a:prstGeom prst="line">
            <a:avLst/>
          </a:prstGeom>
          <a:noFill/>
          <a:ln w="9525">
            <a:solidFill>
              <a:schemeClr val="tx1"/>
            </a:solidFill>
            <a:round/>
            <a:headEnd/>
            <a:tailEnd type="triangle" w="med" len="med"/>
          </a:ln>
        </p:spPr>
        <p:txBody>
          <a:bodyPr wrap="none"/>
          <a:lstStyle/>
          <a:p>
            <a:endParaRPr lang="en-US"/>
          </a:p>
        </p:txBody>
      </p:sp>
      <p:sp>
        <p:nvSpPr>
          <p:cNvPr id="96261" name="Text Box 6"/>
          <p:cNvSpPr txBox="1">
            <a:spLocks noChangeArrowheads="1"/>
          </p:cNvSpPr>
          <p:nvPr>
            <p:custDataLst>
              <p:tags r:id="rId5"/>
            </p:custDataLst>
          </p:nvPr>
        </p:nvSpPr>
        <p:spPr bwMode="auto">
          <a:xfrm>
            <a:off x="1039813" y="1619201"/>
            <a:ext cx="1008062" cy="336550"/>
          </a:xfrm>
          <a:prstGeom prst="rect">
            <a:avLst/>
          </a:prstGeom>
          <a:noFill/>
          <a:ln w="9525">
            <a:noFill/>
            <a:miter lim="800000"/>
            <a:headEnd/>
            <a:tailEnd/>
          </a:ln>
        </p:spPr>
        <p:txBody>
          <a:bodyPr wrap="none">
            <a:spAutoFit/>
          </a:bodyPr>
          <a:lstStyle/>
          <a:p>
            <a:r>
              <a:rPr lang="en-US"/>
              <a:t>attacker</a:t>
            </a:r>
          </a:p>
        </p:txBody>
      </p:sp>
      <p:grpSp>
        <p:nvGrpSpPr>
          <p:cNvPr id="2" name="Group 13"/>
          <p:cNvGrpSpPr>
            <a:grpSpLocks/>
          </p:cNvGrpSpPr>
          <p:nvPr>
            <p:custDataLst>
              <p:tags r:id="rId6"/>
            </p:custDataLst>
          </p:nvPr>
        </p:nvGrpSpPr>
        <p:grpSpPr bwMode="auto">
          <a:xfrm>
            <a:off x="1271593" y="1881137"/>
            <a:ext cx="2443168" cy="415924"/>
            <a:chOff x="801" y="668"/>
            <a:chExt cx="1539" cy="262"/>
          </a:xfrm>
        </p:grpSpPr>
        <p:sp>
          <p:nvSpPr>
            <p:cNvPr id="96299" name="Line 7"/>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300" name="Text Box 8"/>
            <p:cNvSpPr txBox="1">
              <a:spLocks noChangeArrowheads="1"/>
            </p:cNvSpPr>
            <p:nvPr/>
          </p:nvSpPr>
          <p:spPr bwMode="auto">
            <a:xfrm>
              <a:off x="801" y="668"/>
              <a:ext cx="1527" cy="165"/>
            </a:xfrm>
            <a:prstGeom prst="rect">
              <a:avLst/>
            </a:prstGeom>
            <a:noFill/>
            <a:ln w="9525">
              <a:noFill/>
              <a:miter lim="800000"/>
              <a:headEnd/>
              <a:tailEnd/>
            </a:ln>
          </p:spPr>
          <p:txBody>
            <a:bodyPr wrap="none">
              <a:spAutoFit/>
            </a:bodyPr>
            <a:lstStyle/>
            <a:p>
              <a:r>
                <a:rPr lang="en-US" sz="1100" dirty="0" smtClean="0"/>
                <a:t>SYN: to port 80, from port 12344</a:t>
              </a:r>
              <a:endParaRPr lang="en-US" sz="1100" dirty="0"/>
            </a:p>
          </p:txBody>
        </p:sp>
      </p:grpSp>
      <p:sp>
        <p:nvSpPr>
          <p:cNvPr id="517129" name="Text Box 9"/>
          <p:cNvSpPr txBox="1">
            <a:spLocks noChangeArrowheads="1"/>
          </p:cNvSpPr>
          <p:nvPr>
            <p:custDataLst>
              <p:tags r:id="rId7"/>
            </p:custDataLst>
          </p:nvPr>
        </p:nvSpPr>
        <p:spPr bwMode="auto">
          <a:xfrm>
            <a:off x="4765675" y="1839863"/>
            <a:ext cx="4210050" cy="639763"/>
          </a:xfrm>
          <a:prstGeom prst="rect">
            <a:avLst/>
          </a:prstGeom>
          <a:noFill/>
          <a:ln w="9525">
            <a:noFill/>
            <a:miter lim="800000"/>
            <a:headEnd/>
            <a:tailEnd/>
          </a:ln>
        </p:spPr>
        <p:txBody>
          <a:bodyPr wrap="none">
            <a:spAutoFit/>
          </a:bodyPr>
          <a:lstStyle/>
          <a:p>
            <a:r>
              <a:rPr lang="en-US" sz="1200"/>
              <a:t>Reserve memory for TCP connection.</a:t>
            </a:r>
          </a:p>
          <a:p>
            <a:r>
              <a:rPr lang="en-US" sz="1200"/>
              <a:t>Must reserve enough for the receiver buffer. </a:t>
            </a:r>
          </a:p>
          <a:p>
            <a:r>
              <a:rPr lang="en-US" sz="1200"/>
              <a:t>And that must be large enough to support high data rate</a:t>
            </a:r>
          </a:p>
        </p:txBody>
      </p:sp>
      <p:sp>
        <p:nvSpPr>
          <p:cNvPr id="517130" name="Line 10"/>
          <p:cNvSpPr>
            <a:spLocks noChangeShapeType="1"/>
          </p:cNvSpPr>
          <p:nvPr>
            <p:custDataLst>
              <p:tags r:id="rId8"/>
            </p:custDataLst>
          </p:nvPr>
        </p:nvSpPr>
        <p:spPr bwMode="auto">
          <a:xfrm flipH="1">
            <a:off x="1485900" y="2430413"/>
            <a:ext cx="2257425" cy="95250"/>
          </a:xfrm>
          <a:prstGeom prst="line">
            <a:avLst/>
          </a:prstGeom>
          <a:noFill/>
          <a:ln w="9525">
            <a:solidFill>
              <a:schemeClr val="tx1"/>
            </a:solidFill>
            <a:round/>
            <a:headEnd/>
            <a:tailEnd type="triangle" w="med" len="med"/>
          </a:ln>
        </p:spPr>
        <p:txBody>
          <a:bodyPr wrap="none"/>
          <a:lstStyle/>
          <a:p>
            <a:endParaRPr lang="en-US"/>
          </a:p>
        </p:txBody>
      </p:sp>
      <p:sp>
        <p:nvSpPr>
          <p:cNvPr id="517131" name="Text Box 11"/>
          <p:cNvSpPr txBox="1">
            <a:spLocks noChangeArrowheads="1"/>
          </p:cNvSpPr>
          <p:nvPr>
            <p:custDataLst>
              <p:tags r:id="rId9"/>
            </p:custDataLst>
          </p:nvPr>
        </p:nvSpPr>
        <p:spPr bwMode="auto">
          <a:xfrm>
            <a:off x="290513" y="2343101"/>
            <a:ext cx="890587" cy="336550"/>
          </a:xfrm>
          <a:prstGeom prst="rect">
            <a:avLst/>
          </a:prstGeom>
          <a:noFill/>
          <a:ln w="9525">
            <a:noFill/>
            <a:miter lim="800000"/>
            <a:headEnd/>
            <a:tailEnd/>
          </a:ln>
        </p:spPr>
        <p:txBody>
          <a:bodyPr wrap="none">
            <a:spAutoFit/>
          </a:bodyPr>
          <a:lstStyle/>
          <a:p>
            <a:r>
              <a:rPr lang="en-US"/>
              <a:t>ignored</a:t>
            </a:r>
          </a:p>
        </p:txBody>
      </p:sp>
      <p:sp>
        <p:nvSpPr>
          <p:cNvPr id="517132" name="Text Box 12"/>
          <p:cNvSpPr txBox="1">
            <a:spLocks noChangeArrowheads="1"/>
          </p:cNvSpPr>
          <p:nvPr>
            <p:custDataLst>
              <p:tags r:id="rId10"/>
            </p:custDataLst>
          </p:nvPr>
        </p:nvSpPr>
        <p:spPr bwMode="auto">
          <a:xfrm>
            <a:off x="1541463" y="2228801"/>
            <a:ext cx="1095375" cy="336550"/>
          </a:xfrm>
          <a:prstGeom prst="rect">
            <a:avLst/>
          </a:prstGeom>
          <a:noFill/>
          <a:ln w="9525">
            <a:noFill/>
            <a:miter lim="800000"/>
            <a:headEnd/>
            <a:tailEnd/>
          </a:ln>
        </p:spPr>
        <p:txBody>
          <a:bodyPr wrap="none">
            <a:spAutoFit/>
          </a:bodyPr>
          <a:lstStyle/>
          <a:p>
            <a:r>
              <a:rPr lang="en-US"/>
              <a:t>SYN-ACK</a:t>
            </a:r>
          </a:p>
        </p:txBody>
      </p:sp>
      <p:grpSp>
        <p:nvGrpSpPr>
          <p:cNvPr id="3" name="Group 14"/>
          <p:cNvGrpSpPr>
            <a:grpSpLocks/>
          </p:cNvGrpSpPr>
          <p:nvPr>
            <p:custDataLst>
              <p:tags r:id="rId11"/>
            </p:custDataLst>
          </p:nvPr>
        </p:nvGrpSpPr>
        <p:grpSpPr bwMode="auto">
          <a:xfrm>
            <a:off x="1466855" y="2559001"/>
            <a:ext cx="2257429" cy="366712"/>
            <a:chOff x="918" y="699"/>
            <a:chExt cx="1422" cy="231"/>
          </a:xfrm>
        </p:grpSpPr>
        <p:sp>
          <p:nvSpPr>
            <p:cNvPr id="96297" name="Line 15"/>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98" name="Text Box 16"/>
            <p:cNvSpPr txBox="1">
              <a:spLocks noChangeArrowheads="1"/>
            </p:cNvSpPr>
            <p:nvPr/>
          </p:nvSpPr>
          <p:spPr bwMode="auto">
            <a:xfrm>
              <a:off x="931" y="699"/>
              <a:ext cx="1193" cy="160"/>
            </a:xfrm>
            <a:prstGeom prst="rect">
              <a:avLst/>
            </a:prstGeom>
            <a:noFill/>
            <a:ln w="9525">
              <a:noFill/>
              <a:miter lim="800000"/>
              <a:headEnd/>
              <a:tailEnd/>
            </a:ln>
          </p:spPr>
          <p:txBody>
            <a:bodyPr wrap="none">
              <a:spAutoFit/>
            </a:bodyPr>
            <a:lstStyle/>
            <a:p>
              <a:r>
                <a:rPr lang="en-US" sz="1050" dirty="0" smtClean="0"/>
                <a:t>SYN: to port 80 from 1235</a:t>
              </a:r>
              <a:endParaRPr lang="en-US" sz="1050" dirty="0"/>
            </a:p>
          </p:txBody>
        </p:sp>
      </p:grpSp>
      <p:grpSp>
        <p:nvGrpSpPr>
          <p:cNvPr id="4" name="Group 17"/>
          <p:cNvGrpSpPr>
            <a:grpSpLocks/>
          </p:cNvGrpSpPr>
          <p:nvPr>
            <p:custDataLst>
              <p:tags r:id="rId12"/>
            </p:custDataLst>
          </p:nvPr>
        </p:nvGrpSpPr>
        <p:grpSpPr bwMode="auto">
          <a:xfrm>
            <a:off x="1419225" y="2905076"/>
            <a:ext cx="2257425" cy="392112"/>
            <a:chOff x="918" y="683"/>
            <a:chExt cx="1422" cy="247"/>
          </a:xfrm>
        </p:grpSpPr>
        <p:sp>
          <p:nvSpPr>
            <p:cNvPr id="96295" name="Line 18"/>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96" name="Text Box 19"/>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5" name="Group 20"/>
          <p:cNvGrpSpPr>
            <a:grpSpLocks/>
          </p:cNvGrpSpPr>
          <p:nvPr>
            <p:custDataLst>
              <p:tags r:id="rId13"/>
            </p:custDataLst>
          </p:nvPr>
        </p:nvGrpSpPr>
        <p:grpSpPr bwMode="auto">
          <a:xfrm>
            <a:off x="1419225" y="3267026"/>
            <a:ext cx="2257425" cy="392112"/>
            <a:chOff x="918" y="683"/>
            <a:chExt cx="1422" cy="247"/>
          </a:xfrm>
        </p:grpSpPr>
        <p:sp>
          <p:nvSpPr>
            <p:cNvPr id="96293" name="Line 21"/>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94" name="Text Box 22"/>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6" name="Group 23"/>
          <p:cNvGrpSpPr>
            <a:grpSpLocks/>
          </p:cNvGrpSpPr>
          <p:nvPr>
            <p:custDataLst>
              <p:tags r:id="rId14"/>
            </p:custDataLst>
          </p:nvPr>
        </p:nvGrpSpPr>
        <p:grpSpPr bwMode="auto">
          <a:xfrm>
            <a:off x="1438275" y="3695651"/>
            <a:ext cx="2257425" cy="392112"/>
            <a:chOff x="918" y="683"/>
            <a:chExt cx="1422" cy="247"/>
          </a:xfrm>
        </p:grpSpPr>
        <p:sp>
          <p:nvSpPr>
            <p:cNvPr id="96291" name="Line 24"/>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92" name="Text Box 25"/>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7" name="Group 26"/>
          <p:cNvGrpSpPr>
            <a:grpSpLocks/>
          </p:cNvGrpSpPr>
          <p:nvPr>
            <p:custDataLst>
              <p:tags r:id="rId15"/>
            </p:custDataLst>
          </p:nvPr>
        </p:nvGrpSpPr>
        <p:grpSpPr bwMode="auto">
          <a:xfrm>
            <a:off x="1447800" y="4086176"/>
            <a:ext cx="2257425" cy="392112"/>
            <a:chOff x="918" y="683"/>
            <a:chExt cx="1422" cy="247"/>
          </a:xfrm>
        </p:grpSpPr>
        <p:sp>
          <p:nvSpPr>
            <p:cNvPr id="96289" name="Line 27"/>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90" name="Text Box 28"/>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8" name="Group 29"/>
          <p:cNvGrpSpPr>
            <a:grpSpLocks/>
          </p:cNvGrpSpPr>
          <p:nvPr>
            <p:custDataLst>
              <p:tags r:id="rId16"/>
            </p:custDataLst>
          </p:nvPr>
        </p:nvGrpSpPr>
        <p:grpSpPr bwMode="auto">
          <a:xfrm>
            <a:off x="1438275" y="4495751"/>
            <a:ext cx="2257425" cy="392112"/>
            <a:chOff x="918" y="683"/>
            <a:chExt cx="1422" cy="247"/>
          </a:xfrm>
        </p:grpSpPr>
        <p:sp>
          <p:nvSpPr>
            <p:cNvPr id="96287" name="Line 30"/>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88" name="Text Box 31"/>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9" name="Group 32"/>
          <p:cNvGrpSpPr>
            <a:grpSpLocks/>
          </p:cNvGrpSpPr>
          <p:nvPr>
            <p:custDataLst>
              <p:tags r:id="rId17"/>
            </p:custDataLst>
          </p:nvPr>
        </p:nvGrpSpPr>
        <p:grpSpPr bwMode="auto">
          <a:xfrm>
            <a:off x="1457325" y="4905326"/>
            <a:ext cx="2257425" cy="392112"/>
            <a:chOff x="918" y="683"/>
            <a:chExt cx="1422" cy="247"/>
          </a:xfrm>
        </p:grpSpPr>
        <p:sp>
          <p:nvSpPr>
            <p:cNvPr id="96285" name="Line 33"/>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6286" name="Text Box 34"/>
            <p:cNvSpPr txBox="1">
              <a:spLocks noChangeArrowheads="1"/>
            </p:cNvSpPr>
            <p:nvPr/>
          </p:nvSpPr>
          <p:spPr bwMode="auto">
            <a:xfrm>
              <a:off x="1043" y="683"/>
              <a:ext cx="388" cy="212"/>
            </a:xfrm>
            <a:prstGeom prst="rect">
              <a:avLst/>
            </a:prstGeom>
            <a:noFill/>
            <a:ln w="9525">
              <a:noFill/>
              <a:miter lim="800000"/>
              <a:headEnd/>
              <a:tailEnd/>
            </a:ln>
          </p:spPr>
          <p:txBody>
            <a:bodyPr wrap="none">
              <a:spAutoFit/>
            </a:bodyPr>
            <a:lstStyle/>
            <a:p>
              <a:r>
                <a:rPr lang="en-US"/>
                <a:t>SYN</a:t>
              </a:r>
            </a:p>
          </p:txBody>
        </p:sp>
      </p:grpSp>
      <p:grpSp>
        <p:nvGrpSpPr>
          <p:cNvPr id="10" name="Group 38"/>
          <p:cNvGrpSpPr>
            <a:grpSpLocks/>
          </p:cNvGrpSpPr>
          <p:nvPr>
            <p:custDataLst>
              <p:tags r:id="rId18"/>
            </p:custDataLst>
          </p:nvPr>
        </p:nvGrpSpPr>
        <p:grpSpPr bwMode="auto">
          <a:xfrm>
            <a:off x="2352675" y="5335538"/>
            <a:ext cx="152400" cy="555625"/>
            <a:chOff x="1482" y="2844"/>
            <a:chExt cx="96" cy="350"/>
          </a:xfrm>
        </p:grpSpPr>
        <p:sp>
          <p:nvSpPr>
            <p:cNvPr id="96282" name="Oval 35"/>
            <p:cNvSpPr>
              <a:spLocks noChangeArrowheads="1"/>
            </p:cNvSpPr>
            <p:nvPr/>
          </p:nvSpPr>
          <p:spPr bwMode="auto">
            <a:xfrm>
              <a:off x="1482" y="284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6283" name="Oval 36"/>
            <p:cNvSpPr>
              <a:spLocks noChangeArrowheads="1"/>
            </p:cNvSpPr>
            <p:nvPr/>
          </p:nvSpPr>
          <p:spPr bwMode="auto">
            <a:xfrm>
              <a:off x="1482" y="299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6284" name="Oval 37"/>
            <p:cNvSpPr>
              <a:spLocks noChangeArrowheads="1"/>
            </p:cNvSpPr>
            <p:nvPr/>
          </p:nvSpPr>
          <p:spPr bwMode="auto">
            <a:xfrm>
              <a:off x="1482" y="3138"/>
              <a:ext cx="96" cy="56"/>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11" name="Group 44"/>
          <p:cNvGrpSpPr>
            <a:grpSpLocks/>
          </p:cNvGrpSpPr>
          <p:nvPr>
            <p:custDataLst>
              <p:tags r:id="rId19"/>
            </p:custDataLst>
          </p:nvPr>
        </p:nvGrpSpPr>
        <p:grpSpPr bwMode="auto">
          <a:xfrm>
            <a:off x="3800475" y="2268488"/>
            <a:ext cx="971550" cy="4076700"/>
            <a:chOff x="2394" y="912"/>
            <a:chExt cx="612" cy="2568"/>
          </a:xfrm>
        </p:grpSpPr>
        <p:sp>
          <p:nvSpPr>
            <p:cNvPr id="96277" name="Text Box 39"/>
            <p:cNvSpPr txBox="1">
              <a:spLocks noChangeArrowheads="1"/>
            </p:cNvSpPr>
            <p:nvPr/>
          </p:nvSpPr>
          <p:spPr bwMode="auto">
            <a:xfrm>
              <a:off x="2478" y="2093"/>
              <a:ext cx="528" cy="212"/>
            </a:xfrm>
            <a:prstGeom prst="rect">
              <a:avLst/>
            </a:prstGeom>
            <a:noFill/>
            <a:ln w="9525">
              <a:noFill/>
              <a:miter lim="800000"/>
              <a:headEnd/>
              <a:tailEnd/>
            </a:ln>
          </p:spPr>
          <p:txBody>
            <a:bodyPr wrap="none">
              <a:spAutoFit/>
            </a:bodyPr>
            <a:lstStyle/>
            <a:p>
              <a:r>
                <a:rPr lang="en-US"/>
                <a:t>157sec</a:t>
              </a:r>
            </a:p>
          </p:txBody>
        </p:sp>
        <p:sp>
          <p:nvSpPr>
            <p:cNvPr id="96278" name="Line 40"/>
            <p:cNvSpPr>
              <a:spLocks noChangeShapeType="1"/>
            </p:cNvSpPr>
            <p:nvPr/>
          </p:nvSpPr>
          <p:spPr bwMode="auto">
            <a:xfrm>
              <a:off x="2406" y="918"/>
              <a:ext cx="384" cy="0"/>
            </a:xfrm>
            <a:prstGeom prst="line">
              <a:avLst/>
            </a:prstGeom>
            <a:noFill/>
            <a:ln w="9525">
              <a:solidFill>
                <a:schemeClr val="tx1"/>
              </a:solidFill>
              <a:round/>
              <a:headEnd/>
              <a:tailEnd/>
            </a:ln>
          </p:spPr>
          <p:txBody>
            <a:bodyPr wrap="none"/>
            <a:lstStyle/>
            <a:p>
              <a:endParaRPr lang="en-US"/>
            </a:p>
          </p:txBody>
        </p:sp>
        <p:sp>
          <p:nvSpPr>
            <p:cNvPr id="96279" name="Line 41"/>
            <p:cNvSpPr>
              <a:spLocks noChangeShapeType="1"/>
            </p:cNvSpPr>
            <p:nvPr/>
          </p:nvSpPr>
          <p:spPr bwMode="auto">
            <a:xfrm>
              <a:off x="2394" y="3468"/>
              <a:ext cx="336" cy="0"/>
            </a:xfrm>
            <a:prstGeom prst="line">
              <a:avLst/>
            </a:prstGeom>
            <a:noFill/>
            <a:ln w="9525">
              <a:solidFill>
                <a:schemeClr val="tx1"/>
              </a:solidFill>
              <a:round/>
              <a:headEnd/>
              <a:tailEnd/>
            </a:ln>
          </p:spPr>
          <p:txBody>
            <a:bodyPr wrap="none"/>
            <a:lstStyle/>
            <a:p>
              <a:endParaRPr lang="en-US"/>
            </a:p>
          </p:txBody>
        </p:sp>
        <p:sp>
          <p:nvSpPr>
            <p:cNvPr id="96280" name="Line 42"/>
            <p:cNvSpPr>
              <a:spLocks noChangeShapeType="1"/>
            </p:cNvSpPr>
            <p:nvPr/>
          </p:nvSpPr>
          <p:spPr bwMode="auto">
            <a:xfrm>
              <a:off x="2640" y="2358"/>
              <a:ext cx="0" cy="1122"/>
            </a:xfrm>
            <a:prstGeom prst="line">
              <a:avLst/>
            </a:prstGeom>
            <a:noFill/>
            <a:ln w="9525">
              <a:solidFill>
                <a:schemeClr val="tx1"/>
              </a:solidFill>
              <a:round/>
              <a:headEnd/>
              <a:tailEnd type="triangle" w="med" len="med"/>
            </a:ln>
          </p:spPr>
          <p:txBody>
            <a:bodyPr wrap="none"/>
            <a:lstStyle/>
            <a:p>
              <a:endParaRPr lang="en-US"/>
            </a:p>
          </p:txBody>
        </p:sp>
        <p:sp>
          <p:nvSpPr>
            <p:cNvPr id="96281" name="Line 43"/>
            <p:cNvSpPr>
              <a:spLocks noChangeShapeType="1"/>
            </p:cNvSpPr>
            <p:nvPr/>
          </p:nvSpPr>
          <p:spPr bwMode="auto">
            <a:xfrm flipV="1">
              <a:off x="2646" y="912"/>
              <a:ext cx="0" cy="1116"/>
            </a:xfrm>
            <a:prstGeom prst="line">
              <a:avLst/>
            </a:prstGeom>
            <a:noFill/>
            <a:ln w="9525">
              <a:solidFill>
                <a:schemeClr val="tx1"/>
              </a:solidFill>
              <a:round/>
              <a:headEnd/>
              <a:tailEnd type="triangle" w="med" len="med"/>
            </a:ln>
          </p:spPr>
          <p:txBody>
            <a:bodyPr wrap="none"/>
            <a:lstStyle/>
            <a:p>
              <a:endParaRPr lang="en-US"/>
            </a:p>
          </p:txBody>
        </p:sp>
      </p:grpSp>
      <p:sp>
        <p:nvSpPr>
          <p:cNvPr id="517165" name="Text Box 45"/>
          <p:cNvSpPr txBox="1">
            <a:spLocks noChangeArrowheads="1"/>
          </p:cNvSpPr>
          <p:nvPr>
            <p:custDataLst>
              <p:tags r:id="rId20"/>
            </p:custDataLst>
          </p:nvPr>
        </p:nvSpPr>
        <p:spPr bwMode="auto">
          <a:xfrm>
            <a:off x="4722813" y="5749876"/>
            <a:ext cx="3079750" cy="517525"/>
          </a:xfrm>
          <a:prstGeom prst="rect">
            <a:avLst/>
          </a:prstGeom>
          <a:noFill/>
          <a:ln w="9525">
            <a:noFill/>
            <a:miter lim="800000"/>
            <a:headEnd/>
            <a:tailEnd/>
          </a:ln>
        </p:spPr>
        <p:txBody>
          <a:bodyPr>
            <a:spAutoFit/>
          </a:bodyPr>
          <a:lstStyle/>
          <a:p>
            <a:r>
              <a:rPr lang="en-US" sz="1400"/>
              <a:t>Victim gives up on first SYN-ACK and frees first chunk of memory</a:t>
            </a:r>
          </a:p>
        </p:txBody>
      </p:sp>
    </p:spTree>
    <p:custDataLst>
      <p:tags r:id="rId1"/>
    </p:custDataLst>
    <p:extLst>
      <p:ext uri="{BB962C8B-B14F-4D97-AF65-F5344CB8AC3E}">
        <p14:creationId xmlns:p14="http://schemas.microsoft.com/office/powerpoint/2010/main" val="17123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7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7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71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7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7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9" grpId="0"/>
      <p:bldP spid="517130" grpId="0" animBg="1"/>
      <p:bldP spid="517131" grpId="0"/>
      <p:bldP spid="517132" grpId="0"/>
      <p:bldP spid="517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addresses versus port numbers</a:t>
            </a:r>
            <a:endParaRPr lang="en-US" dirty="0"/>
          </a:p>
        </p:txBody>
      </p:sp>
      <p:sp>
        <p:nvSpPr>
          <p:cNvPr id="5" name="מציין מיקום טקסט 4"/>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algn="r" rtl="0" eaLnBrk="0" fontAlgn="base" hangingPunct="0">
              <a:spcBef>
                <a:spcPct val="0"/>
              </a:spcBef>
              <a:spcAft>
                <a:spcPct val="0"/>
              </a:spcAft>
              <a:defRPr/>
            </a:pPr>
            <a:r>
              <a:rPr lang="sv-SE" sz="1400" kern="1200" smtClean="0">
                <a:solidFill>
                  <a:srgbClr val="000000"/>
                </a:solidFill>
                <a:latin typeface="Comic Sans MS" pitchFamily="66" charset="0"/>
                <a:ea typeface="+mn-ea"/>
                <a:cs typeface="+mn-cs"/>
              </a:rPr>
              <a:t>Transport Layer</a:t>
            </a:r>
            <a:endParaRPr lang="en-US" sz="1400" kern="1200">
              <a:solidFill>
                <a:srgbClr val="000000"/>
              </a:solidFill>
              <a:latin typeface="Times New Roman" pitchFamily="18" charset="0"/>
              <a:ea typeface="+mn-ea"/>
              <a:cs typeface="+mn-cs"/>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EE2BA865-6597-4356-AEC2-9DB6E2E40E64}" type="slidenum">
              <a:rPr lang="en-US" smtClean="0">
                <a:solidFill>
                  <a:srgbClr val="000000"/>
                </a:solidFill>
              </a:rPr>
              <a:pPr eaLnBrk="0" fontAlgn="base" hangingPunct="0">
                <a:spcBef>
                  <a:spcPct val="0"/>
                </a:spcBef>
                <a:spcAft>
                  <a:spcPct val="0"/>
                </a:spcAft>
                <a:defRPr/>
              </a:pPr>
              <a:t>6</a:t>
            </a:fld>
            <a:endParaRPr lang="en-US">
              <a:solidFill>
                <a:srgbClr val="000000"/>
              </a:solidFill>
            </a:endParaRPr>
          </a:p>
        </p:txBody>
      </p:sp>
      <p:pic>
        <p:nvPicPr>
          <p:cNvPr id="6" name="Picture 10"/>
          <p:cNvPicPr>
            <a:picLocks noChangeAspect="1" noChangeArrowheads="1"/>
          </p:cNvPicPr>
          <p:nvPr/>
        </p:nvPicPr>
        <p:blipFill>
          <a:blip r:embed="rId3" cstate="print"/>
          <a:srcRect/>
          <a:stretch>
            <a:fillRect/>
          </a:stretch>
        </p:blipFill>
        <p:spPr bwMode="auto">
          <a:xfrm>
            <a:off x="2123728" y="1701191"/>
            <a:ext cx="5112568" cy="4765718"/>
          </a:xfrm>
          <a:prstGeom prst="rect">
            <a:avLst/>
          </a:prstGeom>
          <a:noFill/>
          <a:ln w="9525">
            <a:noFill/>
            <a:miter lim="800000"/>
            <a:headEnd/>
            <a:tailEnd/>
          </a:ln>
          <a:effectLst/>
        </p:spPr>
      </p:pic>
    </p:spTree>
    <p:extLst>
      <p:ext uri="{BB962C8B-B14F-4D97-AF65-F5344CB8AC3E}">
        <p14:creationId xmlns:p14="http://schemas.microsoft.com/office/powerpoint/2010/main" val="30865320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custDataLst>
              <p:tags r:id="rId2"/>
            </p:custDataLst>
          </p:nvPr>
        </p:nvSpPr>
        <p:spPr/>
        <p:txBody>
          <a:bodyPr/>
          <a:lstStyle/>
          <a:p>
            <a:r>
              <a:rPr lang="en-US" sz="3600" smtClean="0"/>
              <a:t>SYN Attack</a:t>
            </a:r>
          </a:p>
        </p:txBody>
      </p:sp>
      <p:sp>
        <p:nvSpPr>
          <p:cNvPr id="97283" name="Line 3"/>
          <p:cNvSpPr>
            <a:spLocks noChangeShapeType="1"/>
          </p:cNvSpPr>
          <p:nvPr>
            <p:custDataLst>
              <p:tags r:id="rId3"/>
            </p:custDataLst>
          </p:nvPr>
        </p:nvSpPr>
        <p:spPr bwMode="auto">
          <a:xfrm flipH="1">
            <a:off x="1090166" y="1926034"/>
            <a:ext cx="6350" cy="4514850"/>
          </a:xfrm>
          <a:prstGeom prst="line">
            <a:avLst/>
          </a:prstGeom>
          <a:noFill/>
          <a:ln w="9525">
            <a:solidFill>
              <a:schemeClr val="tx1"/>
            </a:solidFill>
            <a:round/>
            <a:headEnd/>
            <a:tailEnd type="triangle" w="med" len="med"/>
          </a:ln>
        </p:spPr>
        <p:txBody>
          <a:bodyPr wrap="none"/>
          <a:lstStyle/>
          <a:p>
            <a:endParaRPr lang="en-US"/>
          </a:p>
        </p:txBody>
      </p:sp>
      <p:sp>
        <p:nvSpPr>
          <p:cNvPr id="97284" name="Line 4"/>
          <p:cNvSpPr>
            <a:spLocks noChangeShapeType="1"/>
          </p:cNvSpPr>
          <p:nvPr>
            <p:custDataLst>
              <p:tags r:id="rId4"/>
            </p:custDataLst>
          </p:nvPr>
        </p:nvSpPr>
        <p:spPr bwMode="auto">
          <a:xfrm flipH="1">
            <a:off x="2780854" y="1792684"/>
            <a:ext cx="0" cy="4676775"/>
          </a:xfrm>
          <a:prstGeom prst="line">
            <a:avLst/>
          </a:prstGeom>
          <a:noFill/>
          <a:ln w="9525">
            <a:solidFill>
              <a:schemeClr val="tx1"/>
            </a:solidFill>
            <a:round/>
            <a:headEnd/>
            <a:tailEnd type="triangle" w="med" len="med"/>
          </a:ln>
        </p:spPr>
        <p:txBody>
          <a:bodyPr wrap="none"/>
          <a:lstStyle/>
          <a:p>
            <a:endParaRPr lang="en-US"/>
          </a:p>
        </p:txBody>
      </p:sp>
      <p:sp>
        <p:nvSpPr>
          <p:cNvPr id="97285" name="Text Box 5"/>
          <p:cNvSpPr txBox="1">
            <a:spLocks noChangeArrowheads="1"/>
          </p:cNvSpPr>
          <p:nvPr>
            <p:custDataLst>
              <p:tags r:id="rId5"/>
            </p:custDataLst>
          </p:nvPr>
        </p:nvSpPr>
        <p:spPr bwMode="auto">
          <a:xfrm>
            <a:off x="650429" y="1552972"/>
            <a:ext cx="1008062" cy="336550"/>
          </a:xfrm>
          <a:prstGeom prst="rect">
            <a:avLst/>
          </a:prstGeom>
          <a:noFill/>
          <a:ln w="9525">
            <a:noFill/>
            <a:miter lim="800000"/>
            <a:headEnd/>
            <a:tailEnd/>
          </a:ln>
        </p:spPr>
        <p:txBody>
          <a:bodyPr wrap="none">
            <a:spAutoFit/>
          </a:bodyPr>
          <a:lstStyle/>
          <a:p>
            <a:r>
              <a:rPr lang="en-US"/>
              <a:t>attacker</a:t>
            </a:r>
          </a:p>
        </p:txBody>
      </p:sp>
      <p:grpSp>
        <p:nvGrpSpPr>
          <p:cNvPr id="97286" name="Group 6"/>
          <p:cNvGrpSpPr>
            <a:grpSpLocks/>
          </p:cNvGrpSpPr>
          <p:nvPr>
            <p:custDataLst>
              <p:tags r:id="rId6"/>
            </p:custDataLst>
          </p:nvPr>
        </p:nvGrpSpPr>
        <p:grpSpPr bwMode="auto">
          <a:xfrm>
            <a:off x="1088579" y="1838722"/>
            <a:ext cx="1677987" cy="392112"/>
            <a:chOff x="918" y="683"/>
            <a:chExt cx="1422" cy="247"/>
          </a:xfrm>
        </p:grpSpPr>
        <p:sp>
          <p:nvSpPr>
            <p:cNvPr id="97322" name="Line 7"/>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23" name="Text Box 8"/>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sp>
        <p:nvSpPr>
          <p:cNvPr id="97287" name="Line 10"/>
          <p:cNvSpPr>
            <a:spLocks noChangeShapeType="1"/>
          </p:cNvSpPr>
          <p:nvPr>
            <p:custDataLst>
              <p:tags r:id="rId7"/>
            </p:custDataLst>
          </p:nvPr>
        </p:nvSpPr>
        <p:spPr bwMode="auto">
          <a:xfrm flipH="1">
            <a:off x="1110804" y="2364184"/>
            <a:ext cx="1676400" cy="95250"/>
          </a:xfrm>
          <a:prstGeom prst="line">
            <a:avLst/>
          </a:prstGeom>
          <a:noFill/>
          <a:ln w="9525">
            <a:solidFill>
              <a:schemeClr val="tx1"/>
            </a:solidFill>
            <a:round/>
            <a:headEnd/>
            <a:tailEnd type="triangle" w="med" len="med"/>
          </a:ln>
        </p:spPr>
        <p:txBody>
          <a:bodyPr wrap="none"/>
          <a:lstStyle/>
          <a:p>
            <a:endParaRPr lang="en-US"/>
          </a:p>
        </p:txBody>
      </p:sp>
      <p:sp>
        <p:nvSpPr>
          <p:cNvPr id="97288" name="Text Box 11"/>
          <p:cNvSpPr txBox="1">
            <a:spLocks noChangeArrowheads="1"/>
          </p:cNvSpPr>
          <p:nvPr>
            <p:custDataLst>
              <p:tags r:id="rId8"/>
            </p:custDataLst>
          </p:nvPr>
        </p:nvSpPr>
        <p:spPr bwMode="auto">
          <a:xfrm>
            <a:off x="107504" y="2276872"/>
            <a:ext cx="890587" cy="336550"/>
          </a:xfrm>
          <a:prstGeom prst="rect">
            <a:avLst/>
          </a:prstGeom>
          <a:noFill/>
          <a:ln w="9525">
            <a:noFill/>
            <a:miter lim="800000"/>
            <a:headEnd/>
            <a:tailEnd/>
          </a:ln>
        </p:spPr>
        <p:txBody>
          <a:bodyPr wrap="none">
            <a:spAutoFit/>
          </a:bodyPr>
          <a:lstStyle/>
          <a:p>
            <a:r>
              <a:rPr lang="en-US"/>
              <a:t>ignored</a:t>
            </a:r>
          </a:p>
        </p:txBody>
      </p:sp>
      <p:sp>
        <p:nvSpPr>
          <p:cNvPr id="97289" name="Text Box 12"/>
          <p:cNvSpPr txBox="1">
            <a:spLocks noChangeArrowheads="1"/>
          </p:cNvSpPr>
          <p:nvPr>
            <p:custDataLst>
              <p:tags r:id="rId9"/>
            </p:custDataLst>
          </p:nvPr>
        </p:nvSpPr>
        <p:spPr bwMode="auto">
          <a:xfrm>
            <a:off x="1010791" y="2162572"/>
            <a:ext cx="1095375" cy="336550"/>
          </a:xfrm>
          <a:prstGeom prst="rect">
            <a:avLst/>
          </a:prstGeom>
          <a:noFill/>
          <a:ln w="9525">
            <a:noFill/>
            <a:miter lim="800000"/>
            <a:headEnd/>
            <a:tailEnd/>
          </a:ln>
        </p:spPr>
        <p:txBody>
          <a:bodyPr wrap="none">
            <a:spAutoFit/>
          </a:bodyPr>
          <a:lstStyle/>
          <a:p>
            <a:r>
              <a:rPr lang="en-US"/>
              <a:t>SYN-ACK</a:t>
            </a:r>
          </a:p>
        </p:txBody>
      </p:sp>
      <p:grpSp>
        <p:nvGrpSpPr>
          <p:cNvPr id="97290" name="Group 13"/>
          <p:cNvGrpSpPr>
            <a:grpSpLocks/>
          </p:cNvGrpSpPr>
          <p:nvPr>
            <p:custDataLst>
              <p:tags r:id="rId10"/>
            </p:custDataLst>
          </p:nvPr>
        </p:nvGrpSpPr>
        <p:grpSpPr bwMode="auto">
          <a:xfrm>
            <a:off x="1096516" y="2467372"/>
            <a:ext cx="1676400" cy="392112"/>
            <a:chOff x="918" y="683"/>
            <a:chExt cx="1422" cy="247"/>
          </a:xfrm>
        </p:grpSpPr>
        <p:sp>
          <p:nvSpPr>
            <p:cNvPr id="97320" name="Line 14"/>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21" name="Text Box 15"/>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1" name="Group 16"/>
          <p:cNvGrpSpPr>
            <a:grpSpLocks/>
          </p:cNvGrpSpPr>
          <p:nvPr>
            <p:custDataLst>
              <p:tags r:id="rId11"/>
            </p:custDataLst>
          </p:nvPr>
        </p:nvGrpSpPr>
        <p:grpSpPr bwMode="auto">
          <a:xfrm>
            <a:off x="1060004" y="2838847"/>
            <a:ext cx="1677987" cy="392112"/>
            <a:chOff x="918" y="683"/>
            <a:chExt cx="1422" cy="247"/>
          </a:xfrm>
        </p:grpSpPr>
        <p:sp>
          <p:nvSpPr>
            <p:cNvPr id="97318" name="Line 17"/>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19" name="Text Box 18"/>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2" name="Group 19"/>
          <p:cNvGrpSpPr>
            <a:grpSpLocks/>
          </p:cNvGrpSpPr>
          <p:nvPr>
            <p:custDataLst>
              <p:tags r:id="rId12"/>
            </p:custDataLst>
          </p:nvPr>
        </p:nvGrpSpPr>
        <p:grpSpPr bwMode="auto">
          <a:xfrm>
            <a:off x="1060004" y="3200797"/>
            <a:ext cx="1677987" cy="392112"/>
            <a:chOff x="918" y="683"/>
            <a:chExt cx="1422" cy="247"/>
          </a:xfrm>
        </p:grpSpPr>
        <p:sp>
          <p:nvSpPr>
            <p:cNvPr id="97316" name="Line 20"/>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17" name="Text Box 21"/>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3" name="Group 22"/>
          <p:cNvGrpSpPr>
            <a:grpSpLocks/>
          </p:cNvGrpSpPr>
          <p:nvPr>
            <p:custDataLst>
              <p:tags r:id="rId13"/>
            </p:custDataLst>
          </p:nvPr>
        </p:nvGrpSpPr>
        <p:grpSpPr bwMode="auto">
          <a:xfrm>
            <a:off x="1074291" y="3629422"/>
            <a:ext cx="1677988" cy="392112"/>
            <a:chOff x="918" y="683"/>
            <a:chExt cx="1422" cy="247"/>
          </a:xfrm>
        </p:grpSpPr>
        <p:sp>
          <p:nvSpPr>
            <p:cNvPr id="97314" name="Line 23"/>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15" name="Text Box 24"/>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4" name="Group 25"/>
          <p:cNvGrpSpPr>
            <a:grpSpLocks/>
          </p:cNvGrpSpPr>
          <p:nvPr>
            <p:custDataLst>
              <p:tags r:id="rId14"/>
            </p:custDataLst>
          </p:nvPr>
        </p:nvGrpSpPr>
        <p:grpSpPr bwMode="auto">
          <a:xfrm>
            <a:off x="1082229" y="4019947"/>
            <a:ext cx="1676400" cy="392112"/>
            <a:chOff x="918" y="683"/>
            <a:chExt cx="1422" cy="247"/>
          </a:xfrm>
        </p:grpSpPr>
        <p:sp>
          <p:nvSpPr>
            <p:cNvPr id="97312" name="Line 26"/>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13" name="Text Box 27"/>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5" name="Group 28"/>
          <p:cNvGrpSpPr>
            <a:grpSpLocks/>
          </p:cNvGrpSpPr>
          <p:nvPr>
            <p:custDataLst>
              <p:tags r:id="rId15"/>
            </p:custDataLst>
          </p:nvPr>
        </p:nvGrpSpPr>
        <p:grpSpPr bwMode="auto">
          <a:xfrm>
            <a:off x="1074291" y="4429522"/>
            <a:ext cx="1677988" cy="392112"/>
            <a:chOff x="918" y="683"/>
            <a:chExt cx="1422" cy="247"/>
          </a:xfrm>
        </p:grpSpPr>
        <p:sp>
          <p:nvSpPr>
            <p:cNvPr id="97310" name="Line 29"/>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11" name="Text Box 30"/>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6" name="Group 31"/>
          <p:cNvGrpSpPr>
            <a:grpSpLocks/>
          </p:cNvGrpSpPr>
          <p:nvPr>
            <p:custDataLst>
              <p:tags r:id="rId16"/>
            </p:custDataLst>
          </p:nvPr>
        </p:nvGrpSpPr>
        <p:grpSpPr bwMode="auto">
          <a:xfrm>
            <a:off x="1088579" y="4839097"/>
            <a:ext cx="1677987" cy="392112"/>
            <a:chOff x="918" y="683"/>
            <a:chExt cx="1422" cy="247"/>
          </a:xfrm>
        </p:grpSpPr>
        <p:sp>
          <p:nvSpPr>
            <p:cNvPr id="97308" name="Line 32"/>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7309" name="Text Box 33"/>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7297" name="Group 34"/>
          <p:cNvGrpSpPr>
            <a:grpSpLocks/>
          </p:cNvGrpSpPr>
          <p:nvPr>
            <p:custDataLst>
              <p:tags r:id="rId17"/>
            </p:custDataLst>
          </p:nvPr>
        </p:nvGrpSpPr>
        <p:grpSpPr bwMode="auto">
          <a:xfrm>
            <a:off x="1753741" y="5269309"/>
            <a:ext cx="112713" cy="555625"/>
            <a:chOff x="1482" y="2844"/>
            <a:chExt cx="96" cy="350"/>
          </a:xfrm>
        </p:grpSpPr>
        <p:sp>
          <p:nvSpPr>
            <p:cNvPr id="97305" name="Oval 35"/>
            <p:cNvSpPr>
              <a:spLocks noChangeArrowheads="1"/>
            </p:cNvSpPr>
            <p:nvPr/>
          </p:nvSpPr>
          <p:spPr bwMode="auto">
            <a:xfrm>
              <a:off x="1482" y="284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7306" name="Oval 36"/>
            <p:cNvSpPr>
              <a:spLocks noChangeArrowheads="1"/>
            </p:cNvSpPr>
            <p:nvPr/>
          </p:nvSpPr>
          <p:spPr bwMode="auto">
            <a:xfrm>
              <a:off x="1482" y="299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7307" name="Oval 37"/>
            <p:cNvSpPr>
              <a:spLocks noChangeArrowheads="1"/>
            </p:cNvSpPr>
            <p:nvPr/>
          </p:nvSpPr>
          <p:spPr bwMode="auto">
            <a:xfrm>
              <a:off x="1482" y="3138"/>
              <a:ext cx="96" cy="56"/>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97298" name="Group 38"/>
          <p:cNvGrpSpPr>
            <a:grpSpLocks/>
          </p:cNvGrpSpPr>
          <p:nvPr>
            <p:custDataLst>
              <p:tags r:id="rId18"/>
            </p:custDataLst>
          </p:nvPr>
        </p:nvGrpSpPr>
        <p:grpSpPr bwMode="auto">
          <a:xfrm>
            <a:off x="2822129" y="2202259"/>
            <a:ext cx="836612" cy="4076700"/>
            <a:chOff x="2387" y="912"/>
            <a:chExt cx="710" cy="2568"/>
          </a:xfrm>
        </p:grpSpPr>
        <p:sp>
          <p:nvSpPr>
            <p:cNvPr id="97300" name="Text Box 39"/>
            <p:cNvSpPr txBox="1">
              <a:spLocks noChangeArrowheads="1"/>
            </p:cNvSpPr>
            <p:nvPr/>
          </p:nvSpPr>
          <p:spPr bwMode="auto">
            <a:xfrm>
              <a:off x="2387" y="2093"/>
              <a:ext cx="710" cy="212"/>
            </a:xfrm>
            <a:prstGeom prst="rect">
              <a:avLst/>
            </a:prstGeom>
            <a:noFill/>
            <a:ln w="9525">
              <a:noFill/>
              <a:miter lim="800000"/>
              <a:headEnd/>
              <a:tailEnd/>
            </a:ln>
          </p:spPr>
          <p:txBody>
            <a:bodyPr wrap="none">
              <a:spAutoFit/>
            </a:bodyPr>
            <a:lstStyle/>
            <a:p>
              <a:r>
                <a:rPr lang="en-US"/>
                <a:t>157sec</a:t>
              </a:r>
            </a:p>
          </p:txBody>
        </p:sp>
        <p:sp>
          <p:nvSpPr>
            <p:cNvPr id="97301" name="Line 40"/>
            <p:cNvSpPr>
              <a:spLocks noChangeShapeType="1"/>
            </p:cNvSpPr>
            <p:nvPr/>
          </p:nvSpPr>
          <p:spPr bwMode="auto">
            <a:xfrm>
              <a:off x="2406" y="918"/>
              <a:ext cx="384" cy="0"/>
            </a:xfrm>
            <a:prstGeom prst="line">
              <a:avLst/>
            </a:prstGeom>
            <a:noFill/>
            <a:ln w="9525">
              <a:solidFill>
                <a:schemeClr val="tx1"/>
              </a:solidFill>
              <a:round/>
              <a:headEnd/>
              <a:tailEnd/>
            </a:ln>
          </p:spPr>
          <p:txBody>
            <a:bodyPr wrap="none"/>
            <a:lstStyle/>
            <a:p>
              <a:endParaRPr lang="en-US"/>
            </a:p>
          </p:txBody>
        </p:sp>
        <p:sp>
          <p:nvSpPr>
            <p:cNvPr id="97302" name="Line 41"/>
            <p:cNvSpPr>
              <a:spLocks noChangeShapeType="1"/>
            </p:cNvSpPr>
            <p:nvPr/>
          </p:nvSpPr>
          <p:spPr bwMode="auto">
            <a:xfrm>
              <a:off x="2394" y="3468"/>
              <a:ext cx="336" cy="0"/>
            </a:xfrm>
            <a:prstGeom prst="line">
              <a:avLst/>
            </a:prstGeom>
            <a:noFill/>
            <a:ln w="9525">
              <a:solidFill>
                <a:schemeClr val="tx1"/>
              </a:solidFill>
              <a:round/>
              <a:headEnd/>
              <a:tailEnd/>
            </a:ln>
          </p:spPr>
          <p:txBody>
            <a:bodyPr wrap="none"/>
            <a:lstStyle/>
            <a:p>
              <a:endParaRPr lang="en-US"/>
            </a:p>
          </p:txBody>
        </p:sp>
        <p:sp>
          <p:nvSpPr>
            <p:cNvPr id="97303" name="Line 42"/>
            <p:cNvSpPr>
              <a:spLocks noChangeShapeType="1"/>
            </p:cNvSpPr>
            <p:nvPr/>
          </p:nvSpPr>
          <p:spPr bwMode="auto">
            <a:xfrm>
              <a:off x="2640" y="2358"/>
              <a:ext cx="0" cy="1122"/>
            </a:xfrm>
            <a:prstGeom prst="line">
              <a:avLst/>
            </a:prstGeom>
            <a:noFill/>
            <a:ln w="9525">
              <a:solidFill>
                <a:schemeClr val="tx1"/>
              </a:solidFill>
              <a:round/>
              <a:headEnd/>
              <a:tailEnd type="triangle" w="med" len="med"/>
            </a:ln>
          </p:spPr>
          <p:txBody>
            <a:bodyPr wrap="none"/>
            <a:lstStyle/>
            <a:p>
              <a:endParaRPr lang="en-US"/>
            </a:p>
          </p:txBody>
        </p:sp>
        <p:sp>
          <p:nvSpPr>
            <p:cNvPr id="97304" name="Line 43"/>
            <p:cNvSpPr>
              <a:spLocks noChangeShapeType="1"/>
            </p:cNvSpPr>
            <p:nvPr/>
          </p:nvSpPr>
          <p:spPr bwMode="auto">
            <a:xfrm flipV="1">
              <a:off x="2646" y="912"/>
              <a:ext cx="0" cy="1116"/>
            </a:xfrm>
            <a:prstGeom prst="line">
              <a:avLst/>
            </a:prstGeom>
            <a:noFill/>
            <a:ln w="9525">
              <a:solidFill>
                <a:schemeClr val="tx1"/>
              </a:solidFill>
              <a:round/>
              <a:headEnd/>
              <a:tailEnd type="triangle" w="med" len="med"/>
            </a:ln>
          </p:spPr>
          <p:txBody>
            <a:bodyPr wrap="none"/>
            <a:lstStyle/>
            <a:p>
              <a:endParaRPr lang="en-US"/>
            </a:p>
          </p:txBody>
        </p:sp>
      </p:grpSp>
      <p:sp>
        <p:nvSpPr>
          <p:cNvPr id="518191" name="Text Box 47"/>
          <p:cNvSpPr txBox="1">
            <a:spLocks noChangeArrowheads="1"/>
          </p:cNvSpPr>
          <p:nvPr>
            <p:custDataLst>
              <p:tags r:id="rId19"/>
            </p:custDataLst>
          </p:nvPr>
        </p:nvSpPr>
        <p:spPr bwMode="auto">
          <a:xfrm>
            <a:off x="3455541" y="2654697"/>
            <a:ext cx="5499100" cy="1581150"/>
          </a:xfrm>
          <a:prstGeom prst="rect">
            <a:avLst/>
          </a:prstGeom>
          <a:noFill/>
          <a:ln w="9525">
            <a:noFill/>
            <a:miter lim="800000"/>
            <a:headEnd/>
            <a:tailEnd/>
          </a:ln>
        </p:spPr>
        <p:txBody>
          <a:bodyPr wrap="none">
            <a:spAutoFit/>
          </a:bodyPr>
          <a:lstStyle/>
          <a:p>
            <a:pPr marL="114300" indent="-114300" algn="l">
              <a:buFontTx/>
              <a:buChar char="•"/>
            </a:pPr>
            <a:r>
              <a:rPr lang="en-US" sz="1400"/>
              <a:t>Total memory usage: </a:t>
            </a:r>
          </a:p>
          <a:p>
            <a:pPr lvl="1" algn="l">
              <a:buFontTx/>
              <a:buChar char="•"/>
            </a:pPr>
            <a:r>
              <a:rPr lang="en-US" sz="1400"/>
              <a:t>Memory per connection x number of SYNs sent in 157 sec</a:t>
            </a:r>
          </a:p>
          <a:p>
            <a:pPr marL="114300" indent="-114300" algn="l">
              <a:buFontTx/>
              <a:buChar char="•"/>
            </a:pPr>
            <a:r>
              <a:rPr lang="en-US" sz="1400"/>
              <a:t>Number of syns sent in 157 sec: </a:t>
            </a:r>
          </a:p>
          <a:p>
            <a:pPr lvl="1" algn="l">
              <a:buFontTx/>
              <a:buChar char="•"/>
            </a:pPr>
            <a:r>
              <a:rPr lang="en-US" sz="1400"/>
              <a:t>157 x 10Mbps / (SYN size x 8) = 157 x 31250 = 5M</a:t>
            </a:r>
          </a:p>
          <a:p>
            <a:pPr marL="114300" indent="-114300" algn="l">
              <a:buFontTx/>
              <a:buChar char="•"/>
            </a:pPr>
            <a:r>
              <a:rPr lang="en-US" sz="1400"/>
              <a:t>Suppose Memory per connection = 20K</a:t>
            </a:r>
          </a:p>
          <a:p>
            <a:pPr marL="114300" indent="-114300" algn="l">
              <a:buFontTx/>
              <a:buChar char="•"/>
            </a:pPr>
            <a:r>
              <a:rPr lang="en-US" sz="1400"/>
              <a:t>Total memory = 20K x 5M = 100GB … machine will crash</a:t>
            </a:r>
          </a:p>
          <a:p>
            <a:pPr marL="114300" indent="-114300" algn="l"/>
            <a:endParaRPr lang="en-US" sz="1400"/>
          </a:p>
        </p:txBody>
      </p:sp>
    </p:spTree>
    <p:custDataLst>
      <p:tags r:id="rId1"/>
    </p:custDataLst>
    <p:extLst>
      <p:ext uri="{BB962C8B-B14F-4D97-AF65-F5344CB8AC3E}">
        <p14:creationId xmlns:p14="http://schemas.microsoft.com/office/powerpoint/2010/main" val="236880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1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1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81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1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81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custDataLst>
              <p:tags r:id="rId2"/>
            </p:custDataLst>
          </p:nvPr>
        </p:nvSpPr>
        <p:spPr/>
        <p:txBody>
          <a:bodyPr/>
          <a:lstStyle/>
          <a:p>
            <a:r>
              <a:rPr lang="en-US" sz="3600" dirty="0" smtClean="0"/>
              <a:t>Defense from SYN Attack</a:t>
            </a:r>
          </a:p>
        </p:txBody>
      </p:sp>
      <p:sp>
        <p:nvSpPr>
          <p:cNvPr id="98307" name="Text Box 44"/>
          <p:cNvSpPr txBox="1">
            <a:spLocks noChangeArrowheads="1"/>
          </p:cNvSpPr>
          <p:nvPr>
            <p:custDataLst>
              <p:tags r:id="rId3"/>
            </p:custDataLst>
          </p:nvPr>
        </p:nvSpPr>
        <p:spPr bwMode="auto">
          <a:xfrm>
            <a:off x="2990095" y="1794917"/>
            <a:ext cx="5710238" cy="581025"/>
          </a:xfrm>
          <a:prstGeom prst="rect">
            <a:avLst/>
          </a:prstGeom>
          <a:noFill/>
          <a:ln w="9525">
            <a:noFill/>
            <a:miter lim="800000"/>
            <a:headEnd/>
            <a:tailEnd/>
          </a:ln>
        </p:spPr>
        <p:txBody>
          <a:bodyPr wrap="none">
            <a:spAutoFit/>
          </a:bodyPr>
          <a:lstStyle/>
          <a:p>
            <a:pPr marL="114300" indent="-114300" algn="l">
              <a:buFontTx/>
              <a:buChar char="•"/>
            </a:pPr>
            <a:r>
              <a:rPr lang="en-US"/>
              <a:t>If too many SYNs come from the same host, ignore them</a:t>
            </a:r>
          </a:p>
          <a:p>
            <a:pPr marL="114300" indent="-114300" algn="l"/>
            <a:endParaRPr lang="en-US"/>
          </a:p>
        </p:txBody>
      </p:sp>
      <p:grpSp>
        <p:nvGrpSpPr>
          <p:cNvPr id="2" name="Group 57"/>
          <p:cNvGrpSpPr>
            <a:grpSpLocks/>
          </p:cNvGrpSpPr>
          <p:nvPr>
            <p:custDataLst>
              <p:tags r:id="rId4"/>
            </p:custDataLst>
          </p:nvPr>
        </p:nvGrpSpPr>
        <p:grpSpPr bwMode="auto">
          <a:xfrm>
            <a:off x="32583" y="1556792"/>
            <a:ext cx="3592512" cy="4916487"/>
            <a:chOff x="111" y="503"/>
            <a:chExt cx="2263" cy="3097"/>
          </a:xfrm>
        </p:grpSpPr>
        <p:sp>
          <p:nvSpPr>
            <p:cNvPr id="98310" name="Line 4"/>
            <p:cNvSpPr>
              <a:spLocks noChangeShapeType="1"/>
            </p:cNvSpPr>
            <p:nvPr/>
          </p:nvSpPr>
          <p:spPr bwMode="auto">
            <a:xfrm flipH="1">
              <a:off x="730" y="738"/>
              <a:ext cx="4" cy="2844"/>
            </a:xfrm>
            <a:prstGeom prst="line">
              <a:avLst/>
            </a:prstGeom>
            <a:noFill/>
            <a:ln w="9525">
              <a:solidFill>
                <a:schemeClr val="tx1"/>
              </a:solidFill>
              <a:round/>
              <a:headEnd/>
              <a:tailEnd type="triangle" w="med" len="med"/>
            </a:ln>
          </p:spPr>
          <p:txBody>
            <a:bodyPr wrap="none"/>
            <a:lstStyle/>
            <a:p>
              <a:endParaRPr lang="en-US"/>
            </a:p>
          </p:txBody>
        </p:sp>
        <p:sp>
          <p:nvSpPr>
            <p:cNvPr id="98311" name="Line 5"/>
            <p:cNvSpPr>
              <a:spLocks noChangeShapeType="1"/>
            </p:cNvSpPr>
            <p:nvPr/>
          </p:nvSpPr>
          <p:spPr bwMode="auto">
            <a:xfrm flipH="1">
              <a:off x="1795" y="654"/>
              <a:ext cx="0" cy="2946"/>
            </a:xfrm>
            <a:prstGeom prst="line">
              <a:avLst/>
            </a:prstGeom>
            <a:noFill/>
            <a:ln w="9525">
              <a:solidFill>
                <a:schemeClr val="tx1"/>
              </a:solidFill>
              <a:round/>
              <a:headEnd/>
              <a:tailEnd type="triangle" w="med" len="med"/>
            </a:ln>
          </p:spPr>
          <p:txBody>
            <a:bodyPr wrap="none"/>
            <a:lstStyle/>
            <a:p>
              <a:endParaRPr lang="en-US"/>
            </a:p>
          </p:txBody>
        </p:sp>
        <p:sp>
          <p:nvSpPr>
            <p:cNvPr id="98312" name="Text Box 6"/>
            <p:cNvSpPr txBox="1">
              <a:spLocks noChangeArrowheads="1"/>
            </p:cNvSpPr>
            <p:nvPr/>
          </p:nvSpPr>
          <p:spPr bwMode="auto">
            <a:xfrm>
              <a:off x="453" y="503"/>
              <a:ext cx="635" cy="212"/>
            </a:xfrm>
            <a:prstGeom prst="rect">
              <a:avLst/>
            </a:prstGeom>
            <a:noFill/>
            <a:ln w="9525">
              <a:noFill/>
              <a:miter lim="800000"/>
              <a:headEnd/>
              <a:tailEnd/>
            </a:ln>
          </p:spPr>
          <p:txBody>
            <a:bodyPr wrap="none">
              <a:spAutoFit/>
            </a:bodyPr>
            <a:lstStyle/>
            <a:p>
              <a:r>
                <a:rPr lang="en-US"/>
                <a:t>attacker</a:t>
              </a:r>
            </a:p>
          </p:txBody>
        </p:sp>
        <p:grpSp>
          <p:nvGrpSpPr>
            <p:cNvPr id="98313" name="Group 7"/>
            <p:cNvGrpSpPr>
              <a:grpSpLocks/>
            </p:cNvGrpSpPr>
            <p:nvPr/>
          </p:nvGrpSpPr>
          <p:grpSpPr bwMode="auto">
            <a:xfrm>
              <a:off x="729" y="683"/>
              <a:ext cx="1057" cy="247"/>
              <a:chOff x="918" y="683"/>
              <a:chExt cx="1422" cy="247"/>
            </a:xfrm>
          </p:grpSpPr>
          <p:sp>
            <p:nvSpPr>
              <p:cNvPr id="98347" name="Line 8"/>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48" name="Text Box 9"/>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sp>
          <p:nvSpPr>
            <p:cNvPr id="98314" name="Line 10"/>
            <p:cNvSpPr>
              <a:spLocks noChangeShapeType="1"/>
            </p:cNvSpPr>
            <p:nvPr/>
          </p:nvSpPr>
          <p:spPr bwMode="auto">
            <a:xfrm flipH="1">
              <a:off x="743" y="1014"/>
              <a:ext cx="1056" cy="60"/>
            </a:xfrm>
            <a:prstGeom prst="line">
              <a:avLst/>
            </a:prstGeom>
            <a:noFill/>
            <a:ln w="9525">
              <a:solidFill>
                <a:schemeClr val="tx1"/>
              </a:solidFill>
              <a:round/>
              <a:headEnd/>
              <a:tailEnd type="triangle" w="med" len="med"/>
            </a:ln>
          </p:spPr>
          <p:txBody>
            <a:bodyPr wrap="none"/>
            <a:lstStyle/>
            <a:p>
              <a:endParaRPr lang="en-US"/>
            </a:p>
          </p:txBody>
        </p:sp>
        <p:sp>
          <p:nvSpPr>
            <p:cNvPr id="98315" name="Text Box 11"/>
            <p:cNvSpPr txBox="1">
              <a:spLocks noChangeArrowheads="1"/>
            </p:cNvSpPr>
            <p:nvPr/>
          </p:nvSpPr>
          <p:spPr bwMode="auto">
            <a:xfrm>
              <a:off x="111" y="959"/>
              <a:ext cx="561" cy="212"/>
            </a:xfrm>
            <a:prstGeom prst="rect">
              <a:avLst/>
            </a:prstGeom>
            <a:noFill/>
            <a:ln w="9525">
              <a:noFill/>
              <a:miter lim="800000"/>
              <a:headEnd/>
              <a:tailEnd/>
            </a:ln>
          </p:spPr>
          <p:txBody>
            <a:bodyPr wrap="none">
              <a:spAutoFit/>
            </a:bodyPr>
            <a:lstStyle/>
            <a:p>
              <a:r>
                <a:rPr lang="en-US"/>
                <a:t>ignored</a:t>
              </a:r>
            </a:p>
          </p:txBody>
        </p:sp>
        <p:sp>
          <p:nvSpPr>
            <p:cNvPr id="98316" name="Text Box 12"/>
            <p:cNvSpPr txBox="1">
              <a:spLocks noChangeArrowheads="1"/>
            </p:cNvSpPr>
            <p:nvPr/>
          </p:nvSpPr>
          <p:spPr bwMode="auto">
            <a:xfrm>
              <a:off x="680" y="887"/>
              <a:ext cx="690" cy="212"/>
            </a:xfrm>
            <a:prstGeom prst="rect">
              <a:avLst/>
            </a:prstGeom>
            <a:noFill/>
            <a:ln w="9525">
              <a:noFill/>
              <a:miter lim="800000"/>
              <a:headEnd/>
              <a:tailEnd/>
            </a:ln>
          </p:spPr>
          <p:txBody>
            <a:bodyPr wrap="none">
              <a:spAutoFit/>
            </a:bodyPr>
            <a:lstStyle/>
            <a:p>
              <a:r>
                <a:rPr lang="en-US"/>
                <a:t>SYN-ACK</a:t>
              </a:r>
            </a:p>
          </p:txBody>
        </p:sp>
        <p:grpSp>
          <p:nvGrpSpPr>
            <p:cNvPr id="98317" name="Group 13"/>
            <p:cNvGrpSpPr>
              <a:grpSpLocks/>
            </p:cNvGrpSpPr>
            <p:nvPr/>
          </p:nvGrpSpPr>
          <p:grpSpPr bwMode="auto">
            <a:xfrm>
              <a:off x="734" y="1079"/>
              <a:ext cx="1056" cy="247"/>
              <a:chOff x="918" y="683"/>
              <a:chExt cx="1422" cy="247"/>
            </a:xfrm>
          </p:grpSpPr>
          <p:sp>
            <p:nvSpPr>
              <p:cNvPr id="98345" name="Line 14"/>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46" name="Text Box 15"/>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18" name="Group 16"/>
            <p:cNvGrpSpPr>
              <a:grpSpLocks/>
            </p:cNvGrpSpPr>
            <p:nvPr/>
          </p:nvGrpSpPr>
          <p:grpSpPr bwMode="auto">
            <a:xfrm>
              <a:off x="711" y="1313"/>
              <a:ext cx="1057" cy="247"/>
              <a:chOff x="918" y="683"/>
              <a:chExt cx="1422" cy="247"/>
            </a:xfrm>
          </p:grpSpPr>
          <p:sp>
            <p:nvSpPr>
              <p:cNvPr id="98343" name="Line 17"/>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44" name="Text Box 18"/>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19" name="Group 19"/>
            <p:cNvGrpSpPr>
              <a:grpSpLocks/>
            </p:cNvGrpSpPr>
            <p:nvPr/>
          </p:nvGrpSpPr>
          <p:grpSpPr bwMode="auto">
            <a:xfrm>
              <a:off x="711" y="1541"/>
              <a:ext cx="1057" cy="247"/>
              <a:chOff x="918" y="683"/>
              <a:chExt cx="1422" cy="247"/>
            </a:xfrm>
          </p:grpSpPr>
          <p:sp>
            <p:nvSpPr>
              <p:cNvPr id="98341" name="Line 20"/>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42" name="Text Box 21"/>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20" name="Group 22"/>
            <p:cNvGrpSpPr>
              <a:grpSpLocks/>
            </p:cNvGrpSpPr>
            <p:nvPr/>
          </p:nvGrpSpPr>
          <p:grpSpPr bwMode="auto">
            <a:xfrm>
              <a:off x="720" y="1811"/>
              <a:ext cx="1057" cy="247"/>
              <a:chOff x="918" y="683"/>
              <a:chExt cx="1422" cy="247"/>
            </a:xfrm>
          </p:grpSpPr>
          <p:sp>
            <p:nvSpPr>
              <p:cNvPr id="98339" name="Line 23"/>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40" name="Text Box 24"/>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21" name="Group 25"/>
            <p:cNvGrpSpPr>
              <a:grpSpLocks/>
            </p:cNvGrpSpPr>
            <p:nvPr/>
          </p:nvGrpSpPr>
          <p:grpSpPr bwMode="auto">
            <a:xfrm>
              <a:off x="725" y="2057"/>
              <a:ext cx="1056" cy="247"/>
              <a:chOff x="918" y="683"/>
              <a:chExt cx="1422" cy="247"/>
            </a:xfrm>
          </p:grpSpPr>
          <p:sp>
            <p:nvSpPr>
              <p:cNvPr id="98337" name="Line 26"/>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38" name="Text Box 27"/>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22" name="Group 28"/>
            <p:cNvGrpSpPr>
              <a:grpSpLocks/>
            </p:cNvGrpSpPr>
            <p:nvPr/>
          </p:nvGrpSpPr>
          <p:grpSpPr bwMode="auto">
            <a:xfrm>
              <a:off x="720" y="2315"/>
              <a:ext cx="1057" cy="247"/>
              <a:chOff x="918" y="683"/>
              <a:chExt cx="1422" cy="247"/>
            </a:xfrm>
          </p:grpSpPr>
          <p:sp>
            <p:nvSpPr>
              <p:cNvPr id="98335" name="Line 29"/>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36" name="Text Box 30"/>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23" name="Group 31"/>
            <p:cNvGrpSpPr>
              <a:grpSpLocks/>
            </p:cNvGrpSpPr>
            <p:nvPr/>
          </p:nvGrpSpPr>
          <p:grpSpPr bwMode="auto">
            <a:xfrm>
              <a:off x="729" y="2573"/>
              <a:ext cx="1057" cy="247"/>
              <a:chOff x="918" y="683"/>
              <a:chExt cx="1422" cy="247"/>
            </a:xfrm>
          </p:grpSpPr>
          <p:sp>
            <p:nvSpPr>
              <p:cNvPr id="98333" name="Line 32"/>
              <p:cNvSpPr>
                <a:spLocks noChangeShapeType="1"/>
              </p:cNvSpPr>
              <p:nvPr/>
            </p:nvSpPr>
            <p:spPr bwMode="auto">
              <a:xfrm>
                <a:off x="918" y="840"/>
                <a:ext cx="1422" cy="90"/>
              </a:xfrm>
              <a:prstGeom prst="line">
                <a:avLst/>
              </a:prstGeom>
              <a:noFill/>
              <a:ln w="9525">
                <a:solidFill>
                  <a:schemeClr val="tx1"/>
                </a:solidFill>
                <a:round/>
                <a:headEnd/>
                <a:tailEnd type="triangle" w="med" len="med"/>
              </a:ln>
            </p:spPr>
            <p:txBody>
              <a:bodyPr wrap="none"/>
              <a:lstStyle/>
              <a:p>
                <a:endParaRPr lang="en-US"/>
              </a:p>
            </p:txBody>
          </p:sp>
          <p:sp>
            <p:nvSpPr>
              <p:cNvPr id="98334" name="Text Box 33"/>
              <p:cNvSpPr txBox="1">
                <a:spLocks noChangeArrowheads="1"/>
              </p:cNvSpPr>
              <p:nvPr/>
            </p:nvSpPr>
            <p:spPr bwMode="auto">
              <a:xfrm>
                <a:off x="976" y="683"/>
                <a:ext cx="522" cy="212"/>
              </a:xfrm>
              <a:prstGeom prst="rect">
                <a:avLst/>
              </a:prstGeom>
              <a:noFill/>
              <a:ln w="9525">
                <a:noFill/>
                <a:miter lim="800000"/>
                <a:headEnd/>
                <a:tailEnd/>
              </a:ln>
            </p:spPr>
            <p:txBody>
              <a:bodyPr wrap="none">
                <a:spAutoFit/>
              </a:bodyPr>
              <a:lstStyle/>
              <a:p>
                <a:r>
                  <a:rPr lang="en-US"/>
                  <a:t>SYN</a:t>
                </a:r>
              </a:p>
            </p:txBody>
          </p:sp>
        </p:grpSp>
        <p:grpSp>
          <p:nvGrpSpPr>
            <p:cNvPr id="98324" name="Group 34"/>
            <p:cNvGrpSpPr>
              <a:grpSpLocks/>
            </p:cNvGrpSpPr>
            <p:nvPr/>
          </p:nvGrpSpPr>
          <p:grpSpPr bwMode="auto">
            <a:xfrm>
              <a:off x="1148" y="2844"/>
              <a:ext cx="71" cy="350"/>
              <a:chOff x="1482" y="2844"/>
              <a:chExt cx="96" cy="350"/>
            </a:xfrm>
          </p:grpSpPr>
          <p:sp>
            <p:nvSpPr>
              <p:cNvPr id="98330" name="Oval 35"/>
              <p:cNvSpPr>
                <a:spLocks noChangeArrowheads="1"/>
              </p:cNvSpPr>
              <p:nvPr/>
            </p:nvSpPr>
            <p:spPr bwMode="auto">
              <a:xfrm>
                <a:off x="1482" y="284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1" name="Oval 36"/>
              <p:cNvSpPr>
                <a:spLocks noChangeArrowheads="1"/>
              </p:cNvSpPr>
              <p:nvPr/>
            </p:nvSpPr>
            <p:spPr bwMode="auto">
              <a:xfrm>
                <a:off x="1482" y="2994"/>
                <a:ext cx="96" cy="5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98332" name="Oval 37"/>
              <p:cNvSpPr>
                <a:spLocks noChangeArrowheads="1"/>
              </p:cNvSpPr>
              <p:nvPr/>
            </p:nvSpPr>
            <p:spPr bwMode="auto">
              <a:xfrm>
                <a:off x="1482" y="3138"/>
                <a:ext cx="96" cy="5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98325" name="Text Box 45"/>
            <p:cNvSpPr txBox="1">
              <a:spLocks noChangeArrowheads="1"/>
            </p:cNvSpPr>
            <p:nvPr/>
          </p:nvSpPr>
          <p:spPr bwMode="auto">
            <a:xfrm>
              <a:off x="1888" y="1661"/>
              <a:ext cx="486" cy="212"/>
            </a:xfrm>
            <a:prstGeom prst="rect">
              <a:avLst/>
            </a:prstGeom>
            <a:noFill/>
            <a:ln w="9525">
              <a:noFill/>
              <a:miter lim="800000"/>
              <a:headEnd/>
              <a:tailEnd/>
            </a:ln>
          </p:spPr>
          <p:txBody>
            <a:bodyPr wrap="none">
              <a:spAutoFit/>
            </a:bodyPr>
            <a:lstStyle/>
            <a:p>
              <a:r>
                <a:rPr lang="en-US"/>
                <a:t>ignore</a:t>
              </a:r>
            </a:p>
          </p:txBody>
        </p:sp>
        <p:sp>
          <p:nvSpPr>
            <p:cNvPr id="98326" name="Text Box 46"/>
            <p:cNvSpPr txBox="1">
              <a:spLocks noChangeArrowheads="1"/>
            </p:cNvSpPr>
            <p:nvPr/>
          </p:nvSpPr>
          <p:spPr bwMode="auto">
            <a:xfrm>
              <a:off x="1888" y="1943"/>
              <a:ext cx="486" cy="212"/>
            </a:xfrm>
            <a:prstGeom prst="rect">
              <a:avLst/>
            </a:prstGeom>
            <a:noFill/>
            <a:ln w="9525">
              <a:noFill/>
              <a:miter lim="800000"/>
              <a:headEnd/>
              <a:tailEnd/>
            </a:ln>
          </p:spPr>
          <p:txBody>
            <a:bodyPr wrap="none">
              <a:spAutoFit/>
            </a:bodyPr>
            <a:lstStyle/>
            <a:p>
              <a:r>
                <a:rPr lang="en-US"/>
                <a:t>ignore</a:t>
              </a:r>
            </a:p>
          </p:txBody>
        </p:sp>
        <p:sp>
          <p:nvSpPr>
            <p:cNvPr id="98327" name="Text Box 47"/>
            <p:cNvSpPr txBox="1">
              <a:spLocks noChangeArrowheads="1"/>
            </p:cNvSpPr>
            <p:nvPr/>
          </p:nvSpPr>
          <p:spPr bwMode="auto">
            <a:xfrm>
              <a:off x="1888" y="2159"/>
              <a:ext cx="486" cy="212"/>
            </a:xfrm>
            <a:prstGeom prst="rect">
              <a:avLst/>
            </a:prstGeom>
            <a:noFill/>
            <a:ln w="9525">
              <a:noFill/>
              <a:miter lim="800000"/>
              <a:headEnd/>
              <a:tailEnd/>
            </a:ln>
          </p:spPr>
          <p:txBody>
            <a:bodyPr wrap="none">
              <a:spAutoFit/>
            </a:bodyPr>
            <a:lstStyle/>
            <a:p>
              <a:r>
                <a:rPr lang="en-US"/>
                <a:t>ignore</a:t>
              </a:r>
            </a:p>
          </p:txBody>
        </p:sp>
        <p:sp>
          <p:nvSpPr>
            <p:cNvPr id="98328" name="Text Box 48"/>
            <p:cNvSpPr txBox="1">
              <a:spLocks noChangeArrowheads="1"/>
            </p:cNvSpPr>
            <p:nvPr/>
          </p:nvSpPr>
          <p:spPr bwMode="auto">
            <a:xfrm>
              <a:off x="1864" y="2429"/>
              <a:ext cx="486" cy="212"/>
            </a:xfrm>
            <a:prstGeom prst="rect">
              <a:avLst/>
            </a:prstGeom>
            <a:noFill/>
            <a:ln w="9525">
              <a:noFill/>
              <a:miter lim="800000"/>
              <a:headEnd/>
              <a:tailEnd/>
            </a:ln>
          </p:spPr>
          <p:txBody>
            <a:bodyPr wrap="none">
              <a:spAutoFit/>
            </a:bodyPr>
            <a:lstStyle/>
            <a:p>
              <a:r>
                <a:rPr lang="en-US"/>
                <a:t>ignore</a:t>
              </a:r>
            </a:p>
          </p:txBody>
        </p:sp>
        <p:sp>
          <p:nvSpPr>
            <p:cNvPr id="98329" name="Text Box 49"/>
            <p:cNvSpPr txBox="1">
              <a:spLocks noChangeArrowheads="1"/>
            </p:cNvSpPr>
            <p:nvPr/>
          </p:nvSpPr>
          <p:spPr bwMode="auto">
            <a:xfrm>
              <a:off x="1888" y="2747"/>
              <a:ext cx="486" cy="212"/>
            </a:xfrm>
            <a:prstGeom prst="rect">
              <a:avLst/>
            </a:prstGeom>
            <a:noFill/>
            <a:ln w="9525">
              <a:noFill/>
              <a:miter lim="800000"/>
              <a:headEnd/>
              <a:tailEnd/>
            </a:ln>
          </p:spPr>
          <p:txBody>
            <a:bodyPr wrap="none">
              <a:spAutoFit/>
            </a:bodyPr>
            <a:lstStyle/>
            <a:p>
              <a:r>
                <a:rPr lang="en-US"/>
                <a:t>ignore</a:t>
              </a:r>
            </a:p>
          </p:txBody>
        </p:sp>
      </p:grpSp>
      <p:sp>
        <p:nvSpPr>
          <p:cNvPr id="520248" name="Text Box 56"/>
          <p:cNvSpPr txBox="1">
            <a:spLocks noChangeArrowheads="1"/>
          </p:cNvSpPr>
          <p:nvPr>
            <p:custDataLst>
              <p:tags r:id="rId5"/>
            </p:custDataLst>
          </p:nvPr>
        </p:nvSpPr>
        <p:spPr bwMode="auto">
          <a:xfrm>
            <a:off x="3190120" y="5954167"/>
            <a:ext cx="5599113" cy="517525"/>
          </a:xfrm>
          <a:prstGeom prst="rect">
            <a:avLst/>
          </a:prstGeom>
          <a:noFill/>
          <a:ln w="9525">
            <a:noFill/>
            <a:miter lim="800000"/>
            <a:headEnd/>
            <a:tailEnd/>
          </a:ln>
        </p:spPr>
        <p:txBody>
          <a:bodyPr wrap="none">
            <a:spAutoFit/>
          </a:bodyPr>
          <a:lstStyle/>
          <a:p>
            <a:pPr marL="114300" indent="-114300" algn="l">
              <a:buFontTx/>
              <a:buChar char="•"/>
            </a:pPr>
            <a:r>
              <a:rPr lang="en-US" sz="1400"/>
              <a:t>Better attack</a:t>
            </a:r>
          </a:p>
          <a:p>
            <a:pPr marL="114300" indent="-114300" algn="l">
              <a:buFontTx/>
              <a:buChar char="•"/>
            </a:pPr>
            <a:r>
              <a:rPr lang="en-US" sz="1400"/>
              <a:t>Change the source address of the SYN to some random address</a:t>
            </a:r>
          </a:p>
        </p:txBody>
      </p:sp>
    </p:spTree>
    <p:custDataLst>
      <p:tags r:id="rId1"/>
    </p:custDataLst>
    <p:extLst>
      <p:ext uri="{BB962C8B-B14F-4D97-AF65-F5344CB8AC3E}">
        <p14:creationId xmlns:p14="http://schemas.microsoft.com/office/powerpoint/2010/main" val="12541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custDataLst>
              <p:tags r:id="rId2"/>
            </p:custDataLst>
          </p:nvPr>
        </p:nvSpPr>
        <p:spPr/>
        <p:txBody>
          <a:bodyPr/>
          <a:lstStyle/>
          <a:p>
            <a:r>
              <a:rPr lang="en-US" dirty="0" smtClean="0"/>
              <a:t>SYN Cookie</a:t>
            </a:r>
          </a:p>
        </p:txBody>
      </p:sp>
      <p:sp>
        <p:nvSpPr>
          <p:cNvPr id="519171" name="Rectangle 3"/>
          <p:cNvSpPr>
            <a:spLocks noGrp="1" noChangeArrowheads="1"/>
          </p:cNvSpPr>
          <p:nvPr>
            <p:ph type="body" idx="1"/>
            <p:custDataLst>
              <p:tags r:id="rId3"/>
            </p:custDataLst>
          </p:nvPr>
        </p:nvSpPr>
        <p:spPr/>
        <p:txBody>
          <a:bodyPr/>
          <a:lstStyle/>
          <a:p>
            <a:r>
              <a:rPr lang="en-US" sz="2000" dirty="0" smtClean="0"/>
              <a:t>Do not allocate memory when the SYN arrives, but when the ACK for the SYN-ACK arrives</a:t>
            </a:r>
          </a:p>
          <a:p>
            <a:r>
              <a:rPr lang="en-US" sz="2000" dirty="0" smtClean="0"/>
              <a:t>The attacker could send fake ACKs</a:t>
            </a:r>
          </a:p>
          <a:p>
            <a:r>
              <a:rPr lang="en-US" sz="2000" dirty="0" smtClean="0"/>
              <a:t>But the ACK must contain the correct ACK number</a:t>
            </a:r>
          </a:p>
          <a:p>
            <a:r>
              <a:rPr lang="en-US" sz="2000" dirty="0" smtClean="0"/>
              <a:t>Thus, the SYN-ACK must contain a sequence number that is </a:t>
            </a:r>
          </a:p>
          <a:p>
            <a:pPr lvl="1"/>
            <a:r>
              <a:rPr lang="en-US" sz="1800" dirty="0" smtClean="0"/>
              <a:t>not predictable and does not require saving any information.</a:t>
            </a:r>
          </a:p>
          <a:p>
            <a:r>
              <a:rPr lang="en-US" sz="2000" dirty="0" smtClean="0"/>
              <a:t>This is what the SYN cookie method does</a:t>
            </a:r>
          </a:p>
        </p:txBody>
      </p:sp>
      <p:grpSp>
        <p:nvGrpSpPr>
          <p:cNvPr id="46" name="Group 45"/>
          <p:cNvGrpSpPr/>
          <p:nvPr>
            <p:custDataLst>
              <p:tags r:id="rId4"/>
            </p:custDataLst>
          </p:nvPr>
        </p:nvGrpSpPr>
        <p:grpSpPr>
          <a:xfrm>
            <a:off x="2582636" y="4099152"/>
            <a:ext cx="6445154" cy="2758848"/>
            <a:chOff x="76200" y="2090738"/>
            <a:chExt cx="9361488" cy="4319587"/>
          </a:xfrm>
        </p:grpSpPr>
        <p:sp>
          <p:nvSpPr>
            <p:cNvPr id="25" name="Line 5"/>
            <p:cNvSpPr>
              <a:spLocks noChangeShapeType="1"/>
            </p:cNvSpPr>
            <p:nvPr/>
          </p:nvSpPr>
          <p:spPr bwMode="auto">
            <a:xfrm>
              <a:off x="1703388" y="2362200"/>
              <a:ext cx="0" cy="3962400"/>
            </a:xfrm>
            <a:prstGeom prst="line">
              <a:avLst/>
            </a:prstGeom>
            <a:noFill/>
            <a:ln w="9525">
              <a:solidFill>
                <a:schemeClr val="tx1"/>
              </a:solidFill>
              <a:round/>
              <a:headEnd/>
              <a:tailEnd/>
            </a:ln>
          </p:spPr>
          <p:txBody>
            <a:bodyPr/>
            <a:lstStyle/>
            <a:p>
              <a:endParaRPr lang="en-US" sz="1200"/>
            </a:p>
          </p:txBody>
        </p:sp>
        <p:sp>
          <p:nvSpPr>
            <p:cNvPr id="26" name="Line 6"/>
            <p:cNvSpPr>
              <a:spLocks noChangeShapeType="1"/>
            </p:cNvSpPr>
            <p:nvPr/>
          </p:nvSpPr>
          <p:spPr bwMode="auto">
            <a:xfrm>
              <a:off x="6646863" y="2143125"/>
              <a:ext cx="0" cy="4267200"/>
            </a:xfrm>
            <a:prstGeom prst="line">
              <a:avLst/>
            </a:prstGeom>
            <a:noFill/>
            <a:ln w="9525">
              <a:solidFill>
                <a:schemeClr val="tx1"/>
              </a:solidFill>
              <a:round/>
              <a:headEnd/>
              <a:tailEnd/>
            </a:ln>
          </p:spPr>
          <p:txBody>
            <a:bodyPr/>
            <a:lstStyle/>
            <a:p>
              <a:endParaRPr lang="en-US" sz="1200"/>
            </a:p>
          </p:txBody>
        </p:sp>
        <p:sp>
          <p:nvSpPr>
            <p:cNvPr id="27" name="Line 7"/>
            <p:cNvSpPr>
              <a:spLocks noChangeShapeType="1"/>
            </p:cNvSpPr>
            <p:nvPr/>
          </p:nvSpPr>
          <p:spPr bwMode="auto">
            <a:xfrm>
              <a:off x="1703388" y="2590800"/>
              <a:ext cx="4895850" cy="800100"/>
            </a:xfrm>
            <a:prstGeom prst="line">
              <a:avLst/>
            </a:prstGeom>
            <a:noFill/>
            <a:ln w="9525">
              <a:solidFill>
                <a:schemeClr val="tx1"/>
              </a:solidFill>
              <a:round/>
              <a:headEnd/>
              <a:tailEnd type="triangle" w="med" len="med"/>
            </a:ln>
          </p:spPr>
          <p:txBody>
            <a:bodyPr/>
            <a:lstStyle/>
            <a:p>
              <a:endParaRPr lang="en-US" sz="1200"/>
            </a:p>
          </p:txBody>
        </p:sp>
        <p:sp>
          <p:nvSpPr>
            <p:cNvPr id="28" name="Text Box 9"/>
            <p:cNvSpPr txBox="1">
              <a:spLocks noChangeArrowheads="1"/>
            </p:cNvSpPr>
            <p:nvPr/>
          </p:nvSpPr>
          <p:spPr bwMode="auto">
            <a:xfrm>
              <a:off x="2382837" y="2090738"/>
              <a:ext cx="1618661" cy="1204730"/>
            </a:xfrm>
            <a:prstGeom prst="rect">
              <a:avLst/>
            </a:prstGeom>
            <a:noFill/>
            <a:ln w="9525">
              <a:solidFill>
                <a:schemeClr val="tx1"/>
              </a:solidFill>
              <a:miter lim="800000"/>
              <a:headEnd/>
              <a:tailEnd/>
            </a:ln>
          </p:spPr>
          <p:txBody>
            <a:bodyPr wrap="none">
              <a:spAutoFit/>
            </a:bodyPr>
            <a:lstStyle/>
            <a:p>
              <a:pPr algn="l" eaLnBrk="1" hangingPunct="1"/>
              <a:r>
                <a:rPr lang="en-US" sz="1100"/>
                <a:t>Seq no=2197</a:t>
              </a:r>
            </a:p>
            <a:p>
              <a:pPr algn="l" eaLnBrk="1" hangingPunct="1"/>
              <a:r>
                <a:rPr lang="en-US" sz="1100"/>
                <a:t>Ack no = xxxx</a:t>
              </a:r>
            </a:p>
            <a:p>
              <a:pPr algn="l" eaLnBrk="1" hangingPunct="1"/>
              <a:r>
                <a:rPr lang="en-US" sz="1100"/>
                <a:t>SYN=1</a:t>
              </a:r>
            </a:p>
            <a:p>
              <a:pPr algn="l" eaLnBrk="1" hangingPunct="1"/>
              <a:r>
                <a:rPr lang="en-US" sz="1100"/>
                <a:t>ACK=0</a:t>
              </a:r>
            </a:p>
          </p:txBody>
        </p:sp>
        <p:sp>
          <p:nvSpPr>
            <p:cNvPr id="29" name="Text Box 14"/>
            <p:cNvSpPr txBox="1">
              <a:spLocks noChangeArrowheads="1"/>
            </p:cNvSpPr>
            <p:nvPr/>
          </p:nvSpPr>
          <p:spPr bwMode="auto">
            <a:xfrm>
              <a:off x="152400" y="2327275"/>
              <a:ext cx="1693167" cy="578271"/>
            </a:xfrm>
            <a:prstGeom prst="rect">
              <a:avLst/>
            </a:prstGeom>
            <a:noFill/>
            <a:ln w="9525">
              <a:noFill/>
              <a:miter lim="800000"/>
              <a:headEnd/>
              <a:tailEnd/>
            </a:ln>
          </p:spPr>
          <p:txBody>
            <a:bodyPr wrap="none">
              <a:spAutoFit/>
            </a:bodyPr>
            <a:lstStyle/>
            <a:p>
              <a:pPr algn="l" eaLnBrk="1" hangingPunct="1"/>
              <a:r>
                <a:rPr lang="en-US" sz="1800">
                  <a:latin typeface="Times New Roman" pitchFamily="18" charset="0"/>
                </a:rPr>
                <a:t>Send SYN</a:t>
              </a:r>
            </a:p>
          </p:txBody>
        </p:sp>
        <p:sp>
          <p:nvSpPr>
            <p:cNvPr id="30" name="Text Box 17"/>
            <p:cNvSpPr txBox="1">
              <a:spLocks noChangeArrowheads="1"/>
            </p:cNvSpPr>
            <p:nvPr/>
          </p:nvSpPr>
          <p:spPr bwMode="auto">
            <a:xfrm>
              <a:off x="4013201" y="2224087"/>
              <a:ext cx="2887604" cy="409608"/>
            </a:xfrm>
            <a:prstGeom prst="rect">
              <a:avLst/>
            </a:prstGeom>
            <a:noFill/>
            <a:ln w="9525">
              <a:noFill/>
              <a:miter lim="800000"/>
              <a:headEnd/>
              <a:tailEnd/>
            </a:ln>
          </p:spPr>
          <p:txBody>
            <a:bodyPr wrap="none">
              <a:spAutoFit/>
            </a:bodyPr>
            <a:lstStyle/>
            <a:p>
              <a:r>
                <a:rPr lang="en-US" sz="1100"/>
                <a:t>Reset the sequence number</a:t>
              </a:r>
            </a:p>
          </p:txBody>
        </p:sp>
        <p:sp>
          <p:nvSpPr>
            <p:cNvPr id="31" name="Line 18"/>
            <p:cNvSpPr>
              <a:spLocks noChangeShapeType="1"/>
            </p:cNvSpPr>
            <p:nvPr/>
          </p:nvSpPr>
          <p:spPr bwMode="auto">
            <a:xfrm flipH="1">
              <a:off x="3076575" y="2381250"/>
              <a:ext cx="942975" cy="295275"/>
            </a:xfrm>
            <a:prstGeom prst="line">
              <a:avLst/>
            </a:prstGeom>
            <a:noFill/>
            <a:ln w="9525">
              <a:solidFill>
                <a:schemeClr val="tx1"/>
              </a:solidFill>
              <a:round/>
              <a:headEnd/>
              <a:tailEnd type="triangle" w="med" len="med"/>
            </a:ln>
          </p:spPr>
          <p:txBody>
            <a:bodyPr wrap="none"/>
            <a:lstStyle/>
            <a:p>
              <a:endParaRPr lang="en-US" sz="1200"/>
            </a:p>
          </p:txBody>
        </p:sp>
        <p:sp>
          <p:nvSpPr>
            <p:cNvPr id="32" name="Text Box 19"/>
            <p:cNvSpPr txBox="1">
              <a:spLocks noChangeArrowheads="1"/>
            </p:cNvSpPr>
            <p:nvPr/>
          </p:nvSpPr>
          <p:spPr bwMode="auto">
            <a:xfrm>
              <a:off x="4322763" y="2519364"/>
              <a:ext cx="2256624" cy="409608"/>
            </a:xfrm>
            <a:prstGeom prst="rect">
              <a:avLst/>
            </a:prstGeom>
            <a:noFill/>
            <a:ln w="9525">
              <a:noFill/>
              <a:miter lim="800000"/>
              <a:headEnd/>
              <a:tailEnd/>
            </a:ln>
          </p:spPr>
          <p:txBody>
            <a:bodyPr wrap="none">
              <a:spAutoFit/>
            </a:bodyPr>
            <a:lstStyle/>
            <a:p>
              <a:r>
                <a:rPr lang="en-US" sz="1100"/>
                <a:t>The ACK no is invalid</a:t>
              </a:r>
            </a:p>
          </p:txBody>
        </p:sp>
        <p:sp>
          <p:nvSpPr>
            <p:cNvPr id="33" name="Line 20"/>
            <p:cNvSpPr>
              <a:spLocks noChangeShapeType="1"/>
            </p:cNvSpPr>
            <p:nvPr/>
          </p:nvSpPr>
          <p:spPr bwMode="auto">
            <a:xfrm flipH="1">
              <a:off x="3114675" y="2733675"/>
              <a:ext cx="1247775" cy="200025"/>
            </a:xfrm>
            <a:prstGeom prst="line">
              <a:avLst/>
            </a:prstGeom>
            <a:noFill/>
            <a:ln w="9525">
              <a:solidFill>
                <a:schemeClr val="tx1"/>
              </a:solidFill>
              <a:round/>
              <a:headEnd/>
              <a:tailEnd type="triangle" w="med" len="med"/>
            </a:ln>
          </p:spPr>
          <p:txBody>
            <a:bodyPr wrap="none"/>
            <a:lstStyle/>
            <a:p>
              <a:endParaRPr lang="en-US" sz="1200"/>
            </a:p>
          </p:txBody>
        </p:sp>
        <p:grpSp>
          <p:nvGrpSpPr>
            <p:cNvPr id="34" name="Group 24"/>
            <p:cNvGrpSpPr>
              <a:grpSpLocks/>
            </p:cNvGrpSpPr>
            <p:nvPr/>
          </p:nvGrpSpPr>
          <p:grpSpPr bwMode="auto">
            <a:xfrm>
              <a:off x="1741488" y="3203575"/>
              <a:ext cx="7696200" cy="1654175"/>
              <a:chOff x="1097" y="2018"/>
              <a:chExt cx="4848" cy="1042"/>
            </a:xfrm>
          </p:grpSpPr>
          <p:sp>
            <p:nvSpPr>
              <p:cNvPr id="35" name="Line 10"/>
              <p:cNvSpPr>
                <a:spLocks noChangeShapeType="1"/>
              </p:cNvSpPr>
              <p:nvPr/>
            </p:nvSpPr>
            <p:spPr bwMode="auto">
              <a:xfrm flipH="1">
                <a:off x="1097" y="2220"/>
                <a:ext cx="3132" cy="840"/>
              </a:xfrm>
              <a:prstGeom prst="line">
                <a:avLst/>
              </a:prstGeom>
              <a:noFill/>
              <a:ln w="9525">
                <a:solidFill>
                  <a:schemeClr val="tx1"/>
                </a:solidFill>
                <a:round/>
                <a:headEnd/>
                <a:tailEnd type="triangle" w="med" len="med"/>
              </a:ln>
            </p:spPr>
            <p:txBody>
              <a:bodyPr/>
              <a:lstStyle/>
              <a:p>
                <a:endParaRPr lang="en-US" sz="1200"/>
              </a:p>
            </p:txBody>
          </p:sp>
          <p:sp>
            <p:nvSpPr>
              <p:cNvPr id="36" name="Text Box 11"/>
              <p:cNvSpPr txBox="1">
                <a:spLocks noChangeArrowheads="1"/>
              </p:cNvSpPr>
              <p:nvPr/>
            </p:nvSpPr>
            <p:spPr bwMode="auto">
              <a:xfrm>
                <a:off x="1183" y="2253"/>
                <a:ext cx="1031" cy="759"/>
              </a:xfrm>
              <a:prstGeom prst="rect">
                <a:avLst/>
              </a:prstGeom>
              <a:noFill/>
              <a:ln w="9525">
                <a:solidFill>
                  <a:schemeClr val="tx1"/>
                </a:solidFill>
                <a:miter lim="800000"/>
                <a:headEnd/>
                <a:tailEnd/>
              </a:ln>
            </p:spPr>
            <p:txBody>
              <a:bodyPr wrap="none">
                <a:spAutoFit/>
              </a:bodyPr>
              <a:lstStyle/>
              <a:p>
                <a:pPr algn="l" eaLnBrk="1" hangingPunct="1"/>
                <a:r>
                  <a:rPr lang="en-US" sz="1100" dirty="0" err="1"/>
                  <a:t>Seq</a:t>
                </a:r>
                <a:r>
                  <a:rPr lang="en-US" sz="1100" dirty="0"/>
                  <a:t> no = 12</a:t>
                </a:r>
              </a:p>
              <a:p>
                <a:pPr algn="l" eaLnBrk="1" hangingPunct="1"/>
                <a:r>
                  <a:rPr lang="en-US" sz="1100" dirty="0"/>
                  <a:t>ACK no = 2198</a:t>
                </a:r>
              </a:p>
              <a:p>
                <a:pPr algn="l" eaLnBrk="1" hangingPunct="1"/>
                <a:r>
                  <a:rPr lang="en-US" sz="1100" dirty="0"/>
                  <a:t>SYN=1</a:t>
                </a:r>
              </a:p>
              <a:p>
                <a:pPr algn="l" eaLnBrk="1" hangingPunct="1"/>
                <a:r>
                  <a:rPr lang="en-US" sz="1100" dirty="0"/>
                  <a:t>ACK=1</a:t>
                </a:r>
              </a:p>
            </p:txBody>
          </p:sp>
          <p:sp>
            <p:nvSpPr>
              <p:cNvPr id="37" name="Text Box 21"/>
              <p:cNvSpPr txBox="1">
                <a:spLocks noChangeArrowheads="1"/>
              </p:cNvSpPr>
              <p:nvPr/>
            </p:nvSpPr>
            <p:spPr bwMode="auto">
              <a:xfrm>
                <a:off x="4309" y="2018"/>
                <a:ext cx="1636" cy="364"/>
              </a:xfrm>
              <a:prstGeom prst="rect">
                <a:avLst/>
              </a:prstGeom>
              <a:noFill/>
              <a:ln w="9525">
                <a:noFill/>
                <a:miter lim="800000"/>
                <a:headEnd/>
                <a:tailEnd/>
              </a:ln>
            </p:spPr>
            <p:txBody>
              <a:bodyPr wrap="none">
                <a:spAutoFit/>
              </a:bodyPr>
              <a:lstStyle/>
              <a:p>
                <a:pPr algn="l" eaLnBrk="1" hangingPunct="1"/>
                <a:r>
                  <a:rPr lang="en-US" sz="1800">
                    <a:latin typeface="Times New Roman" pitchFamily="18" charset="0"/>
                  </a:rPr>
                  <a:t>Send SYN-ACK </a:t>
                </a:r>
              </a:p>
            </p:txBody>
          </p:sp>
          <p:sp>
            <p:nvSpPr>
              <p:cNvPr id="38" name="Text Box 22"/>
              <p:cNvSpPr txBox="1">
                <a:spLocks noChangeArrowheads="1"/>
              </p:cNvSpPr>
              <p:nvPr/>
            </p:nvSpPr>
            <p:spPr bwMode="auto">
              <a:xfrm>
                <a:off x="2383" y="2073"/>
                <a:ext cx="1516" cy="759"/>
              </a:xfrm>
              <a:prstGeom prst="rect">
                <a:avLst/>
              </a:prstGeom>
              <a:noFill/>
              <a:ln w="9525">
                <a:noFill/>
                <a:miter lim="800000"/>
                <a:headEnd/>
                <a:tailEnd/>
              </a:ln>
            </p:spPr>
            <p:txBody>
              <a:bodyPr>
                <a:spAutoFit/>
              </a:bodyPr>
              <a:lstStyle/>
              <a:p>
                <a:r>
                  <a:rPr lang="en-US" sz="1100"/>
                  <a:t>Although no new data has arrived, the ACK no is incremented (2197 + 1) </a:t>
                </a:r>
              </a:p>
            </p:txBody>
          </p:sp>
          <p:sp>
            <p:nvSpPr>
              <p:cNvPr id="39" name="Line 23"/>
              <p:cNvSpPr>
                <a:spLocks noChangeShapeType="1"/>
              </p:cNvSpPr>
              <p:nvPr/>
            </p:nvSpPr>
            <p:spPr bwMode="auto">
              <a:xfrm flipH="1">
                <a:off x="2016" y="2322"/>
                <a:ext cx="486" cy="126"/>
              </a:xfrm>
              <a:prstGeom prst="line">
                <a:avLst/>
              </a:prstGeom>
              <a:noFill/>
              <a:ln w="9525">
                <a:solidFill>
                  <a:schemeClr val="tx1"/>
                </a:solidFill>
                <a:round/>
                <a:headEnd/>
                <a:tailEnd type="triangle" w="med" len="med"/>
              </a:ln>
            </p:spPr>
            <p:txBody>
              <a:bodyPr wrap="none"/>
              <a:lstStyle/>
              <a:p>
                <a:endParaRPr lang="en-US" sz="1200"/>
              </a:p>
            </p:txBody>
          </p:sp>
        </p:grpSp>
        <p:grpSp>
          <p:nvGrpSpPr>
            <p:cNvPr id="40" name="Group 27"/>
            <p:cNvGrpSpPr>
              <a:grpSpLocks/>
            </p:cNvGrpSpPr>
            <p:nvPr/>
          </p:nvGrpSpPr>
          <p:grpSpPr bwMode="auto">
            <a:xfrm>
              <a:off x="76200" y="4537075"/>
              <a:ext cx="6570663" cy="1854200"/>
              <a:chOff x="48" y="2858"/>
              <a:chExt cx="4139" cy="1168"/>
            </a:xfrm>
          </p:grpSpPr>
          <p:sp>
            <p:nvSpPr>
              <p:cNvPr id="41" name="Line 12"/>
              <p:cNvSpPr>
                <a:spLocks noChangeShapeType="1"/>
              </p:cNvSpPr>
              <p:nvPr/>
            </p:nvSpPr>
            <p:spPr bwMode="auto">
              <a:xfrm>
                <a:off x="1073" y="3168"/>
                <a:ext cx="3114" cy="708"/>
              </a:xfrm>
              <a:prstGeom prst="line">
                <a:avLst/>
              </a:prstGeom>
              <a:noFill/>
              <a:ln w="9525">
                <a:solidFill>
                  <a:schemeClr val="tx1"/>
                </a:solidFill>
                <a:round/>
                <a:headEnd/>
                <a:tailEnd type="triangle" w="med" len="med"/>
              </a:ln>
            </p:spPr>
            <p:txBody>
              <a:bodyPr/>
              <a:lstStyle/>
              <a:p>
                <a:endParaRPr lang="en-US" sz="1200"/>
              </a:p>
            </p:txBody>
          </p:sp>
          <p:sp>
            <p:nvSpPr>
              <p:cNvPr id="42" name="Text Box 13"/>
              <p:cNvSpPr txBox="1">
                <a:spLocks noChangeArrowheads="1"/>
              </p:cNvSpPr>
              <p:nvPr/>
            </p:nvSpPr>
            <p:spPr bwMode="auto">
              <a:xfrm>
                <a:off x="1189" y="3267"/>
                <a:ext cx="1008" cy="759"/>
              </a:xfrm>
              <a:prstGeom prst="rect">
                <a:avLst/>
              </a:prstGeom>
              <a:noFill/>
              <a:ln w="9525">
                <a:solidFill>
                  <a:schemeClr val="tx1"/>
                </a:solidFill>
                <a:miter lim="800000"/>
                <a:headEnd/>
                <a:tailEnd/>
              </a:ln>
            </p:spPr>
            <p:txBody>
              <a:bodyPr wrap="none">
                <a:spAutoFit/>
              </a:bodyPr>
              <a:lstStyle/>
              <a:p>
                <a:pPr algn="l" eaLnBrk="1" hangingPunct="1"/>
                <a:r>
                  <a:rPr lang="en-US" sz="1100"/>
                  <a:t>Seq no = 2198</a:t>
                </a:r>
              </a:p>
              <a:p>
                <a:pPr algn="l" eaLnBrk="1" hangingPunct="1"/>
                <a:r>
                  <a:rPr lang="en-US" sz="1100"/>
                  <a:t>ACK no = 13</a:t>
                </a:r>
              </a:p>
              <a:p>
                <a:pPr algn="l" eaLnBrk="1" hangingPunct="1"/>
                <a:r>
                  <a:rPr lang="en-US" sz="1100"/>
                  <a:t>SYN = 0</a:t>
                </a:r>
              </a:p>
              <a:p>
                <a:pPr algn="l" eaLnBrk="1" hangingPunct="1"/>
                <a:r>
                  <a:rPr lang="en-US" sz="1100"/>
                  <a:t>ACK =1</a:t>
                </a:r>
              </a:p>
            </p:txBody>
          </p:sp>
          <p:sp>
            <p:nvSpPr>
              <p:cNvPr id="43" name="Text Box 15"/>
              <p:cNvSpPr txBox="1">
                <a:spLocks noChangeArrowheads="1"/>
              </p:cNvSpPr>
              <p:nvPr/>
            </p:nvSpPr>
            <p:spPr bwMode="auto">
              <a:xfrm>
                <a:off x="48" y="2858"/>
                <a:ext cx="1131" cy="637"/>
              </a:xfrm>
              <a:prstGeom prst="rect">
                <a:avLst/>
              </a:prstGeom>
              <a:noFill/>
              <a:ln w="9525">
                <a:noFill/>
                <a:miter lim="800000"/>
                <a:headEnd/>
                <a:tailEnd/>
              </a:ln>
            </p:spPr>
            <p:txBody>
              <a:bodyPr wrap="none">
                <a:spAutoFit/>
              </a:bodyPr>
              <a:lstStyle/>
              <a:p>
                <a:pPr algn="l" eaLnBrk="1" hangingPunct="1"/>
                <a:r>
                  <a:rPr lang="en-US" sz="1800">
                    <a:latin typeface="Times New Roman" pitchFamily="18" charset="0"/>
                  </a:rPr>
                  <a:t>Send ACK </a:t>
                </a:r>
              </a:p>
              <a:p>
                <a:pPr algn="l" eaLnBrk="1" hangingPunct="1"/>
                <a:r>
                  <a:rPr lang="en-US" sz="1800">
                    <a:latin typeface="Times New Roman" pitchFamily="18" charset="0"/>
                  </a:rPr>
                  <a:t>(for syn)</a:t>
                </a:r>
              </a:p>
            </p:txBody>
          </p:sp>
          <p:sp>
            <p:nvSpPr>
              <p:cNvPr id="44" name="Rectangle 25"/>
              <p:cNvSpPr>
                <a:spLocks noChangeArrowheads="1"/>
              </p:cNvSpPr>
              <p:nvPr/>
            </p:nvSpPr>
            <p:spPr bwMode="auto">
              <a:xfrm>
                <a:off x="2407" y="2996"/>
                <a:ext cx="1768" cy="592"/>
              </a:xfrm>
              <a:prstGeom prst="rect">
                <a:avLst/>
              </a:prstGeom>
              <a:noFill/>
              <a:ln w="9525">
                <a:noFill/>
                <a:miter lim="800000"/>
                <a:headEnd/>
                <a:tailEnd/>
              </a:ln>
            </p:spPr>
            <p:txBody>
              <a:bodyPr>
                <a:spAutoFit/>
              </a:bodyPr>
              <a:lstStyle/>
              <a:p>
                <a:r>
                  <a:rPr lang="en-US" sz="1100"/>
                  <a:t>Although no new data has arrived, the ACK no is incremented (2197 + 1)</a:t>
                </a:r>
              </a:p>
            </p:txBody>
          </p:sp>
          <p:sp>
            <p:nvSpPr>
              <p:cNvPr id="45" name="Line 26"/>
              <p:cNvSpPr>
                <a:spLocks noChangeShapeType="1"/>
              </p:cNvSpPr>
              <p:nvPr/>
            </p:nvSpPr>
            <p:spPr bwMode="auto">
              <a:xfrm flipH="1">
                <a:off x="1902" y="3216"/>
                <a:ext cx="744" cy="288"/>
              </a:xfrm>
              <a:prstGeom prst="line">
                <a:avLst/>
              </a:prstGeom>
              <a:noFill/>
              <a:ln w="9525">
                <a:solidFill>
                  <a:schemeClr val="tx1"/>
                </a:solidFill>
                <a:round/>
                <a:headEnd/>
                <a:tailEnd type="triangle" w="med" len="med"/>
              </a:ln>
            </p:spPr>
            <p:txBody>
              <a:bodyPr wrap="none"/>
              <a:lstStyle/>
              <a:p>
                <a:endParaRPr lang="en-US" sz="1200"/>
              </a:p>
            </p:txBody>
          </p:sp>
        </p:grpSp>
      </p:grpSp>
      <p:sp>
        <p:nvSpPr>
          <p:cNvPr id="47" name="TextBox 46"/>
          <p:cNvSpPr txBox="1"/>
          <p:nvPr>
            <p:custDataLst>
              <p:tags r:id="rId5"/>
            </p:custDataLst>
          </p:nvPr>
        </p:nvSpPr>
        <p:spPr>
          <a:xfrm>
            <a:off x="7230973" y="6308674"/>
            <a:ext cx="1035860" cy="584775"/>
          </a:xfrm>
          <a:prstGeom prst="rect">
            <a:avLst/>
          </a:prstGeom>
          <a:noFill/>
        </p:spPr>
        <p:txBody>
          <a:bodyPr wrap="none" rtlCol="0">
            <a:spAutoFit/>
          </a:bodyPr>
          <a:lstStyle/>
          <a:p>
            <a:r>
              <a:rPr lang="en-US" dirty="0" smtClean="0">
                <a:solidFill>
                  <a:srgbClr val="FF0000"/>
                </a:solidFill>
              </a:rPr>
              <a:t>Allocate </a:t>
            </a:r>
          </a:p>
          <a:p>
            <a:r>
              <a:rPr lang="en-US" dirty="0" smtClean="0">
                <a:solidFill>
                  <a:srgbClr val="FF0000"/>
                </a:solidFill>
              </a:rPr>
              <a:t>memory</a:t>
            </a:r>
            <a:endParaRPr lang="en-US" dirty="0">
              <a:solidFill>
                <a:srgbClr val="FF0000"/>
              </a:solidFill>
            </a:endParaRPr>
          </a:p>
        </p:txBody>
      </p:sp>
    </p:spTree>
    <p:custDataLst>
      <p:tags r:id="rId1"/>
    </p:custDataLst>
    <p:extLst>
      <p:ext uri="{BB962C8B-B14F-4D97-AF65-F5344CB8AC3E}">
        <p14:creationId xmlns:p14="http://schemas.microsoft.com/office/powerpoint/2010/main" val="30475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9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9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9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txBox="1">
            <a:spLocks noGrp="1" noChangeArrowheads="1"/>
          </p:cNvSpPr>
          <p:nvPr/>
        </p:nvSpPr>
        <p:spPr bwMode="auto">
          <a:xfrm>
            <a:off x="-1588" y="6570663"/>
            <a:ext cx="504826" cy="287337"/>
          </a:xfrm>
          <a:prstGeom prst="rect">
            <a:avLst/>
          </a:prstGeom>
          <a:noFill/>
          <a:ln>
            <a:miter lim="800000"/>
            <a:headEnd/>
            <a:tailEnd/>
          </a:ln>
        </p:spPr>
        <p:txBody>
          <a:bodyPr anchor="b"/>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defRPr/>
            </a:pPr>
            <a:fld id="{E1C9704A-8E1D-4B7E-A668-AF74B8D92CA1}" type="slidenum">
              <a:rPr lang="he-IL" sz="1200" smtClean="0">
                <a:effectLst>
                  <a:outerShdw blurRad="38100" dist="38100" dir="2700000" algn="tl">
                    <a:srgbClr val="C0C0C0"/>
                  </a:outerShdw>
                </a:effectLst>
              </a:rPr>
              <a:pPr algn="r">
                <a:defRPr/>
              </a:pPr>
              <a:t>72</a:t>
            </a:fld>
            <a:endParaRPr lang="en-US" sz="1200" smtClean="0">
              <a:effectLst>
                <a:outerShdw blurRad="38100" dist="38100" dir="2700000" algn="tl">
                  <a:srgbClr val="C0C0C0"/>
                </a:outerShdw>
              </a:effectLst>
            </a:endParaRPr>
          </a:p>
        </p:txBody>
      </p:sp>
      <p:pic>
        <p:nvPicPr>
          <p:cNvPr id="83972" name="Picture 5" descr="transServ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47" y="1855429"/>
            <a:ext cx="8183562"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כותרת 1"/>
          <p:cNvSpPr>
            <a:spLocks noGrp="1"/>
          </p:cNvSpPr>
          <p:nvPr>
            <p:ph type="title"/>
          </p:nvPr>
        </p:nvSpPr>
        <p:spPr/>
        <p:txBody>
          <a:bodyPr/>
          <a:lstStyle/>
          <a:p>
            <a:r>
              <a:rPr lang="en-US" dirty="0" smtClean="0"/>
              <a:t>TCP – Life Cycle</a:t>
            </a:r>
            <a:endParaRPr lang="he-IL" dirty="0"/>
          </a:p>
        </p:txBody>
      </p:sp>
    </p:spTree>
    <p:extLst>
      <p:ext uri="{BB962C8B-B14F-4D97-AF65-F5344CB8AC3E}">
        <p14:creationId xmlns:p14="http://schemas.microsoft.com/office/powerpoint/2010/main" val="335329094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sp>
        <p:nvSpPr>
          <p:cNvPr id="4" name="מציין מיקום טקסט 3"/>
          <p:cNvSpPr>
            <a:spLocks noGrp="1"/>
          </p:cNvSpPr>
          <p:nvPr>
            <p:ph type="body" idx="1"/>
          </p:nvPr>
        </p:nvSpPr>
        <p:spPr/>
        <p:txBody>
          <a:bodyPr/>
          <a:lstStyle/>
          <a:p>
            <a:r>
              <a:rPr lang="en-US" altLang="he-IL" dirty="0" smtClean="0">
                <a:latin typeface="Times New Roman" panose="02020603050405020304" pitchFamily="18" charset="0"/>
              </a:rPr>
              <a:t>-</a:t>
            </a:r>
            <a:endParaRPr lang="he-IL" altLang="he-IL" dirty="0">
              <a:latin typeface="Times New Roman" panose="02020603050405020304" pitchFamily="18" charset="0"/>
            </a:endParaRPr>
          </a:p>
        </p:txBody>
      </p:sp>
      <p:sp>
        <p:nvSpPr>
          <p:cNvPr id="3" name="מציין מיקום של מספר שקופית 2"/>
          <p:cNvSpPr>
            <a:spLocks noGrp="1"/>
          </p:cNvSpPr>
          <p:nvPr>
            <p:ph type="sldNum" sz="quarter" idx="4294967295"/>
          </p:nvPr>
        </p:nvSpPr>
        <p:spPr>
          <a:xfrm>
            <a:off x="0" y="6570663"/>
            <a:ext cx="504825" cy="287337"/>
          </a:xfrm>
          <a:prstGeom prst="rect">
            <a:avLst/>
          </a:prstGeom>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rtl="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fld id="{F66EB12D-D090-4459-8735-8DE516D7171A}" type="slidenum">
              <a:rPr lang="he-IL" sz="1200" smtClean="0"/>
              <a:pPr>
                <a:defRPr/>
              </a:pPr>
              <a:t>73</a:t>
            </a:fld>
            <a:endParaRPr lang="en-US" sz="1200" smtClean="0"/>
          </a:p>
        </p:txBody>
      </p:sp>
      <p:pic>
        <p:nvPicPr>
          <p:cNvPr id="86019" name="Picture 2"/>
          <p:cNvPicPr>
            <a:picLocks noChangeAspect="1" noChangeArrowheads="1"/>
          </p:cNvPicPr>
          <p:nvPr/>
        </p:nvPicPr>
        <p:blipFill>
          <a:blip r:embed="rId3">
            <a:extLst>
              <a:ext uri="{28A0092B-C50C-407E-A947-70E740481C1C}">
                <a14:useLocalDpi xmlns:a14="http://schemas.microsoft.com/office/drawing/2010/main" val="0"/>
              </a:ext>
            </a:extLst>
          </a:blip>
          <a:srcRect l="46045" t="10561" r="22935" b="8621"/>
          <a:stretch>
            <a:fillRect/>
          </a:stretch>
        </p:blipFill>
        <p:spPr bwMode="auto">
          <a:xfrm>
            <a:off x="2051720" y="9092"/>
            <a:ext cx="4620152" cy="676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מלבן 4"/>
          <p:cNvSpPr/>
          <p:nvPr/>
        </p:nvSpPr>
        <p:spPr>
          <a:xfrm>
            <a:off x="4860032" y="6409475"/>
            <a:ext cx="4572000" cy="523220"/>
          </a:xfrm>
          <a:prstGeom prst="rect">
            <a:avLst/>
          </a:prstGeom>
        </p:spPr>
        <p:txBody>
          <a:bodyPr>
            <a:spAutoFit/>
          </a:bodyPr>
          <a:lstStyle/>
          <a:p>
            <a:r>
              <a:rPr lang="en-US" altLang="he-IL" dirty="0">
                <a:latin typeface="Times New Roman" panose="02020603050405020304" pitchFamily="18" charset="0"/>
              </a:rPr>
              <a:t>- http://packetlife.net/blog/2010/jun/7/understanding-tcp-sequence-acknowledgment-numbers</a:t>
            </a:r>
            <a:endParaRPr lang="he-IL" altLang="he-IL" dirty="0">
              <a:latin typeface="Times New Roman" panose="02020603050405020304" pitchFamily="18" charset="0"/>
            </a:endParaRPr>
          </a:p>
        </p:txBody>
      </p:sp>
    </p:spTree>
    <p:extLst>
      <p:ext uri="{BB962C8B-B14F-4D97-AF65-F5344CB8AC3E}">
        <p14:creationId xmlns:p14="http://schemas.microsoft.com/office/powerpoint/2010/main" val="2309570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noFill/>
          <a:ln>
            <a:noFill/>
          </a:ln>
        </p:spPr>
        <p:txBody>
          <a:bodyPr lIns="91425" tIns="91425" rIns="91425" bIns="91425" anchor="ctr" anchorCtr="0"/>
          <a:lstStyle/>
          <a:p>
            <a:r>
              <a:rPr lang="en-US" altLang="he-IL"/>
              <a:t>TCP States</a:t>
            </a:r>
          </a:p>
        </p:txBody>
      </p:sp>
      <p:sp>
        <p:nvSpPr>
          <p:cNvPr id="2" name="מציין מיקום טקסט 1"/>
          <p:cNvSpPr>
            <a:spLocks noGrp="1"/>
          </p:cNvSpPr>
          <p:nvPr>
            <p:ph type="body" idx="1"/>
          </p:nvPr>
        </p:nvSpPr>
        <p:spPr/>
        <p:txBody>
          <a:bodyPr/>
          <a:lstStyle/>
          <a:p>
            <a:endParaRPr lang="he-IL"/>
          </a:p>
        </p:txBody>
      </p:sp>
      <p:sp>
        <p:nvSpPr>
          <p:cNvPr id="4" name="מציין מיקום של מספר שקופית 4"/>
          <p:cNvSpPr>
            <a:spLocks noGrp="1"/>
          </p:cNvSpPr>
          <p:nvPr>
            <p:ph type="sldNum" sz="quarter" idx="4294967295"/>
          </p:nvPr>
        </p:nvSpPr>
        <p:spPr>
          <a:xfrm>
            <a:off x="6248400" y="6445250"/>
            <a:ext cx="2895600" cy="287338"/>
          </a:xfrm>
          <a:prstGeom prst="rect">
            <a:avLst/>
          </a:prstGeom>
        </p:spPr>
        <p:txBody>
          <a:bodyPr/>
          <a:lstStyle/>
          <a:p>
            <a:pPr algn="r">
              <a:defRPr/>
            </a:pPr>
            <a:fld id="{480C2272-C972-4796-B60C-AD85E1439C99}" type="slidenum">
              <a:rPr lang="en-US" altLang="he-IL">
                <a:ea typeface="+mn-ea"/>
              </a:rPr>
              <a:pPr algn="r">
                <a:defRPr/>
              </a:pPr>
              <a:t>74</a:t>
            </a:fld>
            <a:endParaRPr lang="en-US" altLang="he-IL">
              <a:ea typeface="+mn-ea"/>
            </a:endParaRPr>
          </a:p>
        </p:txBody>
      </p:sp>
      <p:graphicFrame>
        <p:nvGraphicFramePr>
          <p:cNvPr id="88068" name="Object 6"/>
          <p:cNvGraphicFramePr>
            <a:graphicFrameLocks noChangeAspect="1"/>
          </p:cNvGraphicFramePr>
          <p:nvPr/>
        </p:nvGraphicFramePr>
        <p:xfrm>
          <a:off x="457200" y="1668462"/>
          <a:ext cx="8008938" cy="4594225"/>
        </p:xfrm>
        <a:graphic>
          <a:graphicData uri="http://schemas.openxmlformats.org/presentationml/2006/ole">
            <mc:AlternateContent xmlns:mc="http://schemas.openxmlformats.org/markup-compatibility/2006">
              <mc:Choice xmlns:v="urn:schemas-microsoft-com:vml" Requires="v">
                <p:oleObj spid="_x0000_s148645" name="Document" r:id="rId3" imgW="8004048" imgH="4590288" progId="Word.Document.8">
                  <p:embed/>
                </p:oleObj>
              </mc:Choice>
              <mc:Fallback>
                <p:oleObj name="Document" r:id="rId3" imgW="8004048" imgH="459028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68462"/>
                        <a:ext cx="8008938" cy="459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4488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noFill/>
          <a:ln>
            <a:noFill/>
          </a:ln>
        </p:spPr>
        <p:txBody>
          <a:bodyPr lIns="91425" tIns="91425" rIns="91425" bIns="91425" anchor="ctr" anchorCtr="0"/>
          <a:lstStyle/>
          <a:p>
            <a:r>
              <a:rPr lang="en-US" altLang="he-IL"/>
              <a:t>2MSL Wait State</a:t>
            </a:r>
          </a:p>
        </p:txBody>
      </p:sp>
      <p:sp>
        <p:nvSpPr>
          <p:cNvPr id="246787" name="Rectangle 3"/>
          <p:cNvSpPr>
            <a:spLocks noGrp="1" noChangeArrowheads="1"/>
          </p:cNvSpPr>
          <p:nvPr>
            <p:ph type="body" idx="1"/>
          </p:nvPr>
        </p:nvSpPr>
        <p:spPr/>
        <p:txBody>
          <a:bodyPr/>
          <a:lstStyle/>
          <a:p>
            <a:pPr>
              <a:buFontTx/>
              <a:buNone/>
              <a:defRPr/>
            </a:pPr>
            <a:r>
              <a:rPr lang="en-US" altLang="he-IL" sz="2800" b="1" dirty="0">
                <a:solidFill>
                  <a:srgbClr val="FF0000"/>
                </a:solidFill>
              </a:rPr>
              <a:t>2MSL Wait State = TIME_WAIT</a:t>
            </a:r>
          </a:p>
          <a:p>
            <a:pPr>
              <a:defRPr/>
            </a:pPr>
            <a:r>
              <a:rPr lang="en-US" altLang="he-IL" sz="2800" dirty="0"/>
              <a:t>When TCP does an active close, and sends the final ACK, the connection </a:t>
            </a:r>
            <a:r>
              <a:rPr lang="en-US" altLang="he-IL" sz="2800" b="1" dirty="0"/>
              <a:t>must stay in in the TIME_WAIT state for twice the maximum segment lifetime</a:t>
            </a:r>
            <a:r>
              <a:rPr lang="en-US" altLang="he-IL" sz="2800" dirty="0"/>
              <a:t>.</a:t>
            </a:r>
          </a:p>
          <a:p>
            <a:pPr>
              <a:buFontTx/>
              <a:buNone/>
              <a:defRPr/>
            </a:pPr>
            <a:r>
              <a:rPr lang="en-US" altLang="he-IL" sz="2800" b="1" dirty="0">
                <a:solidFill>
                  <a:srgbClr val="FF0000"/>
                </a:solidFill>
              </a:rPr>
              <a:t>2MSL= 2 * Maximum Segment Lifetime</a:t>
            </a:r>
          </a:p>
          <a:p>
            <a:pPr>
              <a:defRPr/>
            </a:pPr>
            <a:endParaRPr lang="en-US" altLang="he-IL" sz="2800" dirty="0"/>
          </a:p>
          <a:p>
            <a:pPr>
              <a:defRPr/>
            </a:pPr>
            <a:r>
              <a:rPr lang="en-US" altLang="he-IL" sz="2800" dirty="0"/>
              <a:t>Why? </a:t>
            </a:r>
            <a:br>
              <a:rPr lang="en-US" altLang="he-IL" sz="2800" dirty="0"/>
            </a:br>
            <a:r>
              <a:rPr lang="en-US" altLang="he-IL" sz="2800" dirty="0"/>
              <a:t>TCP is given a chance to resent the final ACK. (Server will timeout after sending the FIN segment and resend the FIN)</a:t>
            </a:r>
          </a:p>
          <a:p>
            <a:pPr>
              <a:defRPr/>
            </a:pPr>
            <a:r>
              <a:rPr lang="en-US" altLang="he-IL" sz="2800" dirty="0"/>
              <a:t>The MSL is set to 2 minutes or 1 minute or 30 seconds. </a:t>
            </a:r>
          </a:p>
        </p:txBody>
      </p:sp>
      <p:sp>
        <p:nvSpPr>
          <p:cNvPr id="4" name="מציין מיקום של מספר שקופית 4"/>
          <p:cNvSpPr>
            <a:spLocks noGrp="1"/>
          </p:cNvSpPr>
          <p:nvPr>
            <p:ph type="sldNum" sz="quarter" idx="4294967295"/>
          </p:nvPr>
        </p:nvSpPr>
        <p:spPr>
          <a:xfrm>
            <a:off x="6248400" y="6445250"/>
            <a:ext cx="2895600" cy="287338"/>
          </a:xfrm>
          <a:prstGeom prst="rect">
            <a:avLst/>
          </a:prstGeom>
        </p:spPr>
        <p:txBody>
          <a:bodyPr/>
          <a:lstStyle/>
          <a:p>
            <a:pPr algn="r">
              <a:defRPr/>
            </a:pPr>
            <a:fld id="{A5EA695D-2C88-46C6-9B32-F1D8094EDD78}" type="slidenum">
              <a:rPr lang="en-US" altLang="he-IL">
                <a:ea typeface="+mn-ea"/>
              </a:rPr>
              <a:pPr algn="r">
                <a:defRPr/>
              </a:pPr>
              <a:t>75</a:t>
            </a:fld>
            <a:endParaRPr lang="en-US" altLang="he-IL">
              <a:ea typeface="+mn-ea"/>
            </a:endParaRPr>
          </a:p>
        </p:txBody>
      </p:sp>
    </p:spTree>
    <p:extLst>
      <p:ext uri="{BB962C8B-B14F-4D97-AF65-F5344CB8AC3E}">
        <p14:creationId xmlns:p14="http://schemas.microsoft.com/office/powerpoint/2010/main" val="16253203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 Data Transfer</a:t>
            </a:r>
            <a:endParaRPr lang="en-US" dirty="0"/>
          </a:p>
        </p:txBody>
      </p:sp>
      <p:sp>
        <p:nvSpPr>
          <p:cNvPr id="106" name="Shape 106"/>
          <p:cNvSpPr txBox="1">
            <a:spLocks noGrp="1"/>
          </p:cNvSpPr>
          <p:nvPr>
            <p:ph type="subTitle" idx="1"/>
          </p:nvPr>
        </p:nvSpPr>
        <p:spPr>
          <a:xfrm>
            <a:off x="685800" y="4124476"/>
            <a:ext cx="7772400" cy="8888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37516879"/>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Common scenario</a:t>
            </a: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0"/>
          <p:cNvPicPr>
            <a:picLocks noGrp="1" noChangeAspect="1" noChangeArrowheads="1"/>
          </p:cNvPicPr>
          <p:nvPr>
            <p:ph idx="4294967295"/>
          </p:nvPr>
        </p:nvPicPr>
        <p:blipFill>
          <a:blip r:embed="rId3" cstate="print"/>
          <a:srcRect/>
          <a:stretch>
            <a:fillRect/>
          </a:stretch>
        </p:blipFill>
        <p:spPr bwMode="auto">
          <a:xfrm>
            <a:off x="2339752" y="1417637"/>
            <a:ext cx="3946455" cy="5301208"/>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77</a:t>
            </a:fld>
            <a:endParaRPr lang="en-US">
              <a:solidFill>
                <a:srgbClr val="000000"/>
              </a:solidFill>
            </a:endParaRPr>
          </a:p>
        </p:txBody>
      </p:sp>
    </p:spTree>
    <p:extLst>
      <p:ext uri="{BB962C8B-B14F-4D97-AF65-F5344CB8AC3E}">
        <p14:creationId xmlns:p14="http://schemas.microsoft.com/office/powerpoint/2010/main" val="9492179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4"/>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cs typeface="+mj-cs"/>
              </a:rPr>
              <a:t>TCP seq. numbers, ACKs</a:t>
            </a:r>
          </a:p>
        </p:txBody>
      </p:sp>
      <p:sp>
        <p:nvSpPr>
          <p:cNvPr id="60422" name="Rectangle 5"/>
          <p:cNvSpPr>
            <a:spLocks noGrp="1" noChangeArrowheads="1"/>
          </p:cNvSpPr>
          <p:nvPr>
            <p:ph type="body" idx="1"/>
          </p:nvPr>
        </p:nvSpPr>
        <p:spPr>
          <a:xfrm>
            <a:off x="457200" y="1600200"/>
            <a:ext cx="3522662" cy="4306888"/>
          </a:xfrm>
        </p:spPr>
        <p:txBody>
          <a:bodyPr/>
          <a:lstStyle/>
          <a:p>
            <a:pPr marL="234950" indent="-123825">
              <a:buFont typeface="Wingdings" pitchFamily="2" charset="2"/>
              <a:buNone/>
              <a:defRPr/>
            </a:pPr>
            <a:r>
              <a:rPr lang="en-US" sz="2400" u="sng" dirty="0" smtClean="0">
                <a:solidFill>
                  <a:srgbClr val="CC0000"/>
                </a:solidFill>
              </a:rPr>
              <a:t>sequence numbers:</a:t>
            </a:r>
            <a:endParaRPr lang="en-US" sz="2400" dirty="0" smtClean="0">
              <a:solidFill>
                <a:srgbClr val="CC0000"/>
              </a:solidFill>
            </a:endParaRPr>
          </a:p>
          <a:p>
            <a:pPr marL="692150" lvl="1" indent="-342900">
              <a:buFont typeface="Wingdings" panose="05000000000000000000" pitchFamily="2" charset="2"/>
              <a:buChar char="q"/>
              <a:defRPr/>
            </a:pPr>
            <a:r>
              <a:rPr lang="en-US" sz="1800" dirty="0" smtClean="0"/>
              <a:t>byte stream </a:t>
            </a:r>
            <a:r>
              <a:rPr lang="ja-JP" altLang="en-US" sz="1800" dirty="0" smtClean="0"/>
              <a:t>“</a:t>
            </a:r>
            <a:r>
              <a:rPr lang="en-US" altLang="ja-JP" sz="1800" dirty="0" smtClean="0"/>
              <a:t>number</a:t>
            </a:r>
            <a:r>
              <a:rPr lang="ja-JP" altLang="en-US" sz="1800" dirty="0" smtClean="0"/>
              <a:t>”</a:t>
            </a:r>
            <a:r>
              <a:rPr lang="en-US" altLang="ja-JP" sz="1800" dirty="0" smtClean="0"/>
              <a:t> of first byte in segment</a:t>
            </a:r>
            <a:r>
              <a:rPr lang="ja-JP" altLang="en-US" sz="1800" dirty="0" smtClean="0"/>
              <a:t>’</a:t>
            </a:r>
            <a:r>
              <a:rPr lang="en-US" altLang="ja-JP" sz="1800" dirty="0" smtClean="0"/>
              <a:t>s data</a:t>
            </a:r>
          </a:p>
          <a:p>
            <a:pPr marL="349250" lvl="1">
              <a:defRPr/>
            </a:pPr>
            <a:endParaRPr lang="en-US" altLang="ja-JP" sz="1800" dirty="0" smtClean="0"/>
          </a:p>
          <a:p>
            <a:pPr marL="692150" lvl="1" indent="-342900">
              <a:buFont typeface="Wingdings" panose="05000000000000000000" pitchFamily="2" charset="2"/>
              <a:buChar char="q"/>
              <a:defRPr/>
            </a:pPr>
            <a:r>
              <a:rPr lang="en-US" sz="1800" dirty="0"/>
              <a:t>The sequence number for a segment is the first byte-stream # of the first byte in the segment.</a:t>
            </a:r>
            <a:endParaRPr lang="en-US" sz="1600" dirty="0"/>
          </a:p>
          <a:p>
            <a:pPr marL="234950" indent="-123825">
              <a:buFont typeface="Wingdings" pitchFamily="2" charset="2"/>
              <a:buNone/>
              <a:defRPr/>
            </a:pPr>
            <a:endParaRPr lang="en-US" sz="2400" u="sng" dirty="0" smtClean="0">
              <a:solidFill>
                <a:srgbClr val="CC0000"/>
              </a:solidFill>
            </a:endParaRPr>
          </a:p>
          <a:p>
            <a:pPr marL="234950" indent="-123825">
              <a:buFont typeface="Wingdings" pitchFamily="2" charset="2"/>
              <a:buNone/>
              <a:defRPr/>
            </a:pPr>
            <a:r>
              <a:rPr lang="en-US" sz="2400" u="sng" dirty="0" smtClean="0">
                <a:solidFill>
                  <a:srgbClr val="CC0000"/>
                </a:solidFill>
              </a:rPr>
              <a:t>acknowledgements:</a:t>
            </a:r>
            <a:endParaRPr lang="en-US" sz="2400" dirty="0" smtClean="0">
              <a:solidFill>
                <a:srgbClr val="CC0000"/>
              </a:solidFill>
            </a:endParaRPr>
          </a:p>
          <a:p>
            <a:pPr marL="692150" lvl="1" indent="-342900">
              <a:buFont typeface="Wingdings" panose="05000000000000000000" pitchFamily="2" charset="2"/>
              <a:buChar char="q"/>
              <a:defRPr/>
            </a:pPr>
            <a:r>
              <a:rPr lang="en-US" sz="1800" dirty="0" err="1" smtClean="0"/>
              <a:t>seq</a:t>
            </a:r>
            <a:r>
              <a:rPr lang="en-US" sz="1800" dirty="0" smtClean="0"/>
              <a:t> # of next byte expected from other side</a:t>
            </a:r>
          </a:p>
          <a:p>
            <a:pPr marL="692150" lvl="1" indent="-342900">
              <a:buFont typeface="Wingdings" panose="05000000000000000000" pitchFamily="2" charset="2"/>
              <a:buChar char="q"/>
              <a:defRPr/>
            </a:pPr>
            <a:r>
              <a:rPr lang="en-US" sz="1800" dirty="0" smtClean="0"/>
              <a:t>cumulative ACK</a:t>
            </a:r>
          </a:p>
          <a:p>
            <a:pPr marL="234950" indent="-123825">
              <a:buFont typeface="Wingdings" pitchFamily="2" charset="2"/>
              <a:buNone/>
              <a:defRPr/>
            </a:pPr>
            <a:endParaRPr lang="en-US" sz="2400" dirty="0" smtClean="0">
              <a:solidFill>
                <a:srgbClr val="CC0000"/>
              </a:solidFill>
            </a:endParaRPr>
          </a:p>
        </p:txBody>
      </p:sp>
      <p:grpSp>
        <p:nvGrpSpPr>
          <p:cNvPr id="187584" name="Group 192"/>
          <p:cNvGrpSpPr>
            <a:grpSpLocks/>
          </p:cNvGrpSpPr>
          <p:nvPr/>
        </p:nvGrpSpPr>
        <p:grpSpPr bwMode="auto">
          <a:xfrm>
            <a:off x="5789613" y="4199843"/>
            <a:ext cx="2897187" cy="2541588"/>
            <a:chOff x="3599" y="2404"/>
            <a:chExt cx="1825" cy="1601"/>
          </a:xfrm>
        </p:grpSpPr>
        <p:sp>
          <p:nvSpPr>
            <p:cNvPr id="60505" name="Rectangle 167"/>
            <p:cNvSpPr>
              <a:spLocks noChangeArrowheads="1"/>
            </p:cNvSpPr>
            <p:nvPr/>
          </p:nvSpPr>
          <p:spPr bwMode="auto">
            <a:xfrm>
              <a:off x="3753" y="3587"/>
              <a:ext cx="1202" cy="13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43098" name="Group 148"/>
            <p:cNvGrpSpPr>
              <a:grpSpLocks/>
            </p:cNvGrpSpPr>
            <p:nvPr/>
          </p:nvGrpSpPr>
          <p:grpSpPr bwMode="auto">
            <a:xfrm>
              <a:off x="3733" y="3291"/>
              <a:ext cx="1252" cy="714"/>
              <a:chOff x="1976" y="2984"/>
              <a:chExt cx="1252" cy="714"/>
            </a:xfrm>
          </p:grpSpPr>
          <p:sp>
            <p:nvSpPr>
              <p:cNvPr id="60509" name="Rectangle 149"/>
              <p:cNvSpPr>
                <a:spLocks noChangeArrowheads="1"/>
              </p:cNvSpPr>
              <p:nvPr/>
            </p:nvSpPr>
            <p:spPr bwMode="auto">
              <a:xfrm>
                <a:off x="1994" y="2995"/>
                <a:ext cx="1210" cy="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510" name="Text Box 150"/>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source port #</a:t>
                </a:r>
              </a:p>
            </p:txBody>
          </p:sp>
          <p:sp>
            <p:nvSpPr>
              <p:cNvPr id="60511" name="Text Box 151"/>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dest port #</a:t>
                </a:r>
              </a:p>
            </p:txBody>
          </p:sp>
          <p:sp>
            <p:nvSpPr>
              <p:cNvPr id="60512" name="Text Box 152"/>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latin typeface="Arial" charset="0"/>
                  </a:rPr>
                  <a:t>sequence number</a:t>
                </a:r>
              </a:p>
            </p:txBody>
          </p:sp>
          <p:sp>
            <p:nvSpPr>
              <p:cNvPr id="60513" name="Text Box 153"/>
              <p:cNvSpPr txBox="1">
                <a:spLocks noChangeArrowheads="1"/>
              </p:cNvSpPr>
              <p:nvPr/>
            </p:nvSpPr>
            <p:spPr bwMode="auto">
              <a:xfrm>
                <a:off x="1976" y="3257"/>
                <a:ext cx="125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solidFill>
                      <a:schemeClr val="bg1"/>
                    </a:solidFill>
                    <a:latin typeface="Arial" charset="0"/>
                  </a:rPr>
                  <a:t>acknowledgement number</a:t>
                </a:r>
              </a:p>
            </p:txBody>
          </p:sp>
          <p:sp>
            <p:nvSpPr>
              <p:cNvPr id="60514" name="Text Box 154"/>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checksum</a:t>
                </a:r>
              </a:p>
            </p:txBody>
          </p:sp>
          <p:sp>
            <p:nvSpPr>
              <p:cNvPr id="60515" name="Line 155"/>
              <p:cNvSpPr>
                <a:spLocks noChangeShapeType="1"/>
              </p:cNvSpPr>
              <p:nvPr/>
            </p:nvSpPr>
            <p:spPr bwMode="auto">
              <a:xfrm>
                <a:off x="1994" y="3138"/>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16" name="Line 156"/>
              <p:cNvSpPr>
                <a:spLocks noChangeShapeType="1"/>
              </p:cNvSpPr>
              <p:nvPr/>
            </p:nvSpPr>
            <p:spPr bwMode="auto">
              <a:xfrm>
                <a:off x="1994" y="3274"/>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17" name="Line 157"/>
              <p:cNvSpPr>
                <a:spLocks noChangeShapeType="1"/>
              </p:cNvSpPr>
              <p:nvPr/>
            </p:nvSpPr>
            <p:spPr bwMode="auto">
              <a:xfrm>
                <a:off x="1992" y="3414"/>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18" name="Line 158"/>
              <p:cNvSpPr>
                <a:spLocks noChangeShapeType="1"/>
              </p:cNvSpPr>
              <p:nvPr/>
            </p:nvSpPr>
            <p:spPr bwMode="auto">
              <a:xfrm>
                <a:off x="2588" y="2994"/>
                <a:ext cx="0" cy="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19" name="Line 159"/>
              <p:cNvSpPr>
                <a:spLocks noChangeShapeType="1"/>
              </p:cNvSpPr>
              <p:nvPr/>
            </p:nvSpPr>
            <p:spPr bwMode="auto">
              <a:xfrm>
                <a:off x="2588" y="3416"/>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20" name="Line 160"/>
              <p:cNvSpPr>
                <a:spLocks noChangeShapeType="1"/>
              </p:cNvSpPr>
              <p:nvPr/>
            </p:nvSpPr>
            <p:spPr bwMode="auto">
              <a:xfrm>
                <a:off x="1994" y="3548"/>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21" name="Text Box 161"/>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latin typeface="Arial" charset="0"/>
                  </a:rPr>
                  <a:t>rwnd</a:t>
                </a:r>
              </a:p>
            </p:txBody>
          </p:sp>
          <p:sp>
            <p:nvSpPr>
              <p:cNvPr id="60522" name="Text Box 162"/>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urg pointer</a:t>
                </a:r>
              </a:p>
            </p:txBody>
          </p:sp>
          <p:sp>
            <p:nvSpPr>
              <p:cNvPr id="60523" name="Line 163"/>
              <p:cNvSpPr>
                <a:spLocks noChangeShapeType="1"/>
              </p:cNvSpPr>
              <p:nvPr/>
            </p:nvSpPr>
            <p:spPr bwMode="auto">
              <a:xfrm>
                <a:off x="2398" y="3413"/>
                <a:ext cx="0" cy="1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24" name="Line 164"/>
              <p:cNvSpPr>
                <a:spLocks noChangeShapeType="1"/>
              </p:cNvSpPr>
              <p:nvPr/>
            </p:nvSpPr>
            <p:spPr bwMode="auto">
              <a:xfrm>
                <a:off x="2143" y="3412"/>
                <a:ext cx="0" cy="1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60507" name="Text Box 166"/>
            <p:cNvSpPr txBox="1">
              <a:spLocks noChangeArrowheads="1"/>
            </p:cNvSpPr>
            <p:nvPr/>
          </p:nvSpPr>
          <p:spPr bwMode="auto">
            <a:xfrm>
              <a:off x="3704" y="3092"/>
              <a:ext cx="1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incoming segment to sender</a:t>
              </a:r>
            </a:p>
          </p:txBody>
        </p:sp>
        <p:sp>
          <p:nvSpPr>
            <p:cNvPr id="43100" name="Freeform 168"/>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809674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187587" name="Group 195"/>
          <p:cNvGrpSpPr>
            <a:grpSpLocks/>
          </p:cNvGrpSpPr>
          <p:nvPr/>
        </p:nvGrpSpPr>
        <p:grpSpPr bwMode="auto">
          <a:xfrm>
            <a:off x="6565900" y="6233431"/>
            <a:ext cx="358775" cy="304800"/>
            <a:chOff x="5144" y="3677"/>
            <a:chExt cx="226" cy="192"/>
          </a:xfrm>
        </p:grpSpPr>
        <p:sp>
          <p:nvSpPr>
            <p:cNvPr id="60503" name="Rectangle 194"/>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504" name="Text Box 193"/>
            <p:cNvSpPr txBox="1">
              <a:spLocks noChangeArrowheads="1"/>
            </p:cNvSpPr>
            <p:nvPr/>
          </p:nvSpPr>
          <p:spPr bwMode="auto">
            <a:xfrm>
              <a:off x="5144" y="3677"/>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spcBef>
                  <a:spcPct val="50000"/>
                </a:spcBef>
                <a:defRPr/>
              </a:pPr>
              <a:r>
                <a:rPr lang="en-US" sz="1400" smtClean="0">
                  <a:solidFill>
                    <a:schemeClr val="bg1"/>
                  </a:solidFill>
                  <a:latin typeface="Arial Narrow" charset="0"/>
                </a:rPr>
                <a:t>A</a:t>
              </a:r>
            </a:p>
          </p:txBody>
        </p:sp>
      </p:grpSp>
      <p:sp>
        <p:nvSpPr>
          <p:cNvPr id="60425" name="Rectangle 37"/>
          <p:cNvSpPr>
            <a:spLocks noChangeArrowheads="1"/>
          </p:cNvSpPr>
          <p:nvPr/>
        </p:nvSpPr>
        <p:spPr bwMode="auto">
          <a:xfrm>
            <a:off x="4716463" y="3421968"/>
            <a:ext cx="65087" cy="622300"/>
          </a:xfrm>
          <a:prstGeom prst="rect">
            <a:avLst/>
          </a:prstGeom>
          <a:gradFill rotWithShape="1">
            <a:gsLst>
              <a:gs pos="0">
                <a:schemeClr val="bg1"/>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26" name="Rectangle 39"/>
          <p:cNvSpPr>
            <a:spLocks noChangeArrowheads="1"/>
          </p:cNvSpPr>
          <p:nvPr/>
        </p:nvSpPr>
        <p:spPr bwMode="auto">
          <a:xfrm>
            <a:off x="4813300" y="3423556"/>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27" name="Rectangle 40"/>
          <p:cNvSpPr>
            <a:spLocks noChangeArrowheads="1"/>
          </p:cNvSpPr>
          <p:nvPr/>
        </p:nvSpPr>
        <p:spPr bwMode="auto">
          <a:xfrm>
            <a:off x="4911725" y="3421968"/>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28" name="Rectangle 41"/>
          <p:cNvSpPr>
            <a:spLocks noChangeArrowheads="1"/>
          </p:cNvSpPr>
          <p:nvPr/>
        </p:nvSpPr>
        <p:spPr bwMode="auto">
          <a:xfrm>
            <a:off x="5008563" y="3421968"/>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29" name="Rectangle 42"/>
          <p:cNvSpPr>
            <a:spLocks noChangeArrowheads="1"/>
          </p:cNvSpPr>
          <p:nvPr/>
        </p:nvSpPr>
        <p:spPr bwMode="auto">
          <a:xfrm>
            <a:off x="5103813" y="3421968"/>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0" name="Rectangle 43"/>
          <p:cNvSpPr>
            <a:spLocks noChangeArrowheads="1"/>
          </p:cNvSpPr>
          <p:nvPr/>
        </p:nvSpPr>
        <p:spPr bwMode="auto">
          <a:xfrm>
            <a:off x="5200650" y="3421968"/>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1" name="Rectangle 45"/>
          <p:cNvSpPr>
            <a:spLocks noChangeArrowheads="1"/>
          </p:cNvSpPr>
          <p:nvPr/>
        </p:nvSpPr>
        <p:spPr bwMode="auto">
          <a:xfrm>
            <a:off x="5292725" y="3421968"/>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2" name="Rectangle 46"/>
          <p:cNvSpPr>
            <a:spLocks noChangeArrowheads="1"/>
          </p:cNvSpPr>
          <p:nvPr/>
        </p:nvSpPr>
        <p:spPr bwMode="auto">
          <a:xfrm>
            <a:off x="5387975" y="3421968"/>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3" name="Rectangle 47"/>
          <p:cNvSpPr>
            <a:spLocks noChangeArrowheads="1"/>
          </p:cNvSpPr>
          <p:nvPr/>
        </p:nvSpPr>
        <p:spPr bwMode="auto">
          <a:xfrm>
            <a:off x="5483225" y="3421968"/>
            <a:ext cx="65088"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4" name="Rectangle 50"/>
          <p:cNvSpPr>
            <a:spLocks noChangeArrowheads="1"/>
          </p:cNvSpPr>
          <p:nvPr/>
        </p:nvSpPr>
        <p:spPr bwMode="auto">
          <a:xfrm>
            <a:off x="5589588" y="3421968"/>
            <a:ext cx="65087" cy="62230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5" name="Rectangle 51"/>
          <p:cNvSpPr>
            <a:spLocks noChangeArrowheads="1"/>
          </p:cNvSpPr>
          <p:nvPr/>
        </p:nvSpPr>
        <p:spPr bwMode="auto">
          <a:xfrm>
            <a:off x="5688013" y="3423556"/>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6" name="Rectangle 52"/>
          <p:cNvSpPr>
            <a:spLocks noChangeArrowheads="1"/>
          </p:cNvSpPr>
          <p:nvPr/>
        </p:nvSpPr>
        <p:spPr bwMode="auto">
          <a:xfrm>
            <a:off x="5784850" y="3421968"/>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7" name="Rectangle 53"/>
          <p:cNvSpPr>
            <a:spLocks noChangeArrowheads="1"/>
          </p:cNvSpPr>
          <p:nvPr/>
        </p:nvSpPr>
        <p:spPr bwMode="auto">
          <a:xfrm>
            <a:off x="5881688" y="3421968"/>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8" name="Rectangle 54"/>
          <p:cNvSpPr>
            <a:spLocks noChangeArrowheads="1"/>
          </p:cNvSpPr>
          <p:nvPr/>
        </p:nvSpPr>
        <p:spPr bwMode="auto">
          <a:xfrm>
            <a:off x="5978525" y="3421968"/>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39" name="Rectangle 55"/>
          <p:cNvSpPr>
            <a:spLocks noChangeArrowheads="1"/>
          </p:cNvSpPr>
          <p:nvPr/>
        </p:nvSpPr>
        <p:spPr bwMode="auto">
          <a:xfrm>
            <a:off x="6073775" y="3421968"/>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0" name="Rectangle 56"/>
          <p:cNvSpPr>
            <a:spLocks noChangeArrowheads="1"/>
          </p:cNvSpPr>
          <p:nvPr/>
        </p:nvSpPr>
        <p:spPr bwMode="auto">
          <a:xfrm>
            <a:off x="6165850" y="3421968"/>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1" name="Rectangle 57"/>
          <p:cNvSpPr>
            <a:spLocks noChangeArrowheads="1"/>
          </p:cNvSpPr>
          <p:nvPr/>
        </p:nvSpPr>
        <p:spPr bwMode="auto">
          <a:xfrm>
            <a:off x="6261100" y="3421968"/>
            <a:ext cx="65088"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2" name="Rectangle 58"/>
          <p:cNvSpPr>
            <a:spLocks noChangeArrowheads="1"/>
          </p:cNvSpPr>
          <p:nvPr/>
        </p:nvSpPr>
        <p:spPr bwMode="auto">
          <a:xfrm>
            <a:off x="6357938" y="3421968"/>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3" name="Rectangle 59"/>
          <p:cNvSpPr>
            <a:spLocks noChangeArrowheads="1"/>
          </p:cNvSpPr>
          <p:nvPr/>
        </p:nvSpPr>
        <p:spPr bwMode="auto">
          <a:xfrm>
            <a:off x="6446838" y="3421968"/>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4" name="Rectangle 60"/>
          <p:cNvSpPr>
            <a:spLocks noChangeArrowheads="1"/>
          </p:cNvSpPr>
          <p:nvPr/>
        </p:nvSpPr>
        <p:spPr bwMode="auto">
          <a:xfrm>
            <a:off x="6542088" y="3421968"/>
            <a:ext cx="65087" cy="6223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5" name="Rectangle 61"/>
          <p:cNvSpPr>
            <a:spLocks noChangeArrowheads="1"/>
          </p:cNvSpPr>
          <p:nvPr/>
        </p:nvSpPr>
        <p:spPr bwMode="auto">
          <a:xfrm>
            <a:off x="6635750" y="342038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6" name="Rectangle 62"/>
          <p:cNvSpPr>
            <a:spLocks noChangeArrowheads="1"/>
          </p:cNvSpPr>
          <p:nvPr/>
        </p:nvSpPr>
        <p:spPr bwMode="auto">
          <a:xfrm>
            <a:off x="6727825" y="3420381"/>
            <a:ext cx="65088"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7" name="Rectangle 63"/>
          <p:cNvSpPr>
            <a:spLocks noChangeArrowheads="1"/>
          </p:cNvSpPr>
          <p:nvPr/>
        </p:nvSpPr>
        <p:spPr bwMode="auto">
          <a:xfrm>
            <a:off x="6824663" y="342038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8" name="Rectangle 64"/>
          <p:cNvSpPr>
            <a:spLocks noChangeArrowheads="1"/>
          </p:cNvSpPr>
          <p:nvPr/>
        </p:nvSpPr>
        <p:spPr bwMode="auto">
          <a:xfrm>
            <a:off x="6919913" y="342038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49" name="Rectangle 65"/>
          <p:cNvSpPr>
            <a:spLocks noChangeArrowheads="1"/>
          </p:cNvSpPr>
          <p:nvPr/>
        </p:nvSpPr>
        <p:spPr bwMode="auto">
          <a:xfrm>
            <a:off x="7008813" y="342038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0" name="Rectangle 66"/>
          <p:cNvSpPr>
            <a:spLocks noChangeArrowheads="1"/>
          </p:cNvSpPr>
          <p:nvPr/>
        </p:nvSpPr>
        <p:spPr bwMode="auto">
          <a:xfrm>
            <a:off x="7104063" y="3420381"/>
            <a:ext cx="65087" cy="6223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1" name="Rectangle 68"/>
          <p:cNvSpPr>
            <a:spLocks noChangeArrowheads="1"/>
          </p:cNvSpPr>
          <p:nvPr/>
        </p:nvSpPr>
        <p:spPr bwMode="auto">
          <a:xfrm>
            <a:off x="7200900"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2" name="Rectangle 69"/>
          <p:cNvSpPr>
            <a:spLocks noChangeArrowheads="1"/>
          </p:cNvSpPr>
          <p:nvPr/>
        </p:nvSpPr>
        <p:spPr bwMode="auto">
          <a:xfrm>
            <a:off x="7297738" y="3423556"/>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3" name="Rectangle 70"/>
          <p:cNvSpPr>
            <a:spLocks noChangeArrowheads="1"/>
          </p:cNvSpPr>
          <p:nvPr/>
        </p:nvSpPr>
        <p:spPr bwMode="auto">
          <a:xfrm>
            <a:off x="7394575"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4" name="Rectangle 71"/>
          <p:cNvSpPr>
            <a:spLocks noChangeArrowheads="1"/>
          </p:cNvSpPr>
          <p:nvPr/>
        </p:nvSpPr>
        <p:spPr bwMode="auto">
          <a:xfrm>
            <a:off x="7493000"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5" name="Rectangle 72"/>
          <p:cNvSpPr>
            <a:spLocks noChangeArrowheads="1"/>
          </p:cNvSpPr>
          <p:nvPr/>
        </p:nvSpPr>
        <p:spPr bwMode="auto">
          <a:xfrm>
            <a:off x="7588250"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6" name="Rectangle 73"/>
          <p:cNvSpPr>
            <a:spLocks noChangeArrowheads="1"/>
          </p:cNvSpPr>
          <p:nvPr/>
        </p:nvSpPr>
        <p:spPr bwMode="auto">
          <a:xfrm>
            <a:off x="7683500"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7" name="Rectangle 74"/>
          <p:cNvSpPr>
            <a:spLocks noChangeArrowheads="1"/>
          </p:cNvSpPr>
          <p:nvPr/>
        </p:nvSpPr>
        <p:spPr bwMode="auto">
          <a:xfrm>
            <a:off x="7775575" y="3421968"/>
            <a:ext cx="65088"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8" name="Rectangle 75"/>
          <p:cNvSpPr>
            <a:spLocks noChangeArrowheads="1"/>
          </p:cNvSpPr>
          <p:nvPr/>
        </p:nvSpPr>
        <p:spPr bwMode="auto">
          <a:xfrm>
            <a:off x="7872413" y="3421968"/>
            <a:ext cx="65087" cy="6223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59" name="Rectangle 76"/>
          <p:cNvSpPr>
            <a:spLocks noChangeArrowheads="1"/>
          </p:cNvSpPr>
          <p:nvPr/>
        </p:nvSpPr>
        <p:spPr bwMode="auto">
          <a:xfrm>
            <a:off x="7967663" y="3421968"/>
            <a:ext cx="65087" cy="622300"/>
          </a:xfrm>
          <a:prstGeom prst="rect">
            <a:avLst/>
          </a:pr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60" name="Rectangle 78"/>
          <p:cNvSpPr>
            <a:spLocks noChangeArrowheads="1"/>
          </p:cNvSpPr>
          <p:nvPr/>
        </p:nvSpPr>
        <p:spPr bwMode="auto">
          <a:xfrm>
            <a:off x="4673600" y="4160156"/>
            <a:ext cx="3408363" cy="88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61" name="Rectangle 79"/>
          <p:cNvSpPr>
            <a:spLocks noChangeArrowheads="1"/>
          </p:cNvSpPr>
          <p:nvPr/>
        </p:nvSpPr>
        <p:spPr bwMode="auto">
          <a:xfrm>
            <a:off x="4759325" y="3312431"/>
            <a:ext cx="3408363" cy="88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62" name="Line 80"/>
          <p:cNvSpPr>
            <a:spLocks noChangeShapeType="1"/>
          </p:cNvSpPr>
          <p:nvPr/>
        </p:nvSpPr>
        <p:spPr bwMode="auto">
          <a:xfrm>
            <a:off x="4781550" y="4274456"/>
            <a:ext cx="868363"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3" name="Line 82"/>
          <p:cNvSpPr>
            <a:spLocks noChangeShapeType="1"/>
          </p:cNvSpPr>
          <p:nvPr/>
        </p:nvSpPr>
        <p:spPr bwMode="auto">
          <a:xfrm>
            <a:off x="5716588" y="4276043"/>
            <a:ext cx="868362"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4" name="Line 83"/>
          <p:cNvSpPr>
            <a:spLocks noChangeShapeType="1"/>
          </p:cNvSpPr>
          <p:nvPr/>
        </p:nvSpPr>
        <p:spPr bwMode="auto">
          <a:xfrm>
            <a:off x="7210425" y="4274456"/>
            <a:ext cx="801688"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5" name="Line 84"/>
          <p:cNvSpPr>
            <a:spLocks noChangeShapeType="1"/>
          </p:cNvSpPr>
          <p:nvPr/>
        </p:nvSpPr>
        <p:spPr bwMode="auto">
          <a:xfrm>
            <a:off x="6640513" y="4276043"/>
            <a:ext cx="528637"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6" name="Line 87"/>
          <p:cNvSpPr>
            <a:spLocks noChangeShapeType="1"/>
          </p:cNvSpPr>
          <p:nvPr/>
        </p:nvSpPr>
        <p:spPr bwMode="auto">
          <a:xfrm>
            <a:off x="4873625" y="4298268"/>
            <a:ext cx="0" cy="233363"/>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7" name="Line 88"/>
          <p:cNvSpPr>
            <a:spLocks noChangeShapeType="1"/>
          </p:cNvSpPr>
          <p:nvPr/>
        </p:nvSpPr>
        <p:spPr bwMode="auto">
          <a:xfrm>
            <a:off x="6102350" y="4293506"/>
            <a:ext cx="0" cy="23336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8" name="Line 89"/>
          <p:cNvSpPr>
            <a:spLocks noChangeShapeType="1"/>
          </p:cNvSpPr>
          <p:nvPr/>
        </p:nvSpPr>
        <p:spPr bwMode="auto">
          <a:xfrm>
            <a:off x="6921500" y="4293506"/>
            <a:ext cx="0" cy="23336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69" name="Line 90"/>
          <p:cNvSpPr>
            <a:spLocks noChangeShapeType="1"/>
          </p:cNvSpPr>
          <p:nvPr/>
        </p:nvSpPr>
        <p:spPr bwMode="auto">
          <a:xfrm>
            <a:off x="7578725" y="4293506"/>
            <a:ext cx="0" cy="23336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70" name="Text Box 91"/>
          <p:cNvSpPr txBox="1">
            <a:spLocks noChangeArrowheads="1"/>
          </p:cNvSpPr>
          <p:nvPr/>
        </p:nvSpPr>
        <p:spPr bwMode="auto">
          <a:xfrm>
            <a:off x="4749800" y="4522106"/>
            <a:ext cx="6937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sent </a:t>
            </a:r>
          </a:p>
          <a:p>
            <a:pPr>
              <a:lnSpc>
                <a:spcPct val="90000"/>
              </a:lnSpc>
              <a:defRPr/>
            </a:pPr>
            <a:r>
              <a:rPr lang="en-US" sz="1400" smtClean="0"/>
              <a:t>ACKed</a:t>
            </a:r>
          </a:p>
        </p:txBody>
      </p:sp>
      <p:sp>
        <p:nvSpPr>
          <p:cNvPr id="60471" name="Text Box 92"/>
          <p:cNvSpPr txBox="1">
            <a:spLocks noChangeArrowheads="1"/>
          </p:cNvSpPr>
          <p:nvPr/>
        </p:nvSpPr>
        <p:spPr bwMode="auto">
          <a:xfrm>
            <a:off x="5730875" y="4528456"/>
            <a:ext cx="106680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90000"/>
              </a:lnSpc>
              <a:defRPr/>
            </a:pPr>
            <a:r>
              <a:rPr lang="en-US" sz="1400" smtClean="0"/>
              <a:t>sent, not-yet ACKed</a:t>
            </a:r>
          </a:p>
          <a:p>
            <a:pPr>
              <a:lnSpc>
                <a:spcPct val="90000"/>
              </a:lnSpc>
              <a:defRPr/>
            </a:pPr>
            <a:r>
              <a:rPr lang="en-US" sz="1400" smtClean="0"/>
              <a:t>(</a:t>
            </a:r>
            <a:r>
              <a:rPr lang="ja-JP" altLang="en-US" sz="1400" smtClean="0"/>
              <a:t>“</a:t>
            </a:r>
            <a:r>
              <a:rPr lang="en-US" altLang="ja-JP" sz="1400" smtClean="0"/>
              <a:t>in-flight</a:t>
            </a:r>
            <a:r>
              <a:rPr lang="ja-JP" altLang="en-US" sz="1400" smtClean="0"/>
              <a:t>”</a:t>
            </a:r>
            <a:r>
              <a:rPr lang="en-US" altLang="ja-JP" sz="1400" smtClean="0"/>
              <a:t>)</a:t>
            </a:r>
            <a:endParaRPr lang="en-US" sz="1400" smtClean="0"/>
          </a:p>
        </p:txBody>
      </p:sp>
      <p:sp>
        <p:nvSpPr>
          <p:cNvPr id="60472" name="Text Box 93"/>
          <p:cNvSpPr txBox="1">
            <a:spLocks noChangeArrowheads="1"/>
          </p:cNvSpPr>
          <p:nvPr/>
        </p:nvSpPr>
        <p:spPr bwMode="auto">
          <a:xfrm>
            <a:off x="6710363" y="4523693"/>
            <a:ext cx="10668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usable</a:t>
            </a:r>
          </a:p>
          <a:p>
            <a:pPr>
              <a:lnSpc>
                <a:spcPct val="90000"/>
              </a:lnSpc>
              <a:defRPr/>
            </a:pPr>
            <a:r>
              <a:rPr lang="en-US" sz="1400" smtClean="0"/>
              <a:t>but not </a:t>
            </a:r>
          </a:p>
          <a:p>
            <a:pPr>
              <a:lnSpc>
                <a:spcPct val="90000"/>
              </a:lnSpc>
              <a:defRPr/>
            </a:pPr>
            <a:r>
              <a:rPr lang="en-US" sz="1400" smtClean="0"/>
              <a:t>yet sent</a:t>
            </a:r>
          </a:p>
        </p:txBody>
      </p:sp>
      <p:sp>
        <p:nvSpPr>
          <p:cNvPr id="60473" name="Text Box 94"/>
          <p:cNvSpPr txBox="1">
            <a:spLocks noChangeArrowheads="1"/>
          </p:cNvSpPr>
          <p:nvPr/>
        </p:nvSpPr>
        <p:spPr bwMode="auto">
          <a:xfrm>
            <a:off x="7467600" y="4528456"/>
            <a:ext cx="8191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90000"/>
              </a:lnSpc>
              <a:defRPr/>
            </a:pPr>
            <a:r>
              <a:rPr lang="en-US" sz="1400" smtClean="0"/>
              <a:t>not </a:t>
            </a:r>
          </a:p>
          <a:p>
            <a:pPr>
              <a:lnSpc>
                <a:spcPct val="90000"/>
              </a:lnSpc>
              <a:defRPr/>
            </a:pPr>
            <a:r>
              <a:rPr lang="en-US" sz="1400" smtClean="0"/>
              <a:t>usable</a:t>
            </a:r>
          </a:p>
        </p:txBody>
      </p:sp>
      <p:sp>
        <p:nvSpPr>
          <p:cNvPr id="60474" name="Text Box 96"/>
          <p:cNvSpPr txBox="1">
            <a:spLocks noChangeArrowheads="1"/>
          </p:cNvSpPr>
          <p:nvPr/>
        </p:nvSpPr>
        <p:spPr bwMode="auto">
          <a:xfrm>
            <a:off x="5810250" y="2956831"/>
            <a:ext cx="11318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90000"/>
              </a:lnSpc>
              <a:defRPr/>
            </a:pPr>
            <a:r>
              <a:rPr lang="en-US" sz="1400" smtClean="0"/>
              <a:t>window size</a:t>
            </a:r>
          </a:p>
          <a:p>
            <a:pPr algn="ctr">
              <a:lnSpc>
                <a:spcPct val="90000"/>
              </a:lnSpc>
              <a:defRPr/>
            </a:pPr>
            <a:r>
              <a:rPr lang="en-US" sz="1400" i="1" smtClean="0"/>
              <a:t> N</a:t>
            </a:r>
          </a:p>
        </p:txBody>
      </p:sp>
      <p:grpSp>
        <p:nvGrpSpPr>
          <p:cNvPr id="43067" name="Group 99"/>
          <p:cNvGrpSpPr>
            <a:grpSpLocks/>
          </p:cNvGrpSpPr>
          <p:nvPr/>
        </p:nvGrpSpPr>
        <p:grpSpPr bwMode="auto">
          <a:xfrm>
            <a:off x="6577013" y="3180668"/>
            <a:ext cx="593725" cy="136525"/>
            <a:chOff x="4250" y="1692"/>
            <a:chExt cx="374" cy="86"/>
          </a:xfrm>
        </p:grpSpPr>
        <p:sp>
          <p:nvSpPr>
            <p:cNvPr id="60501" name="Line 97"/>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02" name="Line 98"/>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43068" name="Group 100"/>
          <p:cNvGrpSpPr>
            <a:grpSpLocks/>
          </p:cNvGrpSpPr>
          <p:nvPr/>
        </p:nvGrpSpPr>
        <p:grpSpPr bwMode="auto">
          <a:xfrm rot="10800000">
            <a:off x="5684838" y="3206068"/>
            <a:ext cx="593725" cy="136525"/>
            <a:chOff x="4250" y="1692"/>
            <a:chExt cx="374" cy="86"/>
          </a:xfrm>
        </p:grpSpPr>
        <p:sp>
          <p:nvSpPr>
            <p:cNvPr id="60499" name="Line 101"/>
            <p:cNvSpPr>
              <a:spLocks noChangeShapeType="1"/>
            </p:cNvSpPr>
            <p:nvPr/>
          </p:nvSpPr>
          <p:spPr bwMode="auto">
            <a:xfrm>
              <a:off x="4251" y="1739"/>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500" name="Line 102"/>
            <p:cNvSpPr>
              <a:spLocks noChangeShapeType="1"/>
            </p:cNvSpPr>
            <p:nvPr/>
          </p:nvSpPr>
          <p:spPr bwMode="auto">
            <a:xfrm>
              <a:off x="4623" y="1693"/>
              <a:ext cx="0" cy="8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60477" name="Text Box 196"/>
          <p:cNvSpPr txBox="1">
            <a:spLocks noChangeArrowheads="1"/>
          </p:cNvSpPr>
          <p:nvPr/>
        </p:nvSpPr>
        <p:spPr bwMode="auto">
          <a:xfrm>
            <a:off x="4965700" y="3976006"/>
            <a:ext cx="3178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lvl="1" algn="ctr">
              <a:defRPr/>
            </a:pPr>
            <a:r>
              <a:rPr lang="en-US" sz="1400" i="1" smtClean="0"/>
              <a:t>sender sequence number space </a:t>
            </a:r>
          </a:p>
        </p:txBody>
      </p:sp>
      <p:grpSp>
        <p:nvGrpSpPr>
          <p:cNvPr id="187591" name="Group 199"/>
          <p:cNvGrpSpPr>
            <a:grpSpLocks/>
          </p:cNvGrpSpPr>
          <p:nvPr/>
        </p:nvGrpSpPr>
        <p:grpSpPr bwMode="auto">
          <a:xfrm>
            <a:off x="4468813" y="1451881"/>
            <a:ext cx="2952750" cy="1954212"/>
            <a:chOff x="2768" y="673"/>
            <a:chExt cx="1860" cy="1231"/>
          </a:xfrm>
        </p:grpSpPr>
        <p:sp>
          <p:nvSpPr>
            <p:cNvPr id="60479" name="Rectangle 171"/>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grpSp>
          <p:nvGrpSpPr>
            <p:cNvPr id="43072" name="Group 172"/>
            <p:cNvGrpSpPr>
              <a:grpSpLocks/>
            </p:cNvGrpSpPr>
            <p:nvPr/>
          </p:nvGrpSpPr>
          <p:grpSpPr bwMode="auto">
            <a:xfrm>
              <a:off x="2820" y="872"/>
              <a:ext cx="1252" cy="714"/>
              <a:chOff x="1976" y="2984"/>
              <a:chExt cx="1252" cy="714"/>
            </a:xfrm>
          </p:grpSpPr>
          <p:sp>
            <p:nvSpPr>
              <p:cNvPr id="60483" name="Rectangle 173"/>
              <p:cNvSpPr>
                <a:spLocks noChangeArrowheads="1"/>
              </p:cNvSpPr>
              <p:nvPr/>
            </p:nvSpPr>
            <p:spPr bwMode="auto">
              <a:xfrm>
                <a:off x="1994" y="2995"/>
                <a:ext cx="1210" cy="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0484" name="Text Box 174"/>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source port #</a:t>
                </a:r>
              </a:p>
            </p:txBody>
          </p:sp>
          <p:sp>
            <p:nvSpPr>
              <p:cNvPr id="60485" name="Text Box 175"/>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dest port #</a:t>
                </a:r>
              </a:p>
            </p:txBody>
          </p:sp>
          <p:sp>
            <p:nvSpPr>
              <p:cNvPr id="60486" name="Text Box 176"/>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solidFill>
                      <a:schemeClr val="bg1"/>
                    </a:solidFill>
                    <a:latin typeface="Arial" charset="0"/>
                  </a:rPr>
                  <a:t>sequence number</a:t>
                </a:r>
              </a:p>
            </p:txBody>
          </p:sp>
          <p:sp>
            <p:nvSpPr>
              <p:cNvPr id="60487" name="Text Box 177"/>
              <p:cNvSpPr txBox="1">
                <a:spLocks noChangeArrowheads="1"/>
              </p:cNvSpPr>
              <p:nvPr/>
            </p:nvSpPr>
            <p:spPr bwMode="auto">
              <a:xfrm>
                <a:off x="1976" y="3257"/>
                <a:ext cx="125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latin typeface="Arial" charset="0"/>
                  </a:rPr>
                  <a:t>acknowledgement number</a:t>
                </a:r>
              </a:p>
            </p:txBody>
          </p:sp>
          <p:sp>
            <p:nvSpPr>
              <p:cNvPr id="60488" name="Text Box 178"/>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checksum</a:t>
                </a:r>
              </a:p>
            </p:txBody>
          </p:sp>
          <p:sp>
            <p:nvSpPr>
              <p:cNvPr id="60489" name="Line 179"/>
              <p:cNvSpPr>
                <a:spLocks noChangeShapeType="1"/>
              </p:cNvSpPr>
              <p:nvPr/>
            </p:nvSpPr>
            <p:spPr bwMode="auto">
              <a:xfrm>
                <a:off x="1994" y="3138"/>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0" name="Line 180"/>
              <p:cNvSpPr>
                <a:spLocks noChangeShapeType="1"/>
              </p:cNvSpPr>
              <p:nvPr/>
            </p:nvSpPr>
            <p:spPr bwMode="auto">
              <a:xfrm>
                <a:off x="1994" y="3274"/>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1" name="Line 181"/>
              <p:cNvSpPr>
                <a:spLocks noChangeShapeType="1"/>
              </p:cNvSpPr>
              <p:nvPr/>
            </p:nvSpPr>
            <p:spPr bwMode="auto">
              <a:xfrm>
                <a:off x="1992" y="3414"/>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2" name="Line 182"/>
              <p:cNvSpPr>
                <a:spLocks noChangeShapeType="1"/>
              </p:cNvSpPr>
              <p:nvPr/>
            </p:nvSpPr>
            <p:spPr bwMode="auto">
              <a:xfrm>
                <a:off x="2588" y="2994"/>
                <a:ext cx="0" cy="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3" name="Line 183"/>
              <p:cNvSpPr>
                <a:spLocks noChangeShapeType="1"/>
              </p:cNvSpPr>
              <p:nvPr/>
            </p:nvSpPr>
            <p:spPr bwMode="auto">
              <a:xfrm>
                <a:off x="2588" y="3416"/>
                <a:ext cx="0" cy="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4" name="Line 184"/>
              <p:cNvSpPr>
                <a:spLocks noChangeShapeType="1"/>
              </p:cNvSpPr>
              <p:nvPr/>
            </p:nvSpPr>
            <p:spPr bwMode="auto">
              <a:xfrm>
                <a:off x="1994" y="3548"/>
                <a:ext cx="1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5" name="Text Box 185"/>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200" smtClean="0">
                    <a:latin typeface="Arial" charset="0"/>
                  </a:rPr>
                  <a:t>rwnd</a:t>
                </a:r>
              </a:p>
            </p:txBody>
          </p:sp>
          <p:sp>
            <p:nvSpPr>
              <p:cNvPr id="60496" name="Text Box 186"/>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000" smtClean="0">
                    <a:latin typeface="Arial" charset="0"/>
                  </a:rPr>
                  <a:t>urg pointer</a:t>
                </a:r>
              </a:p>
            </p:txBody>
          </p:sp>
          <p:sp>
            <p:nvSpPr>
              <p:cNvPr id="60497" name="Line 187"/>
              <p:cNvSpPr>
                <a:spLocks noChangeShapeType="1"/>
              </p:cNvSpPr>
              <p:nvPr/>
            </p:nvSpPr>
            <p:spPr bwMode="auto">
              <a:xfrm>
                <a:off x="2398" y="3413"/>
                <a:ext cx="0" cy="1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0498" name="Line 188"/>
              <p:cNvSpPr>
                <a:spLocks noChangeShapeType="1"/>
              </p:cNvSpPr>
              <p:nvPr/>
            </p:nvSpPr>
            <p:spPr bwMode="auto">
              <a:xfrm>
                <a:off x="2143" y="3412"/>
                <a:ext cx="0" cy="1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60481" name="Text Box 189"/>
            <p:cNvSpPr txBox="1">
              <a:spLocks noChangeArrowheads="1"/>
            </p:cNvSpPr>
            <p:nvPr/>
          </p:nvSpPr>
          <p:spPr bwMode="auto">
            <a:xfrm>
              <a:off x="2768" y="673"/>
              <a:ext cx="18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outgoing segment from sender</a:t>
              </a:r>
            </a:p>
          </p:txBody>
        </p:sp>
        <p:sp>
          <p:nvSpPr>
            <p:cNvPr id="43074" name="Freeform 190"/>
            <p:cNvSpPr>
              <a:spLocks/>
            </p:cNvSpPr>
            <p:nvPr/>
          </p:nvSpPr>
          <p:spPr bwMode="auto">
            <a:xfrm>
              <a:off x="4050" y="1080"/>
              <a:ext cx="107" cy="824"/>
            </a:xfrm>
            <a:custGeom>
              <a:avLst/>
              <a:gdLst>
                <a:gd name="T0" fmla="*/ 0 w 107"/>
                <a:gd name="T1" fmla="*/ 0 h 910"/>
                <a:gd name="T2" fmla="*/ 107 w 107"/>
                <a:gd name="T3" fmla="*/ 0 h 910"/>
                <a:gd name="T4" fmla="*/ 107 w 107"/>
                <a:gd name="T5" fmla="*/ 75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
        <p:nvSpPr>
          <p:cNvPr id="109" name="Rectangle 4"/>
          <p:cNvSpPr txBox="1">
            <a:spLocks noChangeArrowheads="1"/>
          </p:cNvSpPr>
          <p:nvPr/>
        </p:nvSpPr>
        <p:spPr>
          <a:xfrm>
            <a:off x="7017219" y="1753505"/>
            <a:ext cx="3655545" cy="23622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Georgia"/>
              <a:buNone/>
              <a:defRPr sz="3000" b="0" i="0" u="none" strike="noStrike" cap="none" baseline="0">
                <a:solidFill>
                  <a:schemeClr val="dk1"/>
                </a:solidFill>
                <a:latin typeface="Georgia"/>
                <a:ea typeface="Georgia"/>
                <a:cs typeface="Georgia"/>
                <a:sym typeface="Georgia"/>
              </a:defRPr>
            </a:lvl1pPr>
            <a:lvl2pPr marR="0" algn="l" rtl="0">
              <a:lnSpc>
                <a:spcPct val="100000"/>
              </a:lnSpc>
              <a:spcBef>
                <a:spcPts val="480"/>
              </a:spcBef>
              <a:spcAft>
                <a:spcPts val="0"/>
              </a:spcAft>
              <a:buClr>
                <a:schemeClr val="dk1"/>
              </a:buClr>
              <a:buSzPct val="100000"/>
              <a:buFont typeface="Georgia"/>
              <a:buNone/>
              <a:defRPr sz="2400" b="0" i="0" u="none" strike="noStrike" cap="none" baseline="0">
                <a:solidFill>
                  <a:schemeClr val="dk1"/>
                </a:solidFill>
                <a:latin typeface="Georgia"/>
                <a:ea typeface="Georgia"/>
                <a:cs typeface="Georgia"/>
                <a:sym typeface="Georgia"/>
              </a:defRPr>
            </a:lvl2pPr>
            <a:lvl3pPr marR="0" algn="l" rtl="0">
              <a:lnSpc>
                <a:spcPct val="100000"/>
              </a:lnSpc>
              <a:spcBef>
                <a:spcPts val="480"/>
              </a:spcBef>
              <a:spcAft>
                <a:spcPts val="0"/>
              </a:spcAft>
              <a:buClr>
                <a:schemeClr val="dk1"/>
              </a:buClr>
              <a:buSzPct val="100000"/>
              <a:buFont typeface="Georgia"/>
              <a:buNone/>
              <a:defRPr sz="2400" b="0" i="0" u="none" strike="noStrike" cap="none" baseline="0">
                <a:solidFill>
                  <a:schemeClr val="dk1"/>
                </a:solidFill>
                <a:latin typeface="Georgia"/>
                <a:ea typeface="Georgia"/>
                <a:cs typeface="Georgia"/>
                <a:sym typeface="Georgia"/>
              </a:defRPr>
            </a:lvl3pPr>
            <a:lvl4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4pPr>
            <a:lvl5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5pPr>
            <a:lvl6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6pPr>
            <a:lvl7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7pPr>
            <a:lvl8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8pPr>
            <a:lvl9pPr marR="0" algn="l" rtl="0">
              <a:lnSpc>
                <a:spcPct val="100000"/>
              </a:lnSpc>
              <a:spcBef>
                <a:spcPts val="360"/>
              </a:spcBef>
              <a:spcAft>
                <a:spcPts val="0"/>
              </a:spcAft>
              <a:buClr>
                <a:schemeClr val="dk1"/>
              </a:buClr>
              <a:buSzPct val="100000"/>
              <a:buFont typeface="Georgia"/>
              <a:buNone/>
              <a:defRPr sz="1800" b="0" i="0" u="none" strike="noStrike" cap="none" baseline="0">
                <a:solidFill>
                  <a:schemeClr val="dk1"/>
                </a:solidFill>
                <a:latin typeface="Georgia"/>
                <a:ea typeface="Georgia"/>
                <a:cs typeface="Georgia"/>
                <a:sym typeface="Georgia"/>
              </a:defRPr>
            </a:lvl9pPr>
          </a:lstStyle>
          <a:p>
            <a:pPr>
              <a:defRPr/>
            </a:pPr>
            <a:endParaRPr lang="en-US" sz="2000" dirty="0" smtClean="0"/>
          </a:p>
        </p:txBody>
      </p:sp>
      <p:pic>
        <p:nvPicPr>
          <p:cNvPr id="110" name="Picture 6" descr="03-2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010275"/>
            <a:ext cx="3645422" cy="85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846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7591"/>
                                        </p:tgtEl>
                                        <p:attrNameLst>
                                          <p:attrName>style.visibility</p:attrName>
                                        </p:attrNameLst>
                                      </p:cBhvr>
                                      <p:to>
                                        <p:strVal val="visible"/>
                                      </p:to>
                                    </p:set>
                                    <p:animEffect transition="in" filter="dissolve">
                                      <p:cBhvr>
                                        <p:cTn id="7" dur="500"/>
                                        <p:tgtEl>
                                          <p:spTgt spid="187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7584"/>
                                        </p:tgtEl>
                                        <p:attrNameLst>
                                          <p:attrName>style.visibility</p:attrName>
                                        </p:attrNameLst>
                                      </p:cBhvr>
                                      <p:to>
                                        <p:strVal val="visible"/>
                                      </p:to>
                                    </p:set>
                                    <p:animEffect transition="in" filter="dissolve">
                                      <p:cBhvr>
                                        <p:cTn id="12" dur="500"/>
                                        <p:tgtEl>
                                          <p:spTgt spid="187584"/>
                                        </p:tgtEl>
                                      </p:cBhvr>
                                    </p:animEffect>
                                  </p:childTnLst>
                                </p:cTn>
                              </p:par>
                              <p:par>
                                <p:cTn id="13" presetID="9" presetClass="entr" presetSubtype="0" fill="hold" nodeType="withEffect">
                                  <p:stCondLst>
                                    <p:cond delay="0"/>
                                  </p:stCondLst>
                                  <p:childTnLst>
                                    <p:set>
                                      <p:cBhvr>
                                        <p:cTn id="14" dur="1" fill="hold">
                                          <p:stCondLst>
                                            <p:cond delay="0"/>
                                          </p:stCondLst>
                                        </p:cTn>
                                        <p:tgtEl>
                                          <p:spTgt spid="187587"/>
                                        </p:tgtEl>
                                        <p:attrNameLst>
                                          <p:attrName>style.visibility</p:attrName>
                                        </p:attrNameLst>
                                      </p:cBhvr>
                                      <p:to>
                                        <p:strVal val="visible"/>
                                      </p:to>
                                    </p:set>
                                    <p:animEffect transition="in" filter="dissolve">
                                      <p:cBhvr>
                                        <p:cTn id="15" dur="500"/>
                                        <p:tgtEl>
                                          <p:spTgt spid="18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custDataLst>
              <p:tags r:id="rId2"/>
            </p:custDataLst>
          </p:nvPr>
        </p:nvSpPr>
        <p:spPr/>
        <p:txBody>
          <a:bodyPr/>
          <a:lstStyle/>
          <a:p>
            <a:r>
              <a:rPr lang="en-US" altLang="en-US" smtClean="0"/>
              <a:t>Which application gets a newly arriving packet?</a:t>
            </a:r>
          </a:p>
        </p:txBody>
      </p:sp>
      <p:sp>
        <p:nvSpPr>
          <p:cNvPr id="2" name="מציין מיקום טקסט 1"/>
          <p:cNvSpPr>
            <a:spLocks noGrp="1"/>
          </p:cNvSpPr>
          <p:nvPr>
            <p:ph type="body" idx="1"/>
          </p:nvPr>
        </p:nvSpPr>
        <p:spPr/>
        <p:txBody>
          <a:bodyPr/>
          <a:lstStyle/>
          <a:p>
            <a:endParaRPr lang="he-IL"/>
          </a:p>
        </p:txBody>
      </p:sp>
      <p:sp>
        <p:nvSpPr>
          <p:cNvPr id="5" name="Rectangle 4"/>
          <p:cNvSpPr/>
          <p:nvPr>
            <p:custDataLst>
              <p:tags r:id="rId3"/>
            </p:custDataLst>
          </p:nvPr>
        </p:nvSpPr>
        <p:spPr>
          <a:xfrm>
            <a:off x="6157913" y="1728788"/>
            <a:ext cx="2451100" cy="293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Web server </a:t>
            </a:r>
          </a:p>
        </p:txBody>
      </p:sp>
      <p:sp>
        <p:nvSpPr>
          <p:cNvPr id="6" name="Rectangle 5"/>
          <p:cNvSpPr/>
          <p:nvPr>
            <p:custDataLst>
              <p:tags r:id="rId4"/>
            </p:custDataLst>
          </p:nvPr>
        </p:nvSpPr>
        <p:spPr>
          <a:xfrm>
            <a:off x="6151563" y="2120900"/>
            <a:ext cx="2449512"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SSH server </a:t>
            </a:r>
          </a:p>
        </p:txBody>
      </p:sp>
      <p:sp>
        <p:nvSpPr>
          <p:cNvPr id="7" name="Rectangle 6"/>
          <p:cNvSpPr/>
          <p:nvPr>
            <p:custDataLst>
              <p:tags r:id="rId5"/>
            </p:custDataLst>
          </p:nvPr>
        </p:nvSpPr>
        <p:spPr>
          <a:xfrm>
            <a:off x="6143625" y="2511425"/>
            <a:ext cx="2449513" cy="293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SSH client</a:t>
            </a:r>
          </a:p>
        </p:txBody>
      </p:sp>
      <p:sp>
        <p:nvSpPr>
          <p:cNvPr id="8" name="Rectangle 7"/>
          <p:cNvSpPr/>
          <p:nvPr>
            <p:custDataLst>
              <p:tags r:id="rId6"/>
            </p:custDataLst>
          </p:nvPr>
        </p:nvSpPr>
        <p:spPr>
          <a:xfrm>
            <a:off x="6122988" y="2903538"/>
            <a:ext cx="2449512"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Web browser</a:t>
            </a:r>
          </a:p>
        </p:txBody>
      </p:sp>
      <p:sp>
        <p:nvSpPr>
          <p:cNvPr id="9" name="Rectangle 8"/>
          <p:cNvSpPr/>
          <p:nvPr>
            <p:custDataLst>
              <p:tags r:id="rId7"/>
            </p:custDataLst>
          </p:nvPr>
        </p:nvSpPr>
        <p:spPr>
          <a:xfrm>
            <a:off x="6115050" y="3294063"/>
            <a:ext cx="2451100" cy="293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Skype</a:t>
            </a:r>
          </a:p>
        </p:txBody>
      </p:sp>
      <p:sp>
        <p:nvSpPr>
          <p:cNvPr id="10" name="Rectangle 9"/>
          <p:cNvSpPr/>
          <p:nvPr>
            <p:custDataLst>
              <p:tags r:id="rId8"/>
            </p:custDataLst>
          </p:nvPr>
        </p:nvSpPr>
        <p:spPr>
          <a:xfrm>
            <a:off x="6122988" y="3686175"/>
            <a:ext cx="2449512" cy="29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IM</a:t>
            </a:r>
          </a:p>
        </p:txBody>
      </p:sp>
      <p:sp>
        <p:nvSpPr>
          <p:cNvPr id="12" name="Rectangle 11"/>
          <p:cNvSpPr/>
          <p:nvPr>
            <p:custDataLst>
              <p:tags r:id="rId9"/>
            </p:custDataLst>
          </p:nvPr>
        </p:nvSpPr>
        <p:spPr>
          <a:xfrm>
            <a:off x="3536950" y="1528763"/>
            <a:ext cx="2449513" cy="1920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Operating </a:t>
            </a:r>
          </a:p>
          <a:p>
            <a:pPr algn="ctr" eaLnBrk="1" hangingPunct="1">
              <a:defRPr/>
            </a:pPr>
            <a:r>
              <a:rPr lang="en-US" dirty="0">
                <a:solidFill>
                  <a:schemeClr val="tx1"/>
                </a:solidFill>
              </a:rPr>
              <a:t>System</a:t>
            </a:r>
          </a:p>
          <a:p>
            <a:pPr algn="ctr" eaLnBrk="1" hangingPunct="1">
              <a:defRPr/>
            </a:pPr>
            <a:endParaRPr lang="en-US" dirty="0">
              <a:solidFill>
                <a:schemeClr val="tx1"/>
              </a:solidFill>
            </a:endParaRPr>
          </a:p>
          <a:p>
            <a:pPr algn="ctr" eaLnBrk="1" hangingPunct="1">
              <a:defRPr/>
            </a:pPr>
            <a:endParaRPr lang="en-US" dirty="0">
              <a:solidFill>
                <a:schemeClr val="tx1"/>
              </a:solidFill>
            </a:endParaRPr>
          </a:p>
          <a:p>
            <a:pPr algn="ctr" eaLnBrk="1" hangingPunct="1">
              <a:defRPr/>
            </a:pPr>
            <a:r>
              <a:rPr lang="en-US" dirty="0">
                <a:solidFill>
                  <a:schemeClr val="tx1"/>
                </a:solidFill>
              </a:rPr>
              <a:t>Transport</a:t>
            </a:r>
          </a:p>
          <a:p>
            <a:pPr algn="ctr" eaLnBrk="1" hangingPunct="1">
              <a:defRPr/>
            </a:pPr>
            <a:r>
              <a:rPr lang="en-US" dirty="0">
                <a:solidFill>
                  <a:schemeClr val="tx1"/>
                </a:solidFill>
              </a:rPr>
              <a:t>Network</a:t>
            </a:r>
          </a:p>
          <a:p>
            <a:pPr algn="ctr" eaLnBrk="1" hangingPunct="1">
              <a:defRPr/>
            </a:pPr>
            <a:r>
              <a:rPr lang="en-US" dirty="0">
                <a:solidFill>
                  <a:schemeClr val="tx1"/>
                </a:solidFill>
              </a:rPr>
              <a:t>Link Layer</a:t>
            </a:r>
          </a:p>
        </p:txBody>
      </p:sp>
      <p:sp>
        <p:nvSpPr>
          <p:cNvPr id="13" name="Rectangle 12"/>
          <p:cNvSpPr/>
          <p:nvPr>
            <p:custDataLst>
              <p:tags r:id="rId10"/>
            </p:custDataLst>
          </p:nvPr>
        </p:nvSpPr>
        <p:spPr>
          <a:xfrm>
            <a:off x="3536950" y="3486150"/>
            <a:ext cx="2449513" cy="500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Link Layer</a:t>
            </a:r>
          </a:p>
          <a:p>
            <a:pPr algn="ctr" eaLnBrk="1" hangingPunct="1">
              <a:defRPr/>
            </a:pPr>
            <a:r>
              <a:rPr lang="en-US" dirty="0">
                <a:solidFill>
                  <a:schemeClr val="tx1"/>
                </a:solidFill>
              </a:rPr>
              <a:t>Physical Layer</a:t>
            </a:r>
          </a:p>
        </p:txBody>
      </p:sp>
      <p:sp>
        <p:nvSpPr>
          <p:cNvPr id="15371" name="TextBox 13"/>
          <p:cNvSpPr txBox="1">
            <a:spLocks noChangeArrowheads="1"/>
          </p:cNvSpPr>
          <p:nvPr>
            <p:custDataLst>
              <p:tags r:id="rId11"/>
            </p:custDataLst>
          </p:nvPr>
        </p:nvSpPr>
        <p:spPr bwMode="auto">
          <a:xfrm>
            <a:off x="6708775" y="1392238"/>
            <a:ext cx="1427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Applications</a:t>
            </a:r>
          </a:p>
        </p:txBody>
      </p:sp>
      <p:sp>
        <p:nvSpPr>
          <p:cNvPr id="15" name="Rectangle 14"/>
          <p:cNvSpPr/>
          <p:nvPr>
            <p:custDataLst>
              <p:tags r:id="rId12"/>
            </p:custDataLst>
          </p:nvPr>
        </p:nvSpPr>
        <p:spPr>
          <a:xfrm>
            <a:off x="3014663" y="1208088"/>
            <a:ext cx="5921375" cy="30924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Parallelogram 15"/>
          <p:cNvSpPr/>
          <p:nvPr>
            <p:custDataLst>
              <p:tags r:id="rId13"/>
            </p:custDataLst>
          </p:nvPr>
        </p:nvSpPr>
        <p:spPr>
          <a:xfrm>
            <a:off x="92075" y="5772150"/>
            <a:ext cx="3451225" cy="45720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tx1"/>
                </a:solidFill>
              </a:rPr>
              <a:t>Dest</a:t>
            </a:r>
            <a:r>
              <a:rPr lang="en-US" dirty="0">
                <a:solidFill>
                  <a:schemeClr val="tx1"/>
                </a:solidFill>
              </a:rPr>
              <a:t> IP: 74.125.115.99 </a:t>
            </a:r>
          </a:p>
        </p:txBody>
      </p:sp>
      <p:sp>
        <p:nvSpPr>
          <p:cNvPr id="15374" name="Rectangle 17"/>
          <p:cNvSpPr>
            <a:spLocks noChangeArrowheads="1"/>
          </p:cNvSpPr>
          <p:nvPr>
            <p:custDataLst>
              <p:tags r:id="rId14"/>
            </p:custDataLst>
          </p:nvPr>
        </p:nvSpPr>
        <p:spPr bwMode="auto">
          <a:xfrm>
            <a:off x="5199063" y="1173163"/>
            <a:ext cx="1790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IP: 74.125.115.99</a:t>
            </a:r>
          </a:p>
        </p:txBody>
      </p:sp>
    </p:spTree>
    <p:custDataLst>
      <p:tags r:id="rId1"/>
    </p:custDataLst>
    <p:extLst>
      <p:ext uri="{BB962C8B-B14F-4D97-AF65-F5344CB8AC3E}">
        <p14:creationId xmlns:p14="http://schemas.microsoft.com/office/powerpoint/2010/main" val="1247521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9.16667E-6 -1.73472E-18 C 0.03403 0.00255 0.06754 0.01204 0.10157 0.01458 C 0.14723 0.01343 0.17657 0.01111 0.21719 0.00741 C 0.22067 0.00556 0.22448 0.00463 0.22813 0.00324 C 0.23212 -0.00046 0.23646 -0.00231 0.24063 -0.00509 C 0.24827 -0.01597 0.25591 -0.01667 0.26251 -0.03218 C 0.26598 -0.04028 0.2658 -0.03935 0.27032 -0.04583 C 0.27188 -0.04792 0.27414 -0.05301 0.27414 -0.05301 C 0.27605 -0.06204 0.27344 -0.05231 0.27813 -0.06134 C 0.279 -0.06319 0.27883 -0.06574 0.27969 -0.06759 C 0.28369 -0.07569 0.2882 -0.08333 0.29219 -0.09167 C 0.29775 -0.10301 0.29948 -0.11968 0.30313 -0.13218 C 0.304 -0.13889 0.30452 -0.14676 0.30626 -0.15301 C 0.30712 -0.16528 0.3099 -0.17639 0.31164 -0.18843 C 0.31198 -0.19097 0.31216 -0.19329 0.31251 -0.19583 C 0.3132 -0.19931 0.31476 -0.20625 0.31476 -0.20625 C 0.31615 -0.22662 0.3165 -0.24722 0.31789 -0.26759 C 0.31858 -0.27847 0.32032 -0.3 0.32032 -0.3 C 0.32136 -0.32755 0.32501 -0.35486 0.32726 -0.38218 C 0.329 -0.4037 0.32969 -0.42546 0.33282 -0.44676 C 0.33421 -0.45625 0.3349 -0.4662 0.3382 -0.475 C 0.3474 -0.49907 0.36355 -0.51528 0.38282 -0.52083 C 0.42327 -0.51991 0.41598 -0.52431 0.43594 -0.51667 C 0.43837 -0.51435 0.43733 -0.51458 0.43907 -0.51458 " pathEditMode="relative" ptsTypes="fffffffffffffffffffffffA">
                                      <p:cBhvr>
                                        <p:cTn id="8" dur="2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p:cNvPicPr>
            <a:picLocks noChangeAspect="1" noChangeArrowheads="1"/>
          </p:cNvPicPr>
          <p:nvPr/>
        </p:nvPicPr>
        <p:blipFill>
          <a:blip r:embed="rId3" cstate="print"/>
          <a:srcRect/>
          <a:stretch>
            <a:fillRect/>
          </a:stretch>
        </p:blipFill>
        <p:spPr bwMode="auto">
          <a:xfrm>
            <a:off x="80682" y="1610378"/>
            <a:ext cx="8686800" cy="4648200"/>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pPr algn="l"/>
            <a:r>
              <a:rPr lang="en-US" dirty="0" smtClean="0"/>
              <a:t/>
            </a:r>
            <a:br>
              <a:rPr lang="en-US" dirty="0" smtClean="0"/>
            </a:br>
            <a:r>
              <a:rPr lang="en-US" dirty="0" smtClean="0"/>
              <a:t>Sending and receiving buffers</a:t>
            </a:r>
            <a:br>
              <a:rPr lang="en-US" dirty="0" smtClean="0"/>
            </a:br>
            <a:endParaRPr lang="en-US" dirty="0"/>
          </a:p>
        </p:txBody>
      </p:sp>
      <p:sp>
        <p:nvSpPr>
          <p:cNvPr id="5" name="מציין מיקום טקסט 4"/>
          <p:cNvSpPr>
            <a:spLocks noGrp="1"/>
          </p:cNvSpPr>
          <p:nvPr>
            <p:ph type="body" idx="1"/>
          </p:nvPr>
        </p:nvSpPr>
        <p:spPr/>
        <p:txBody>
          <a:bodyPr/>
          <a:lstStyle/>
          <a:p>
            <a:endParaRPr lang="he-IL"/>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EE2BA865-6597-4356-AEC2-9DB6E2E40E64}" type="slidenum">
              <a:rPr lang="en-US" smtClean="0">
                <a:solidFill>
                  <a:srgbClr val="000000"/>
                </a:solidFill>
              </a:rPr>
              <a:pPr eaLnBrk="0" fontAlgn="base" hangingPunct="0">
                <a:spcBef>
                  <a:spcPct val="0"/>
                </a:spcBef>
                <a:spcAft>
                  <a:spcPct val="0"/>
                </a:spcAft>
                <a:defRPr/>
              </a:pPr>
              <a:t>79</a:t>
            </a:fld>
            <a:endParaRPr lang="en-US">
              <a:solidFill>
                <a:srgbClr val="000000"/>
              </a:solidFill>
            </a:endParaRPr>
          </a:p>
        </p:txBody>
      </p:sp>
      <p:pic>
        <p:nvPicPr>
          <p:cNvPr id="7" name="Picture 10"/>
          <p:cNvPicPr>
            <a:picLocks noChangeAspect="1" noChangeArrowheads="1"/>
          </p:cNvPicPr>
          <p:nvPr/>
        </p:nvPicPr>
        <p:blipFill>
          <a:blip r:embed="rId4" cstate="print"/>
          <a:srcRect/>
          <a:stretch>
            <a:fillRect/>
          </a:stretch>
        </p:blipFill>
        <p:spPr bwMode="auto">
          <a:xfrm>
            <a:off x="313093" y="1700807"/>
            <a:ext cx="8458200" cy="4750511"/>
          </a:xfrm>
          <a:prstGeom prst="rect">
            <a:avLst/>
          </a:prstGeom>
          <a:noFill/>
          <a:ln w="9525">
            <a:noFill/>
            <a:miter lim="800000"/>
            <a:headEnd/>
            <a:tailEnd/>
          </a:ln>
          <a:effectLst/>
        </p:spPr>
      </p:pic>
    </p:spTree>
    <p:extLst>
      <p:ext uri="{BB962C8B-B14F-4D97-AF65-F5344CB8AC3E}">
        <p14:creationId xmlns:p14="http://schemas.microsoft.com/office/powerpoint/2010/main" val="371601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p:txBody>
          <a:bodyPr/>
          <a:lstStyle/>
          <a:p>
            <a:r>
              <a:rPr lang="en-US" dirty="0" smtClean="0"/>
              <a:t>Window Management in TCP</a:t>
            </a:r>
          </a:p>
        </p:txBody>
      </p:sp>
      <p:sp>
        <p:nvSpPr>
          <p:cNvPr id="28678" name="Rectangle 3"/>
          <p:cNvSpPr>
            <a:spLocks noGrp="1" noChangeArrowheads="1"/>
          </p:cNvSpPr>
          <p:nvPr>
            <p:ph type="body" idx="1"/>
          </p:nvPr>
        </p:nvSpPr>
        <p:spPr/>
        <p:txBody>
          <a:bodyPr/>
          <a:lstStyle/>
          <a:p>
            <a:r>
              <a:rPr lang="en-US" sz="2400" dirty="0" smtClean="0"/>
              <a:t>The receiver is returning two parameters to the sender</a:t>
            </a:r>
          </a:p>
          <a:p>
            <a:endParaRPr lang="en-US" sz="2400" dirty="0" smtClean="0"/>
          </a:p>
          <a:p>
            <a:pPr lvl="2"/>
            <a:endParaRPr lang="en-US" sz="1800" dirty="0" smtClean="0"/>
          </a:p>
          <a:p>
            <a:pPr lvl="2"/>
            <a:endParaRPr lang="en-US" sz="1800" dirty="0" smtClean="0"/>
          </a:p>
          <a:p>
            <a:r>
              <a:rPr lang="en-US" sz="2400" dirty="0" smtClean="0"/>
              <a:t>The interpretation is:</a:t>
            </a:r>
          </a:p>
          <a:p>
            <a:pPr lvl="2"/>
            <a:r>
              <a:rPr lang="en-US" sz="1800" b="1" dirty="0" smtClean="0"/>
              <a:t>I am ready to receive new data with </a:t>
            </a:r>
          </a:p>
          <a:p>
            <a:pPr lvl="2">
              <a:buFontTx/>
              <a:buNone/>
            </a:pPr>
            <a:r>
              <a:rPr lang="en-US" sz="1800" b="1" dirty="0" smtClean="0">
                <a:solidFill>
                  <a:srgbClr val="FF0000"/>
                </a:solidFill>
              </a:rPr>
              <a:t>	SeqNo= AckNo, AckNo+1, …., AckNo+Win-1</a:t>
            </a:r>
          </a:p>
          <a:p>
            <a:pPr lvl="2">
              <a:buFontTx/>
              <a:buNone/>
            </a:pPr>
            <a:endParaRPr lang="en-US" sz="1800" b="1" dirty="0" smtClean="0">
              <a:solidFill>
                <a:srgbClr val="FF0000"/>
              </a:solidFill>
            </a:endParaRPr>
          </a:p>
          <a:p>
            <a:r>
              <a:rPr lang="en-US" sz="2400" dirty="0" smtClean="0"/>
              <a:t>Receiver can acknowledge data without opening the window</a:t>
            </a:r>
          </a:p>
          <a:p>
            <a:r>
              <a:rPr lang="en-US" sz="2400" dirty="0" smtClean="0"/>
              <a:t>Receiver can change the window size without acknowledging more data </a:t>
            </a:r>
          </a:p>
        </p:txBody>
      </p:sp>
      <p:sp>
        <p:nvSpPr>
          <p:cNvPr id="28675" name="Footer Placeholder 4"/>
          <p:cNvSpPr>
            <a:spLocks noGrp="1"/>
          </p:cNvSpPr>
          <p:nvPr>
            <p:ph type="ftr" sz="quarter" idx="4294967295"/>
          </p:nvPr>
        </p:nvSpPr>
        <p:spPr>
          <a:noFill/>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latin typeface="Times New Roman" pitchFamily="18" charset="0"/>
            </a:endParaRPr>
          </a:p>
        </p:txBody>
      </p:sp>
      <p:sp>
        <p:nvSpPr>
          <p:cNvPr id="2" name="Slide Number Placeholder 1"/>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80</a:t>
            </a:fld>
            <a:endParaRPr lang="en-US">
              <a:solidFill>
                <a:srgbClr val="000000"/>
              </a:solidFill>
            </a:endParaRPr>
          </a:p>
        </p:txBody>
      </p:sp>
      <p:graphicFrame>
        <p:nvGraphicFramePr>
          <p:cNvPr id="28674" name="Object 4"/>
          <p:cNvGraphicFramePr>
            <a:graphicFrameLocks noChangeAspect="1"/>
          </p:cNvGraphicFramePr>
          <p:nvPr>
            <p:extLst/>
          </p:nvPr>
        </p:nvGraphicFramePr>
        <p:xfrm>
          <a:off x="2123728" y="2060848"/>
          <a:ext cx="5867400" cy="1104900"/>
        </p:xfrm>
        <a:graphic>
          <a:graphicData uri="http://schemas.openxmlformats.org/presentationml/2006/ole">
            <mc:AlternateContent xmlns:mc="http://schemas.openxmlformats.org/markup-compatibility/2006">
              <mc:Choice xmlns:v="urn:schemas-microsoft-com:vml" Requires="v">
                <p:oleObj spid="_x0000_s161794" name="VISIO" r:id="rId4" imgW="6310800" imgH="1080360" progId="">
                  <p:embed/>
                </p:oleObj>
              </mc:Choice>
              <mc:Fallback>
                <p:oleObj name="VISIO" r:id="rId4" imgW="6310800" imgH="1080360" progId="">
                  <p:embed/>
                  <p:pic>
                    <p:nvPicPr>
                      <p:cNvPr id="286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060848"/>
                        <a:ext cx="5867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17360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p:txBody>
          <a:bodyPr/>
          <a:lstStyle/>
          <a:p>
            <a:pPr algn="ctr" eaLnBrk="1" hangingPunct="1"/>
            <a:r>
              <a:rPr lang="en-US" altLang="en-US" sz="2000" smtClean="0"/>
              <a:t>TCP Transmission Categories, Send Window and Pointers</a:t>
            </a:r>
          </a:p>
        </p:txBody>
      </p:sp>
      <p:sp>
        <p:nvSpPr>
          <p:cNvPr id="2" name="מציין מיקום טקסט 1"/>
          <p:cNvSpPr>
            <a:spLocks noGrp="1"/>
          </p:cNvSpPr>
          <p:nvPr>
            <p:ph type="body" idx="1"/>
          </p:nvPr>
        </p:nvSpPr>
        <p:spPr/>
        <p:txBody>
          <a:bodyPr/>
          <a:lstStyle/>
          <a:p>
            <a:endParaRPr lang="he-IL"/>
          </a:p>
        </p:txBody>
      </p:sp>
      <p:sp>
        <p:nvSpPr>
          <p:cNvPr id="33794" name="Slide Number Placeholder 2"/>
          <p:cNvSpPr>
            <a:spLocks noGrp="1"/>
          </p:cNvSpPr>
          <p:nvPr>
            <p:ph type="sldNum" sz="quarter" idx="4294967295"/>
          </p:nvPr>
        </p:nvSpPr>
        <p:spPr>
          <a:xfrm>
            <a:off x="7239000" y="635317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r>
              <a:rPr lang="en-US" altLang="en-US" sz="1000" dirty="0" smtClean="0"/>
              <a:t>3- </a:t>
            </a:r>
            <a:fld id="{CD0B360E-9B0C-41AE-9C7E-55CAFBFFCB1A}" type="slidenum">
              <a:rPr lang="he-IL" altLang="en-US" sz="1000" smtClean="0"/>
              <a:pPr rtl="0">
                <a:spcBef>
                  <a:spcPct val="0"/>
                </a:spcBef>
                <a:spcAft>
                  <a:spcPct val="0"/>
                </a:spcAft>
                <a:buClrTx/>
                <a:buFontTx/>
                <a:buNone/>
              </a:pPr>
              <a:t>81</a:t>
            </a:fld>
            <a:endParaRPr lang="en-US" altLang="en-US" sz="1000" dirty="0"/>
          </a:p>
        </p:txBody>
      </p:sp>
      <p:grpSp>
        <p:nvGrpSpPr>
          <p:cNvPr id="33796" name="Group 63"/>
          <p:cNvGrpSpPr>
            <a:grpSpLocks/>
          </p:cNvGrpSpPr>
          <p:nvPr/>
        </p:nvGrpSpPr>
        <p:grpSpPr bwMode="auto">
          <a:xfrm>
            <a:off x="701675" y="3608388"/>
            <a:ext cx="7785100" cy="404812"/>
            <a:chOff x="442" y="2273"/>
            <a:chExt cx="4904" cy="255"/>
          </a:xfrm>
        </p:grpSpPr>
        <p:sp>
          <p:nvSpPr>
            <p:cNvPr id="33819" name="Rectangle 7"/>
            <p:cNvSpPr>
              <a:spLocks noChangeArrowheads="1"/>
            </p:cNvSpPr>
            <p:nvPr/>
          </p:nvSpPr>
          <p:spPr bwMode="auto">
            <a:xfrm>
              <a:off x="78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33820" name="Rectangle 8"/>
            <p:cNvSpPr>
              <a:spLocks noChangeArrowheads="1"/>
            </p:cNvSpPr>
            <p:nvPr/>
          </p:nvSpPr>
          <p:spPr bwMode="auto">
            <a:xfrm>
              <a:off x="92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33821" name="Rectangle 9"/>
            <p:cNvSpPr>
              <a:spLocks noChangeArrowheads="1"/>
            </p:cNvSpPr>
            <p:nvPr/>
          </p:nvSpPr>
          <p:spPr bwMode="auto">
            <a:xfrm>
              <a:off x="1066"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33822" name="Rectangle 10"/>
            <p:cNvSpPr>
              <a:spLocks noChangeArrowheads="1"/>
            </p:cNvSpPr>
            <p:nvPr/>
          </p:nvSpPr>
          <p:spPr bwMode="auto">
            <a:xfrm>
              <a:off x="120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33823" name="Rectangle 11"/>
            <p:cNvSpPr>
              <a:spLocks noChangeArrowheads="1"/>
            </p:cNvSpPr>
            <p:nvPr/>
          </p:nvSpPr>
          <p:spPr bwMode="auto">
            <a:xfrm>
              <a:off x="134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33824" name="Rectangle 12"/>
            <p:cNvSpPr>
              <a:spLocks noChangeArrowheads="1"/>
            </p:cNvSpPr>
            <p:nvPr/>
          </p:nvSpPr>
          <p:spPr bwMode="auto">
            <a:xfrm>
              <a:off x="149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33825" name="Rectangle 13"/>
            <p:cNvSpPr>
              <a:spLocks noChangeArrowheads="1"/>
            </p:cNvSpPr>
            <p:nvPr/>
          </p:nvSpPr>
          <p:spPr bwMode="auto">
            <a:xfrm>
              <a:off x="163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33826" name="Rectangle 14"/>
            <p:cNvSpPr>
              <a:spLocks noChangeArrowheads="1"/>
            </p:cNvSpPr>
            <p:nvPr/>
          </p:nvSpPr>
          <p:spPr bwMode="auto">
            <a:xfrm>
              <a:off x="177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33827" name="Rectangle 15"/>
            <p:cNvSpPr>
              <a:spLocks noChangeArrowheads="1"/>
            </p:cNvSpPr>
            <p:nvPr/>
          </p:nvSpPr>
          <p:spPr bwMode="auto">
            <a:xfrm>
              <a:off x="191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33828" name="Rectangle 16"/>
            <p:cNvSpPr>
              <a:spLocks noChangeArrowheads="1"/>
            </p:cNvSpPr>
            <p:nvPr/>
          </p:nvSpPr>
          <p:spPr bwMode="auto">
            <a:xfrm>
              <a:off x="205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33829" name="Rectangle 17"/>
            <p:cNvSpPr>
              <a:spLocks noChangeArrowheads="1"/>
            </p:cNvSpPr>
            <p:nvPr/>
          </p:nvSpPr>
          <p:spPr bwMode="auto">
            <a:xfrm>
              <a:off x="220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33830" name="Rectangle 18"/>
            <p:cNvSpPr>
              <a:spLocks noChangeArrowheads="1"/>
            </p:cNvSpPr>
            <p:nvPr/>
          </p:nvSpPr>
          <p:spPr bwMode="auto">
            <a:xfrm>
              <a:off x="234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33831" name="Rectangle 19"/>
            <p:cNvSpPr>
              <a:spLocks noChangeArrowheads="1"/>
            </p:cNvSpPr>
            <p:nvPr/>
          </p:nvSpPr>
          <p:spPr bwMode="auto">
            <a:xfrm>
              <a:off x="248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33832" name="Rectangle 20"/>
            <p:cNvSpPr>
              <a:spLocks noChangeArrowheads="1"/>
            </p:cNvSpPr>
            <p:nvPr/>
          </p:nvSpPr>
          <p:spPr bwMode="auto">
            <a:xfrm>
              <a:off x="262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33833" name="Rectangle 21"/>
            <p:cNvSpPr>
              <a:spLocks noChangeArrowheads="1"/>
            </p:cNvSpPr>
            <p:nvPr/>
          </p:nvSpPr>
          <p:spPr bwMode="auto">
            <a:xfrm>
              <a:off x="276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33834" name="Rectangle 22"/>
            <p:cNvSpPr>
              <a:spLocks noChangeArrowheads="1"/>
            </p:cNvSpPr>
            <p:nvPr/>
          </p:nvSpPr>
          <p:spPr bwMode="auto">
            <a:xfrm>
              <a:off x="290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33835" name="Rectangle 23"/>
            <p:cNvSpPr>
              <a:spLocks noChangeArrowheads="1"/>
            </p:cNvSpPr>
            <p:nvPr/>
          </p:nvSpPr>
          <p:spPr bwMode="auto">
            <a:xfrm>
              <a:off x="304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33836" name="Rectangle 24"/>
            <p:cNvSpPr>
              <a:spLocks noChangeArrowheads="1"/>
            </p:cNvSpPr>
            <p:nvPr/>
          </p:nvSpPr>
          <p:spPr bwMode="auto">
            <a:xfrm>
              <a:off x="319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33837" name="Rectangle 25"/>
            <p:cNvSpPr>
              <a:spLocks noChangeArrowheads="1"/>
            </p:cNvSpPr>
            <p:nvPr/>
          </p:nvSpPr>
          <p:spPr bwMode="auto">
            <a:xfrm>
              <a:off x="333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33838" name="Rectangle 26"/>
            <p:cNvSpPr>
              <a:spLocks noChangeArrowheads="1"/>
            </p:cNvSpPr>
            <p:nvPr/>
          </p:nvSpPr>
          <p:spPr bwMode="auto">
            <a:xfrm>
              <a:off x="347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33839" name="Rectangle 27"/>
            <p:cNvSpPr>
              <a:spLocks noChangeArrowheads="1"/>
            </p:cNvSpPr>
            <p:nvPr/>
          </p:nvSpPr>
          <p:spPr bwMode="auto">
            <a:xfrm>
              <a:off x="361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33840" name="Rectangle 28"/>
            <p:cNvSpPr>
              <a:spLocks noChangeArrowheads="1"/>
            </p:cNvSpPr>
            <p:nvPr/>
          </p:nvSpPr>
          <p:spPr bwMode="auto">
            <a:xfrm>
              <a:off x="375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33841" name="Rectangle 29"/>
            <p:cNvSpPr>
              <a:spLocks noChangeArrowheads="1"/>
            </p:cNvSpPr>
            <p:nvPr/>
          </p:nvSpPr>
          <p:spPr bwMode="auto">
            <a:xfrm>
              <a:off x="389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33842" name="Rectangle 30"/>
            <p:cNvSpPr>
              <a:spLocks noChangeArrowheads="1"/>
            </p:cNvSpPr>
            <p:nvPr/>
          </p:nvSpPr>
          <p:spPr bwMode="auto">
            <a:xfrm>
              <a:off x="404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33843" name="Rectangle 31"/>
            <p:cNvSpPr>
              <a:spLocks noChangeArrowheads="1"/>
            </p:cNvSpPr>
            <p:nvPr/>
          </p:nvSpPr>
          <p:spPr bwMode="auto">
            <a:xfrm>
              <a:off x="418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33844" name="Rectangle 32"/>
            <p:cNvSpPr>
              <a:spLocks noChangeArrowheads="1"/>
            </p:cNvSpPr>
            <p:nvPr/>
          </p:nvSpPr>
          <p:spPr bwMode="auto">
            <a:xfrm>
              <a:off x="4326"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33845" name="Rectangle 33"/>
            <p:cNvSpPr>
              <a:spLocks noChangeArrowheads="1"/>
            </p:cNvSpPr>
            <p:nvPr/>
          </p:nvSpPr>
          <p:spPr bwMode="auto">
            <a:xfrm>
              <a:off x="446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33846" name="Rectangle 34"/>
            <p:cNvSpPr>
              <a:spLocks noChangeArrowheads="1"/>
            </p:cNvSpPr>
            <p:nvPr/>
          </p:nvSpPr>
          <p:spPr bwMode="auto">
            <a:xfrm>
              <a:off x="461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33847" name="Rectangle 35"/>
            <p:cNvSpPr>
              <a:spLocks noChangeArrowheads="1"/>
            </p:cNvSpPr>
            <p:nvPr/>
          </p:nvSpPr>
          <p:spPr bwMode="auto">
            <a:xfrm>
              <a:off x="475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33848" name="Rectangle 36"/>
            <p:cNvSpPr>
              <a:spLocks noChangeArrowheads="1"/>
            </p:cNvSpPr>
            <p:nvPr/>
          </p:nvSpPr>
          <p:spPr bwMode="auto">
            <a:xfrm>
              <a:off x="489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33849" name="Text Box 39"/>
            <p:cNvSpPr txBox="1">
              <a:spLocks noChangeArrowheads="1"/>
            </p:cNvSpPr>
            <p:nvPr/>
          </p:nvSpPr>
          <p:spPr bwMode="auto">
            <a:xfrm>
              <a:off x="442" y="227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33850" name="Text Box 40"/>
            <p:cNvSpPr txBox="1">
              <a:spLocks noChangeArrowheads="1"/>
            </p:cNvSpPr>
            <p:nvPr/>
          </p:nvSpPr>
          <p:spPr bwMode="auto">
            <a:xfrm>
              <a:off x="5006" y="227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grpSp>
      <p:sp>
        <p:nvSpPr>
          <p:cNvPr id="308268" name="Text Box 44"/>
          <p:cNvSpPr txBox="1">
            <a:spLocks noChangeArrowheads="1"/>
          </p:cNvSpPr>
          <p:nvPr/>
        </p:nvSpPr>
        <p:spPr bwMode="auto">
          <a:xfrm>
            <a:off x="746125" y="4418013"/>
            <a:ext cx="13255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Sent and</a:t>
            </a:r>
          </a:p>
          <a:p>
            <a:pPr algn="ctr" rtl="0" eaLnBrk="1" hangingPunct="1">
              <a:spcBef>
                <a:spcPct val="0"/>
              </a:spcBef>
              <a:spcAft>
                <a:spcPct val="0"/>
              </a:spcAft>
              <a:buClrTx/>
              <a:buFontTx/>
              <a:buNone/>
            </a:pPr>
            <a:r>
              <a:rPr lang="en-US" altLang="en-US" sz="1400" b="1"/>
              <a:t>Acknowledge</a:t>
            </a:r>
          </a:p>
          <a:p>
            <a:pPr algn="ctr" rtl="0" eaLnBrk="1" hangingPunct="1">
              <a:spcBef>
                <a:spcPct val="0"/>
              </a:spcBef>
              <a:spcAft>
                <a:spcPct val="0"/>
              </a:spcAft>
              <a:buClrTx/>
              <a:buFontTx/>
              <a:buNone/>
            </a:pPr>
            <a:r>
              <a:rPr lang="en-US" altLang="en-US" sz="1400" b="1"/>
              <a:t>(31 bytes)</a:t>
            </a:r>
          </a:p>
        </p:txBody>
      </p:sp>
      <p:sp>
        <p:nvSpPr>
          <p:cNvPr id="308270" name="Text Box 46"/>
          <p:cNvSpPr txBox="1">
            <a:spLocks noChangeArrowheads="1"/>
          </p:cNvSpPr>
          <p:nvPr/>
        </p:nvSpPr>
        <p:spPr bwMode="auto">
          <a:xfrm>
            <a:off x="2341563" y="4462463"/>
            <a:ext cx="2463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Sent but not yet</a:t>
            </a:r>
          </a:p>
          <a:p>
            <a:pPr algn="ctr" rtl="0" eaLnBrk="1" hangingPunct="1">
              <a:spcBef>
                <a:spcPct val="0"/>
              </a:spcBef>
              <a:spcAft>
                <a:spcPct val="0"/>
              </a:spcAft>
              <a:buClrTx/>
              <a:buFontTx/>
              <a:buNone/>
            </a:pPr>
            <a:r>
              <a:rPr lang="en-US" altLang="en-US" sz="1400" b="1"/>
              <a:t>Acknowledge</a:t>
            </a:r>
          </a:p>
          <a:p>
            <a:pPr algn="ctr" rtl="0" eaLnBrk="1" hangingPunct="1">
              <a:spcBef>
                <a:spcPct val="0"/>
              </a:spcBef>
              <a:spcAft>
                <a:spcPct val="0"/>
              </a:spcAft>
              <a:buClrTx/>
              <a:buFontTx/>
              <a:buNone/>
            </a:pPr>
            <a:r>
              <a:rPr lang="en-US" altLang="en-US" sz="1400" b="1"/>
              <a:t>(Sent and still outstanding)</a:t>
            </a:r>
          </a:p>
        </p:txBody>
      </p:sp>
      <p:sp>
        <p:nvSpPr>
          <p:cNvPr id="308271" name="Text Box 47"/>
          <p:cNvSpPr txBox="1">
            <a:spLocks noChangeArrowheads="1"/>
          </p:cNvSpPr>
          <p:nvPr/>
        </p:nvSpPr>
        <p:spPr bwMode="auto">
          <a:xfrm>
            <a:off x="5426075" y="4462463"/>
            <a:ext cx="10604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Not sent</a:t>
            </a:r>
          </a:p>
          <a:p>
            <a:pPr algn="ctr" rtl="0" eaLnBrk="1" hangingPunct="1">
              <a:spcBef>
                <a:spcPct val="0"/>
              </a:spcBef>
              <a:spcAft>
                <a:spcPct val="0"/>
              </a:spcAft>
              <a:buClrTx/>
              <a:buFontTx/>
              <a:buNone/>
            </a:pPr>
            <a:r>
              <a:rPr lang="en-US" altLang="en-US" sz="1400" b="1"/>
              <a:t>Recipient </a:t>
            </a:r>
          </a:p>
          <a:p>
            <a:pPr algn="ctr" rtl="0" eaLnBrk="1" hangingPunct="1">
              <a:spcBef>
                <a:spcPct val="0"/>
              </a:spcBef>
              <a:spcAft>
                <a:spcPct val="0"/>
              </a:spcAft>
              <a:buClrTx/>
              <a:buFontTx/>
              <a:buNone/>
            </a:pPr>
            <a:r>
              <a:rPr lang="en-US" altLang="en-US" sz="1400" b="1"/>
              <a:t>Ready</a:t>
            </a:r>
          </a:p>
          <a:p>
            <a:pPr algn="ctr" rtl="0" eaLnBrk="1" hangingPunct="1">
              <a:spcBef>
                <a:spcPct val="0"/>
              </a:spcBef>
              <a:spcAft>
                <a:spcPct val="0"/>
              </a:spcAft>
              <a:buClrTx/>
              <a:buFontTx/>
              <a:buNone/>
            </a:pPr>
            <a:r>
              <a:rPr lang="en-US" altLang="en-US" sz="1400" b="1"/>
              <a:t>To receive</a:t>
            </a:r>
          </a:p>
        </p:txBody>
      </p:sp>
      <p:sp>
        <p:nvSpPr>
          <p:cNvPr id="308272" name="Text Box 48"/>
          <p:cNvSpPr txBox="1">
            <a:spLocks noChangeArrowheads="1"/>
          </p:cNvSpPr>
          <p:nvPr/>
        </p:nvSpPr>
        <p:spPr bwMode="auto">
          <a:xfrm>
            <a:off x="7013575" y="4462463"/>
            <a:ext cx="10604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Not sent</a:t>
            </a:r>
          </a:p>
          <a:p>
            <a:pPr algn="ctr" rtl="0" eaLnBrk="1" hangingPunct="1">
              <a:spcBef>
                <a:spcPct val="0"/>
              </a:spcBef>
              <a:spcAft>
                <a:spcPct val="0"/>
              </a:spcAft>
              <a:buClrTx/>
              <a:buFontTx/>
              <a:buNone/>
            </a:pPr>
            <a:r>
              <a:rPr lang="en-US" altLang="en-US" sz="1400" b="1"/>
              <a:t>Recipient </a:t>
            </a:r>
          </a:p>
          <a:p>
            <a:pPr algn="ctr" rtl="0" eaLnBrk="1" hangingPunct="1">
              <a:spcBef>
                <a:spcPct val="0"/>
              </a:spcBef>
              <a:spcAft>
                <a:spcPct val="0"/>
              </a:spcAft>
              <a:buClrTx/>
              <a:buFontTx/>
              <a:buNone/>
            </a:pPr>
            <a:r>
              <a:rPr lang="en-US" altLang="en-US" sz="1400" b="1"/>
              <a:t>not Ready</a:t>
            </a:r>
          </a:p>
          <a:p>
            <a:pPr algn="ctr" rtl="0" eaLnBrk="1" hangingPunct="1">
              <a:spcBef>
                <a:spcPct val="0"/>
              </a:spcBef>
              <a:spcAft>
                <a:spcPct val="0"/>
              </a:spcAft>
              <a:buClrTx/>
              <a:buFontTx/>
              <a:buNone/>
            </a:pPr>
            <a:r>
              <a:rPr lang="en-US" altLang="en-US" sz="1400" b="1"/>
              <a:t>To receive</a:t>
            </a:r>
          </a:p>
        </p:txBody>
      </p:sp>
      <p:grpSp>
        <p:nvGrpSpPr>
          <p:cNvPr id="3" name="Group 62"/>
          <p:cNvGrpSpPr>
            <a:grpSpLocks/>
          </p:cNvGrpSpPr>
          <p:nvPr/>
        </p:nvGrpSpPr>
        <p:grpSpPr bwMode="auto">
          <a:xfrm>
            <a:off x="798513" y="1808163"/>
            <a:ext cx="7477125" cy="2519362"/>
            <a:chOff x="503" y="1139"/>
            <a:chExt cx="4710" cy="1587"/>
          </a:xfrm>
        </p:grpSpPr>
        <p:sp>
          <p:nvSpPr>
            <p:cNvPr id="33812" name="Rectangle 41"/>
            <p:cNvSpPr>
              <a:spLocks noChangeArrowheads="1"/>
            </p:cNvSpPr>
            <p:nvPr/>
          </p:nvSpPr>
          <p:spPr bwMode="auto">
            <a:xfrm>
              <a:off x="1321" y="2131"/>
              <a:ext cx="2891"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3813" name="Text Box 49"/>
            <p:cNvSpPr txBox="1">
              <a:spLocks noChangeArrowheads="1"/>
            </p:cNvSpPr>
            <p:nvPr/>
          </p:nvSpPr>
          <p:spPr bwMode="auto">
            <a:xfrm>
              <a:off x="503" y="139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Left edge of </a:t>
              </a:r>
            </a:p>
            <a:p>
              <a:pPr algn="ctr" rtl="0" eaLnBrk="1" hangingPunct="1">
                <a:spcBef>
                  <a:spcPct val="0"/>
                </a:spcBef>
                <a:spcAft>
                  <a:spcPct val="0"/>
                </a:spcAft>
                <a:buClrTx/>
                <a:buFontTx/>
                <a:buNone/>
              </a:pPr>
              <a:r>
                <a:rPr lang="en-US" altLang="en-US" sz="1400" b="1"/>
                <a:t>send window</a:t>
              </a:r>
            </a:p>
          </p:txBody>
        </p:sp>
        <p:sp>
          <p:nvSpPr>
            <p:cNvPr id="33814" name="Line 50"/>
            <p:cNvSpPr>
              <a:spLocks noChangeShapeType="1"/>
            </p:cNvSpPr>
            <p:nvPr/>
          </p:nvSpPr>
          <p:spPr bwMode="auto">
            <a:xfrm>
              <a:off x="1094" y="1734"/>
              <a:ext cx="170" cy="31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5" name="Text Box 51"/>
            <p:cNvSpPr txBox="1">
              <a:spLocks noChangeArrowheads="1"/>
            </p:cNvSpPr>
            <p:nvPr/>
          </p:nvSpPr>
          <p:spPr bwMode="auto">
            <a:xfrm>
              <a:off x="4354" y="1394"/>
              <a:ext cx="8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Right edge of </a:t>
              </a:r>
            </a:p>
            <a:p>
              <a:pPr algn="ctr" rtl="0" eaLnBrk="1" hangingPunct="1">
                <a:spcBef>
                  <a:spcPct val="0"/>
                </a:spcBef>
                <a:spcAft>
                  <a:spcPct val="0"/>
                </a:spcAft>
                <a:buClrTx/>
                <a:buFontTx/>
                <a:buNone/>
              </a:pPr>
              <a:r>
                <a:rPr lang="en-US" altLang="en-US" sz="1400" b="1"/>
                <a:t>send window</a:t>
              </a:r>
            </a:p>
          </p:txBody>
        </p:sp>
        <p:sp>
          <p:nvSpPr>
            <p:cNvPr id="33816" name="Line 52"/>
            <p:cNvSpPr>
              <a:spLocks noChangeShapeType="1"/>
            </p:cNvSpPr>
            <p:nvPr/>
          </p:nvSpPr>
          <p:spPr bwMode="auto">
            <a:xfrm flipH="1">
              <a:off x="4212" y="1706"/>
              <a:ext cx="369" cy="34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7" name="Text Box 58"/>
            <p:cNvSpPr txBox="1">
              <a:spLocks noChangeArrowheads="1"/>
            </p:cNvSpPr>
            <p:nvPr/>
          </p:nvSpPr>
          <p:spPr bwMode="auto">
            <a:xfrm>
              <a:off x="1916" y="1139"/>
              <a:ext cx="97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solidFill>
                    <a:schemeClr val="accent2"/>
                  </a:solidFill>
                </a:rPr>
                <a:t>Send Window</a:t>
              </a:r>
            </a:p>
            <a:p>
              <a:pPr algn="ctr" rtl="0" eaLnBrk="1" hangingPunct="1">
                <a:spcBef>
                  <a:spcPct val="0"/>
                </a:spcBef>
                <a:spcAft>
                  <a:spcPct val="0"/>
                </a:spcAft>
                <a:buClrTx/>
                <a:buFontTx/>
                <a:buNone/>
              </a:pPr>
              <a:r>
                <a:rPr lang="en-US" altLang="en-US" sz="1400" b="1">
                  <a:solidFill>
                    <a:schemeClr val="accent2"/>
                  </a:solidFill>
                </a:rPr>
                <a:t>SEND.WND = 20</a:t>
              </a:r>
            </a:p>
          </p:txBody>
        </p:sp>
        <p:sp>
          <p:nvSpPr>
            <p:cNvPr id="33818" name="Line 59"/>
            <p:cNvSpPr>
              <a:spLocks noChangeShapeType="1"/>
            </p:cNvSpPr>
            <p:nvPr/>
          </p:nvSpPr>
          <p:spPr bwMode="auto">
            <a:xfrm>
              <a:off x="2341" y="1479"/>
              <a:ext cx="0" cy="6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66"/>
          <p:cNvGrpSpPr>
            <a:grpSpLocks/>
          </p:cNvGrpSpPr>
          <p:nvPr/>
        </p:nvGrpSpPr>
        <p:grpSpPr bwMode="auto">
          <a:xfrm>
            <a:off x="4302125" y="863600"/>
            <a:ext cx="3348038" cy="2609850"/>
            <a:chOff x="2710" y="544"/>
            <a:chExt cx="2109" cy="1644"/>
          </a:xfrm>
        </p:grpSpPr>
        <p:sp>
          <p:nvSpPr>
            <p:cNvPr id="33810" name="Text Box 60"/>
            <p:cNvSpPr txBox="1">
              <a:spLocks noChangeArrowheads="1"/>
            </p:cNvSpPr>
            <p:nvPr/>
          </p:nvSpPr>
          <p:spPr bwMode="auto">
            <a:xfrm>
              <a:off x="2710" y="544"/>
              <a:ext cx="210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dirty="0">
                  <a:solidFill>
                    <a:srgbClr val="FF6600"/>
                  </a:solidFill>
                </a:rPr>
                <a:t>Usable Window Size</a:t>
              </a:r>
            </a:p>
            <a:p>
              <a:pPr algn="ctr" rtl="0" eaLnBrk="1" hangingPunct="1">
                <a:spcBef>
                  <a:spcPct val="0"/>
                </a:spcBef>
                <a:spcAft>
                  <a:spcPct val="0"/>
                </a:spcAft>
                <a:buClrTx/>
                <a:buFontTx/>
                <a:buNone/>
              </a:pPr>
              <a:r>
                <a:rPr lang="en-US" altLang="en-US" sz="1400" b="1" dirty="0">
                  <a:solidFill>
                    <a:srgbClr val="FF6600"/>
                  </a:solidFill>
                </a:rPr>
                <a:t>SEND.UNA+SEND.WND-SEND.NXT = </a:t>
              </a:r>
            </a:p>
            <a:p>
              <a:pPr algn="ctr" rtl="0" eaLnBrk="1" hangingPunct="1">
                <a:spcBef>
                  <a:spcPct val="0"/>
                </a:spcBef>
                <a:spcAft>
                  <a:spcPct val="0"/>
                </a:spcAft>
                <a:buClrTx/>
                <a:buFontTx/>
                <a:buNone/>
              </a:pPr>
              <a:r>
                <a:rPr lang="en-US" altLang="en-US" sz="1400" b="1" dirty="0">
                  <a:solidFill>
                    <a:srgbClr val="FF6600"/>
                  </a:solidFill>
                </a:rPr>
                <a:t>32+20-46=6</a:t>
              </a:r>
            </a:p>
          </p:txBody>
        </p:sp>
        <p:sp>
          <p:nvSpPr>
            <p:cNvPr id="33811" name="Line 61"/>
            <p:cNvSpPr>
              <a:spLocks noChangeShapeType="1"/>
            </p:cNvSpPr>
            <p:nvPr/>
          </p:nvSpPr>
          <p:spPr bwMode="auto">
            <a:xfrm>
              <a:off x="3674" y="1026"/>
              <a:ext cx="0" cy="1162"/>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08266" name="Rectangle 42"/>
          <p:cNvSpPr>
            <a:spLocks noChangeArrowheads="1"/>
          </p:cNvSpPr>
          <p:nvPr/>
        </p:nvSpPr>
        <p:spPr bwMode="auto">
          <a:xfrm>
            <a:off x="2141538" y="3473450"/>
            <a:ext cx="3105150" cy="765175"/>
          </a:xfrm>
          <a:prstGeom prst="rect">
            <a:avLst/>
          </a:prstGeom>
          <a:solidFill>
            <a:srgbClr val="FF99FF">
              <a:alpha val="56078"/>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08267" name="Rectangle 43"/>
          <p:cNvSpPr>
            <a:spLocks noChangeArrowheads="1"/>
          </p:cNvSpPr>
          <p:nvPr/>
        </p:nvSpPr>
        <p:spPr bwMode="auto">
          <a:xfrm>
            <a:off x="5292725" y="3473450"/>
            <a:ext cx="1349375" cy="765175"/>
          </a:xfrm>
          <a:prstGeom prst="rect">
            <a:avLst/>
          </a:prstGeom>
          <a:solidFill>
            <a:srgbClr val="99CC00">
              <a:alpha val="38823"/>
            </a:srgbClr>
          </a:solidFill>
          <a:ln w="2857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grpSp>
        <p:nvGrpSpPr>
          <p:cNvPr id="5" name="Group 64"/>
          <p:cNvGrpSpPr>
            <a:grpSpLocks/>
          </p:cNvGrpSpPr>
          <p:nvPr/>
        </p:nvGrpSpPr>
        <p:grpSpPr bwMode="auto">
          <a:xfrm>
            <a:off x="1150938" y="4013200"/>
            <a:ext cx="4954587" cy="2295525"/>
            <a:chOff x="725" y="2528"/>
            <a:chExt cx="3121" cy="1446"/>
          </a:xfrm>
        </p:grpSpPr>
        <p:sp>
          <p:nvSpPr>
            <p:cNvPr id="33806" name="Text Box 53"/>
            <p:cNvSpPr txBox="1">
              <a:spLocks noChangeArrowheads="1"/>
            </p:cNvSpPr>
            <p:nvPr/>
          </p:nvSpPr>
          <p:spPr bwMode="auto">
            <a:xfrm>
              <a:off x="725" y="3492"/>
              <a:ext cx="1337"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solidFill>
                    <a:schemeClr val="accent2"/>
                  </a:solidFill>
                </a:rPr>
                <a:t>Send Unacknowledged</a:t>
              </a:r>
            </a:p>
            <a:p>
              <a:pPr algn="ctr" rtl="0" eaLnBrk="1" hangingPunct="1">
                <a:spcBef>
                  <a:spcPct val="0"/>
                </a:spcBef>
                <a:spcAft>
                  <a:spcPct val="0"/>
                </a:spcAft>
                <a:buClrTx/>
                <a:buFontTx/>
                <a:buNone/>
              </a:pPr>
              <a:r>
                <a:rPr lang="en-US" altLang="en-US" sz="1400" b="1">
                  <a:solidFill>
                    <a:schemeClr val="accent2"/>
                  </a:solidFill>
                </a:rPr>
                <a:t>Pointer</a:t>
              </a:r>
            </a:p>
            <a:p>
              <a:pPr algn="ctr" rtl="0" eaLnBrk="1" hangingPunct="1">
                <a:spcBef>
                  <a:spcPct val="0"/>
                </a:spcBef>
                <a:spcAft>
                  <a:spcPct val="0"/>
                </a:spcAft>
                <a:buClrTx/>
                <a:buFontTx/>
                <a:buNone/>
              </a:pPr>
              <a:r>
                <a:rPr lang="en-US" altLang="en-US" sz="1400" b="1">
                  <a:solidFill>
                    <a:schemeClr val="accent2"/>
                  </a:solidFill>
                </a:rPr>
                <a:t>SEND.UNA = 32</a:t>
              </a:r>
            </a:p>
          </p:txBody>
        </p:sp>
        <p:sp>
          <p:nvSpPr>
            <p:cNvPr id="33807" name="Text Box 56"/>
            <p:cNvSpPr txBox="1">
              <a:spLocks noChangeArrowheads="1"/>
            </p:cNvSpPr>
            <p:nvPr/>
          </p:nvSpPr>
          <p:spPr bwMode="auto">
            <a:xfrm>
              <a:off x="2912" y="3514"/>
              <a:ext cx="93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solidFill>
                    <a:schemeClr val="accent2"/>
                  </a:solidFill>
                </a:rPr>
                <a:t>Send Next</a:t>
              </a:r>
            </a:p>
            <a:p>
              <a:pPr algn="ctr" rtl="0" eaLnBrk="1" hangingPunct="1">
                <a:spcBef>
                  <a:spcPct val="0"/>
                </a:spcBef>
                <a:spcAft>
                  <a:spcPct val="0"/>
                </a:spcAft>
                <a:buClrTx/>
                <a:buFontTx/>
                <a:buNone/>
              </a:pPr>
              <a:r>
                <a:rPr lang="en-US" altLang="en-US" sz="1400" b="1">
                  <a:solidFill>
                    <a:schemeClr val="accent2"/>
                  </a:solidFill>
                </a:rPr>
                <a:t>Pointer</a:t>
              </a:r>
            </a:p>
            <a:p>
              <a:pPr algn="ctr" rtl="0" eaLnBrk="1" hangingPunct="1">
                <a:spcBef>
                  <a:spcPct val="0"/>
                </a:spcBef>
                <a:spcAft>
                  <a:spcPct val="0"/>
                </a:spcAft>
                <a:buClrTx/>
                <a:buFontTx/>
                <a:buNone/>
              </a:pPr>
              <a:r>
                <a:rPr lang="en-US" altLang="en-US" sz="1400" b="1">
                  <a:solidFill>
                    <a:schemeClr val="accent2"/>
                  </a:solidFill>
                </a:rPr>
                <a:t>SEND.NXT = 46</a:t>
              </a:r>
            </a:p>
          </p:txBody>
        </p:sp>
        <p:sp>
          <p:nvSpPr>
            <p:cNvPr id="33808" name="Line 55"/>
            <p:cNvSpPr>
              <a:spLocks noChangeShapeType="1"/>
            </p:cNvSpPr>
            <p:nvPr/>
          </p:nvSpPr>
          <p:spPr bwMode="auto">
            <a:xfrm flipV="1">
              <a:off x="1406" y="2528"/>
              <a:ext cx="0" cy="9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9" name="Line 57"/>
            <p:cNvSpPr>
              <a:spLocks noChangeShapeType="1"/>
            </p:cNvSpPr>
            <p:nvPr/>
          </p:nvSpPr>
          <p:spPr bwMode="auto">
            <a:xfrm flipV="1">
              <a:off x="3391" y="2528"/>
              <a:ext cx="0" cy="9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1317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826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5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826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827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827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0827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68" grpId="0"/>
      <p:bldP spid="308270" grpId="0"/>
      <p:bldP spid="308271" grpId="0"/>
      <p:bldP spid="308272" grpId="0"/>
      <p:bldP spid="308266" grpId="0" animBg="1"/>
      <p:bldP spid="30826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algn="ctr" eaLnBrk="1" hangingPunct="1"/>
            <a:r>
              <a:rPr lang="en-US" altLang="en-US" sz="2000" smtClean="0"/>
              <a:t>TCP Receive Categories and Pointers</a:t>
            </a:r>
          </a:p>
        </p:txBody>
      </p:sp>
      <p:sp>
        <p:nvSpPr>
          <p:cNvPr id="34818" name="Slide Number Placeholder 2"/>
          <p:cNvSpPr>
            <a:spLocks noGrp="1"/>
          </p:cNvSpPr>
          <p:nvPr>
            <p:ph type="sldNum" sz="quarter" idx="4294967295"/>
          </p:nvPr>
        </p:nvSpPr>
        <p:spPr>
          <a:xfrm>
            <a:off x="7239000" y="6316663"/>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r>
              <a:rPr lang="en-US" altLang="en-US" sz="1000" dirty="0" smtClean="0"/>
              <a:t>3- </a:t>
            </a:r>
            <a:fld id="{3CC3D632-F13C-4EBE-84FF-95B8FF26FDB1}" type="slidenum">
              <a:rPr lang="he-IL" altLang="en-US" sz="1000" smtClean="0"/>
              <a:pPr rtl="0">
                <a:spcBef>
                  <a:spcPct val="0"/>
                </a:spcBef>
                <a:spcAft>
                  <a:spcPct val="0"/>
                </a:spcAft>
                <a:buClrTx/>
                <a:buFontTx/>
                <a:buNone/>
              </a:pPr>
              <a:t>82</a:t>
            </a:fld>
            <a:endParaRPr lang="en-US" altLang="en-US" sz="1000" dirty="0"/>
          </a:p>
        </p:txBody>
      </p:sp>
      <p:grpSp>
        <p:nvGrpSpPr>
          <p:cNvPr id="34820" name="Group 3"/>
          <p:cNvGrpSpPr>
            <a:grpSpLocks/>
          </p:cNvGrpSpPr>
          <p:nvPr/>
        </p:nvGrpSpPr>
        <p:grpSpPr bwMode="auto">
          <a:xfrm>
            <a:off x="701675" y="2843213"/>
            <a:ext cx="7785100" cy="404812"/>
            <a:chOff x="442" y="2273"/>
            <a:chExt cx="4904" cy="255"/>
          </a:xfrm>
        </p:grpSpPr>
        <p:sp>
          <p:nvSpPr>
            <p:cNvPr id="34836" name="Rectangle 4"/>
            <p:cNvSpPr>
              <a:spLocks noChangeArrowheads="1"/>
            </p:cNvSpPr>
            <p:nvPr/>
          </p:nvSpPr>
          <p:spPr bwMode="auto">
            <a:xfrm>
              <a:off x="78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28</a:t>
              </a:r>
            </a:p>
          </p:txBody>
        </p:sp>
        <p:sp>
          <p:nvSpPr>
            <p:cNvPr id="34837" name="Rectangle 5"/>
            <p:cNvSpPr>
              <a:spLocks noChangeArrowheads="1"/>
            </p:cNvSpPr>
            <p:nvPr/>
          </p:nvSpPr>
          <p:spPr bwMode="auto">
            <a:xfrm>
              <a:off x="92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29</a:t>
              </a:r>
            </a:p>
          </p:txBody>
        </p:sp>
        <p:sp>
          <p:nvSpPr>
            <p:cNvPr id="34838" name="Rectangle 6"/>
            <p:cNvSpPr>
              <a:spLocks noChangeArrowheads="1"/>
            </p:cNvSpPr>
            <p:nvPr/>
          </p:nvSpPr>
          <p:spPr bwMode="auto">
            <a:xfrm>
              <a:off x="1066"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30</a:t>
              </a:r>
            </a:p>
          </p:txBody>
        </p:sp>
        <p:sp>
          <p:nvSpPr>
            <p:cNvPr id="34839" name="Rectangle 7"/>
            <p:cNvSpPr>
              <a:spLocks noChangeArrowheads="1"/>
            </p:cNvSpPr>
            <p:nvPr/>
          </p:nvSpPr>
          <p:spPr bwMode="auto">
            <a:xfrm>
              <a:off x="120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31</a:t>
              </a:r>
            </a:p>
          </p:txBody>
        </p:sp>
        <p:sp>
          <p:nvSpPr>
            <p:cNvPr id="34840" name="Rectangle 8"/>
            <p:cNvSpPr>
              <a:spLocks noChangeArrowheads="1"/>
            </p:cNvSpPr>
            <p:nvPr/>
          </p:nvSpPr>
          <p:spPr bwMode="auto">
            <a:xfrm>
              <a:off x="134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32</a:t>
              </a:r>
            </a:p>
          </p:txBody>
        </p:sp>
        <p:sp>
          <p:nvSpPr>
            <p:cNvPr id="34841" name="Rectangle 9"/>
            <p:cNvSpPr>
              <a:spLocks noChangeArrowheads="1"/>
            </p:cNvSpPr>
            <p:nvPr/>
          </p:nvSpPr>
          <p:spPr bwMode="auto">
            <a:xfrm>
              <a:off x="149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33</a:t>
              </a:r>
            </a:p>
          </p:txBody>
        </p:sp>
        <p:sp>
          <p:nvSpPr>
            <p:cNvPr id="34842" name="Rectangle 10"/>
            <p:cNvSpPr>
              <a:spLocks noChangeArrowheads="1"/>
            </p:cNvSpPr>
            <p:nvPr/>
          </p:nvSpPr>
          <p:spPr bwMode="auto">
            <a:xfrm>
              <a:off x="163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34</a:t>
              </a:r>
            </a:p>
          </p:txBody>
        </p:sp>
        <p:sp>
          <p:nvSpPr>
            <p:cNvPr id="34843" name="Rectangle 11"/>
            <p:cNvSpPr>
              <a:spLocks noChangeArrowheads="1"/>
            </p:cNvSpPr>
            <p:nvPr/>
          </p:nvSpPr>
          <p:spPr bwMode="auto">
            <a:xfrm>
              <a:off x="177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35</a:t>
              </a:r>
            </a:p>
          </p:txBody>
        </p:sp>
        <p:sp>
          <p:nvSpPr>
            <p:cNvPr id="34844" name="Rectangle 12"/>
            <p:cNvSpPr>
              <a:spLocks noChangeArrowheads="1"/>
            </p:cNvSpPr>
            <p:nvPr/>
          </p:nvSpPr>
          <p:spPr bwMode="auto">
            <a:xfrm>
              <a:off x="191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36</a:t>
              </a:r>
            </a:p>
          </p:txBody>
        </p:sp>
        <p:sp>
          <p:nvSpPr>
            <p:cNvPr id="34845" name="Rectangle 13"/>
            <p:cNvSpPr>
              <a:spLocks noChangeArrowheads="1"/>
            </p:cNvSpPr>
            <p:nvPr/>
          </p:nvSpPr>
          <p:spPr bwMode="auto">
            <a:xfrm>
              <a:off x="205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37</a:t>
              </a:r>
            </a:p>
          </p:txBody>
        </p:sp>
        <p:sp>
          <p:nvSpPr>
            <p:cNvPr id="34846" name="Rectangle 14"/>
            <p:cNvSpPr>
              <a:spLocks noChangeArrowheads="1"/>
            </p:cNvSpPr>
            <p:nvPr/>
          </p:nvSpPr>
          <p:spPr bwMode="auto">
            <a:xfrm>
              <a:off x="220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38</a:t>
              </a:r>
            </a:p>
          </p:txBody>
        </p:sp>
        <p:sp>
          <p:nvSpPr>
            <p:cNvPr id="34847" name="Rectangle 15"/>
            <p:cNvSpPr>
              <a:spLocks noChangeArrowheads="1"/>
            </p:cNvSpPr>
            <p:nvPr/>
          </p:nvSpPr>
          <p:spPr bwMode="auto">
            <a:xfrm>
              <a:off x="234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39</a:t>
              </a:r>
            </a:p>
          </p:txBody>
        </p:sp>
        <p:sp>
          <p:nvSpPr>
            <p:cNvPr id="34848" name="Rectangle 16"/>
            <p:cNvSpPr>
              <a:spLocks noChangeArrowheads="1"/>
            </p:cNvSpPr>
            <p:nvPr/>
          </p:nvSpPr>
          <p:spPr bwMode="auto">
            <a:xfrm>
              <a:off x="248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40</a:t>
              </a:r>
            </a:p>
          </p:txBody>
        </p:sp>
        <p:sp>
          <p:nvSpPr>
            <p:cNvPr id="34849" name="Rectangle 17"/>
            <p:cNvSpPr>
              <a:spLocks noChangeArrowheads="1"/>
            </p:cNvSpPr>
            <p:nvPr/>
          </p:nvSpPr>
          <p:spPr bwMode="auto">
            <a:xfrm>
              <a:off x="262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41</a:t>
              </a:r>
            </a:p>
          </p:txBody>
        </p:sp>
        <p:sp>
          <p:nvSpPr>
            <p:cNvPr id="34850" name="Rectangle 18"/>
            <p:cNvSpPr>
              <a:spLocks noChangeArrowheads="1"/>
            </p:cNvSpPr>
            <p:nvPr/>
          </p:nvSpPr>
          <p:spPr bwMode="auto">
            <a:xfrm>
              <a:off x="276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42</a:t>
              </a:r>
            </a:p>
          </p:txBody>
        </p:sp>
        <p:sp>
          <p:nvSpPr>
            <p:cNvPr id="34851" name="Rectangle 19"/>
            <p:cNvSpPr>
              <a:spLocks noChangeArrowheads="1"/>
            </p:cNvSpPr>
            <p:nvPr/>
          </p:nvSpPr>
          <p:spPr bwMode="auto">
            <a:xfrm>
              <a:off x="290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43</a:t>
              </a:r>
            </a:p>
          </p:txBody>
        </p:sp>
        <p:sp>
          <p:nvSpPr>
            <p:cNvPr id="34852" name="Rectangle 20"/>
            <p:cNvSpPr>
              <a:spLocks noChangeArrowheads="1"/>
            </p:cNvSpPr>
            <p:nvPr/>
          </p:nvSpPr>
          <p:spPr bwMode="auto">
            <a:xfrm>
              <a:off x="304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44</a:t>
              </a:r>
            </a:p>
          </p:txBody>
        </p:sp>
        <p:sp>
          <p:nvSpPr>
            <p:cNvPr id="34853" name="Rectangle 21"/>
            <p:cNvSpPr>
              <a:spLocks noChangeArrowheads="1"/>
            </p:cNvSpPr>
            <p:nvPr/>
          </p:nvSpPr>
          <p:spPr bwMode="auto">
            <a:xfrm>
              <a:off x="319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45</a:t>
              </a:r>
            </a:p>
          </p:txBody>
        </p:sp>
        <p:sp>
          <p:nvSpPr>
            <p:cNvPr id="34854" name="Rectangle 22"/>
            <p:cNvSpPr>
              <a:spLocks noChangeArrowheads="1"/>
            </p:cNvSpPr>
            <p:nvPr/>
          </p:nvSpPr>
          <p:spPr bwMode="auto">
            <a:xfrm>
              <a:off x="3333"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46</a:t>
              </a:r>
            </a:p>
          </p:txBody>
        </p:sp>
        <p:sp>
          <p:nvSpPr>
            <p:cNvPr id="34855" name="Rectangle 23"/>
            <p:cNvSpPr>
              <a:spLocks noChangeArrowheads="1"/>
            </p:cNvSpPr>
            <p:nvPr/>
          </p:nvSpPr>
          <p:spPr bwMode="auto">
            <a:xfrm>
              <a:off x="347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47</a:t>
              </a:r>
            </a:p>
          </p:txBody>
        </p:sp>
        <p:sp>
          <p:nvSpPr>
            <p:cNvPr id="34856" name="Rectangle 24"/>
            <p:cNvSpPr>
              <a:spLocks noChangeArrowheads="1"/>
            </p:cNvSpPr>
            <p:nvPr/>
          </p:nvSpPr>
          <p:spPr bwMode="auto">
            <a:xfrm>
              <a:off x="3615"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48</a:t>
              </a:r>
            </a:p>
          </p:txBody>
        </p:sp>
        <p:sp>
          <p:nvSpPr>
            <p:cNvPr id="34857" name="Rectangle 25"/>
            <p:cNvSpPr>
              <a:spLocks noChangeArrowheads="1"/>
            </p:cNvSpPr>
            <p:nvPr/>
          </p:nvSpPr>
          <p:spPr bwMode="auto">
            <a:xfrm>
              <a:off x="3757"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49</a:t>
              </a:r>
            </a:p>
          </p:txBody>
        </p:sp>
        <p:sp>
          <p:nvSpPr>
            <p:cNvPr id="34858" name="Rectangle 26"/>
            <p:cNvSpPr>
              <a:spLocks noChangeArrowheads="1"/>
            </p:cNvSpPr>
            <p:nvPr/>
          </p:nvSpPr>
          <p:spPr bwMode="auto">
            <a:xfrm>
              <a:off x="3899"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50</a:t>
              </a:r>
            </a:p>
          </p:txBody>
        </p:sp>
        <p:sp>
          <p:nvSpPr>
            <p:cNvPr id="34859" name="Rectangle 27"/>
            <p:cNvSpPr>
              <a:spLocks noChangeArrowheads="1"/>
            </p:cNvSpPr>
            <p:nvPr/>
          </p:nvSpPr>
          <p:spPr bwMode="auto">
            <a:xfrm>
              <a:off x="4041"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51</a:t>
              </a:r>
            </a:p>
          </p:txBody>
        </p:sp>
        <p:sp>
          <p:nvSpPr>
            <p:cNvPr id="34860" name="Rectangle 28"/>
            <p:cNvSpPr>
              <a:spLocks noChangeArrowheads="1"/>
            </p:cNvSpPr>
            <p:nvPr/>
          </p:nvSpPr>
          <p:spPr bwMode="auto">
            <a:xfrm>
              <a:off x="4184"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52</a:t>
              </a:r>
            </a:p>
          </p:txBody>
        </p:sp>
        <p:sp>
          <p:nvSpPr>
            <p:cNvPr id="34861" name="Rectangle 29"/>
            <p:cNvSpPr>
              <a:spLocks noChangeArrowheads="1"/>
            </p:cNvSpPr>
            <p:nvPr/>
          </p:nvSpPr>
          <p:spPr bwMode="auto">
            <a:xfrm>
              <a:off x="4326"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53</a:t>
              </a:r>
            </a:p>
          </p:txBody>
        </p:sp>
        <p:sp>
          <p:nvSpPr>
            <p:cNvPr id="34862" name="Rectangle 30"/>
            <p:cNvSpPr>
              <a:spLocks noChangeArrowheads="1"/>
            </p:cNvSpPr>
            <p:nvPr/>
          </p:nvSpPr>
          <p:spPr bwMode="auto">
            <a:xfrm>
              <a:off x="4468"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54</a:t>
              </a:r>
            </a:p>
          </p:txBody>
        </p:sp>
        <p:sp>
          <p:nvSpPr>
            <p:cNvPr id="34863" name="Rectangle 31"/>
            <p:cNvSpPr>
              <a:spLocks noChangeArrowheads="1"/>
            </p:cNvSpPr>
            <p:nvPr/>
          </p:nvSpPr>
          <p:spPr bwMode="auto">
            <a:xfrm>
              <a:off x="461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55</a:t>
              </a:r>
            </a:p>
          </p:txBody>
        </p:sp>
        <p:sp>
          <p:nvSpPr>
            <p:cNvPr id="34864" name="Rectangle 32"/>
            <p:cNvSpPr>
              <a:spLocks noChangeArrowheads="1"/>
            </p:cNvSpPr>
            <p:nvPr/>
          </p:nvSpPr>
          <p:spPr bwMode="auto">
            <a:xfrm>
              <a:off x="4750"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56</a:t>
              </a:r>
            </a:p>
          </p:txBody>
        </p:sp>
        <p:sp>
          <p:nvSpPr>
            <p:cNvPr id="34865" name="Rectangle 33"/>
            <p:cNvSpPr>
              <a:spLocks noChangeArrowheads="1"/>
            </p:cNvSpPr>
            <p:nvPr/>
          </p:nvSpPr>
          <p:spPr bwMode="auto">
            <a:xfrm>
              <a:off x="4892" y="2329"/>
              <a:ext cx="142" cy="199"/>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t>57</a:t>
              </a:r>
            </a:p>
          </p:txBody>
        </p:sp>
        <p:sp>
          <p:nvSpPr>
            <p:cNvPr id="34866" name="Text Box 34"/>
            <p:cNvSpPr txBox="1">
              <a:spLocks noChangeArrowheads="1"/>
            </p:cNvSpPr>
            <p:nvPr/>
          </p:nvSpPr>
          <p:spPr bwMode="auto">
            <a:xfrm>
              <a:off x="442" y="227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sp>
          <p:nvSpPr>
            <p:cNvPr id="34867" name="Text Box 35"/>
            <p:cNvSpPr txBox="1">
              <a:spLocks noChangeArrowheads="1"/>
            </p:cNvSpPr>
            <p:nvPr/>
          </p:nvSpPr>
          <p:spPr bwMode="auto">
            <a:xfrm>
              <a:off x="5006" y="2273"/>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a:t>
              </a:r>
            </a:p>
          </p:txBody>
        </p:sp>
      </p:grpSp>
      <p:sp>
        <p:nvSpPr>
          <p:cNvPr id="310308" name="Text Box 36"/>
          <p:cNvSpPr txBox="1">
            <a:spLocks noChangeArrowheads="1"/>
          </p:cNvSpPr>
          <p:nvPr/>
        </p:nvSpPr>
        <p:spPr bwMode="auto">
          <a:xfrm>
            <a:off x="746125" y="3652838"/>
            <a:ext cx="13255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Received and</a:t>
            </a:r>
          </a:p>
          <a:p>
            <a:pPr algn="ctr" rtl="0" eaLnBrk="1" hangingPunct="1">
              <a:spcBef>
                <a:spcPct val="0"/>
              </a:spcBef>
              <a:spcAft>
                <a:spcPct val="0"/>
              </a:spcAft>
              <a:buClrTx/>
              <a:buFontTx/>
              <a:buNone/>
            </a:pPr>
            <a:r>
              <a:rPr lang="en-US" altLang="en-US" sz="1400" b="1"/>
              <a:t>Acknowledge</a:t>
            </a:r>
          </a:p>
          <a:p>
            <a:pPr algn="ctr" rtl="0" eaLnBrk="1" hangingPunct="1">
              <a:spcBef>
                <a:spcPct val="0"/>
              </a:spcBef>
              <a:spcAft>
                <a:spcPct val="0"/>
              </a:spcAft>
              <a:buClrTx/>
              <a:buFontTx/>
              <a:buNone/>
            </a:pPr>
            <a:r>
              <a:rPr lang="en-US" altLang="en-US" sz="1400" b="1"/>
              <a:t>(31 bytes)</a:t>
            </a:r>
          </a:p>
        </p:txBody>
      </p:sp>
      <p:sp>
        <p:nvSpPr>
          <p:cNvPr id="310309" name="Text Box 37"/>
          <p:cNvSpPr txBox="1">
            <a:spLocks noChangeArrowheads="1"/>
          </p:cNvSpPr>
          <p:nvPr/>
        </p:nvSpPr>
        <p:spPr bwMode="auto">
          <a:xfrm>
            <a:off x="2322513" y="3654425"/>
            <a:ext cx="41132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Not yet received, transmitter permitted to send</a:t>
            </a:r>
          </a:p>
          <a:p>
            <a:pPr algn="ctr" rtl="0" eaLnBrk="1" hangingPunct="1">
              <a:spcBef>
                <a:spcPct val="0"/>
              </a:spcBef>
              <a:spcAft>
                <a:spcPct val="0"/>
              </a:spcAft>
              <a:buClrTx/>
              <a:buFontTx/>
              <a:buNone/>
            </a:pPr>
            <a:r>
              <a:rPr lang="en-US" altLang="en-US" sz="1400" b="1"/>
              <a:t>(20 bytes)</a:t>
            </a:r>
          </a:p>
        </p:txBody>
      </p:sp>
      <p:sp>
        <p:nvSpPr>
          <p:cNvPr id="310311" name="Text Box 39"/>
          <p:cNvSpPr txBox="1">
            <a:spLocks noChangeArrowheads="1"/>
          </p:cNvSpPr>
          <p:nvPr/>
        </p:nvSpPr>
        <p:spPr bwMode="auto">
          <a:xfrm>
            <a:off x="6762750" y="3697288"/>
            <a:ext cx="15652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t>Not yet received</a:t>
            </a:r>
          </a:p>
          <a:p>
            <a:pPr algn="ctr" rtl="0" eaLnBrk="1" hangingPunct="1">
              <a:spcBef>
                <a:spcPct val="0"/>
              </a:spcBef>
              <a:spcAft>
                <a:spcPct val="0"/>
              </a:spcAft>
              <a:buClrTx/>
              <a:buFontTx/>
              <a:buNone/>
            </a:pPr>
            <a:r>
              <a:rPr lang="en-US" altLang="en-US" sz="1400" b="1"/>
              <a:t>Transmitter may</a:t>
            </a:r>
          </a:p>
          <a:p>
            <a:pPr algn="ctr" rtl="0" eaLnBrk="1" hangingPunct="1">
              <a:spcBef>
                <a:spcPct val="0"/>
              </a:spcBef>
              <a:spcAft>
                <a:spcPct val="0"/>
              </a:spcAft>
              <a:buClrTx/>
              <a:buFontTx/>
              <a:buNone/>
            </a:pPr>
            <a:r>
              <a:rPr lang="en-US" altLang="en-US" sz="1400" b="1"/>
              <a:t>not send</a:t>
            </a:r>
          </a:p>
        </p:txBody>
      </p:sp>
      <p:grpSp>
        <p:nvGrpSpPr>
          <p:cNvPr id="3" name="Group 40"/>
          <p:cNvGrpSpPr>
            <a:grpSpLocks/>
          </p:cNvGrpSpPr>
          <p:nvPr/>
        </p:nvGrpSpPr>
        <p:grpSpPr bwMode="auto">
          <a:xfrm>
            <a:off x="403225" y="1042988"/>
            <a:ext cx="8083549" cy="2519362"/>
            <a:chOff x="254" y="1139"/>
            <a:chExt cx="5092" cy="1587"/>
          </a:xfrm>
        </p:grpSpPr>
        <p:sp>
          <p:nvSpPr>
            <p:cNvPr id="34829" name="Rectangle 41"/>
            <p:cNvSpPr>
              <a:spLocks noChangeArrowheads="1"/>
            </p:cNvSpPr>
            <p:nvPr/>
          </p:nvSpPr>
          <p:spPr bwMode="auto">
            <a:xfrm>
              <a:off x="1321" y="2131"/>
              <a:ext cx="2891" cy="595"/>
            </a:xfrm>
            <a:prstGeom prst="rect">
              <a:avLst/>
            </a:prstGeom>
            <a:solidFill>
              <a:srgbClr val="FFFF99">
                <a:alpha val="43137"/>
              </a:srgbClr>
            </a:solidFill>
            <a:ln w="38100">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4830" name="Text Box 42"/>
            <p:cNvSpPr txBox="1">
              <a:spLocks noChangeArrowheads="1"/>
            </p:cNvSpPr>
            <p:nvPr/>
          </p:nvSpPr>
          <p:spPr bwMode="auto">
            <a:xfrm>
              <a:off x="254" y="1590"/>
              <a:ext cx="94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dirty="0"/>
                <a:t>Left edge of </a:t>
              </a:r>
            </a:p>
            <a:p>
              <a:pPr algn="ctr" rtl="0" eaLnBrk="1" hangingPunct="1">
                <a:spcBef>
                  <a:spcPct val="0"/>
                </a:spcBef>
                <a:spcAft>
                  <a:spcPct val="0"/>
                </a:spcAft>
                <a:buClrTx/>
                <a:buFontTx/>
                <a:buNone/>
              </a:pPr>
              <a:r>
                <a:rPr lang="en-US" altLang="en-US" sz="1400" b="1" dirty="0"/>
                <a:t>receive window</a:t>
              </a:r>
            </a:p>
          </p:txBody>
        </p:sp>
        <p:sp>
          <p:nvSpPr>
            <p:cNvPr id="34831" name="Line 43"/>
            <p:cNvSpPr>
              <a:spLocks noChangeShapeType="1"/>
            </p:cNvSpPr>
            <p:nvPr/>
          </p:nvSpPr>
          <p:spPr bwMode="auto">
            <a:xfrm>
              <a:off x="1094" y="1734"/>
              <a:ext cx="170" cy="31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2" name="Text Box 44"/>
            <p:cNvSpPr txBox="1">
              <a:spLocks noChangeArrowheads="1"/>
            </p:cNvSpPr>
            <p:nvPr/>
          </p:nvSpPr>
          <p:spPr bwMode="auto">
            <a:xfrm>
              <a:off x="4405" y="1526"/>
              <a:ext cx="94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dirty="0"/>
                <a:t>Right edge of </a:t>
              </a:r>
            </a:p>
            <a:p>
              <a:pPr algn="ctr" rtl="0" eaLnBrk="1" hangingPunct="1">
                <a:spcBef>
                  <a:spcPct val="0"/>
                </a:spcBef>
                <a:spcAft>
                  <a:spcPct val="0"/>
                </a:spcAft>
                <a:buClrTx/>
                <a:buFontTx/>
                <a:buNone/>
              </a:pPr>
              <a:r>
                <a:rPr lang="en-US" altLang="en-US" sz="1400" b="1" dirty="0"/>
                <a:t>receive window</a:t>
              </a:r>
            </a:p>
          </p:txBody>
        </p:sp>
        <p:sp>
          <p:nvSpPr>
            <p:cNvPr id="34833" name="Line 45"/>
            <p:cNvSpPr>
              <a:spLocks noChangeShapeType="1"/>
            </p:cNvSpPr>
            <p:nvPr/>
          </p:nvSpPr>
          <p:spPr bwMode="auto">
            <a:xfrm flipH="1">
              <a:off x="4212" y="1706"/>
              <a:ext cx="369" cy="34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4" name="Text Box 46"/>
            <p:cNvSpPr txBox="1">
              <a:spLocks noChangeArrowheads="1"/>
            </p:cNvSpPr>
            <p:nvPr/>
          </p:nvSpPr>
          <p:spPr bwMode="auto">
            <a:xfrm>
              <a:off x="1907" y="1139"/>
              <a:ext cx="99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solidFill>
                    <a:schemeClr val="accent2"/>
                  </a:solidFill>
                </a:rPr>
                <a:t>Receive Window</a:t>
              </a:r>
            </a:p>
            <a:p>
              <a:pPr algn="ctr" rtl="0" eaLnBrk="1" hangingPunct="1">
                <a:spcBef>
                  <a:spcPct val="0"/>
                </a:spcBef>
                <a:spcAft>
                  <a:spcPct val="0"/>
                </a:spcAft>
                <a:buClrTx/>
                <a:buFontTx/>
                <a:buNone/>
              </a:pPr>
              <a:r>
                <a:rPr lang="en-US" altLang="en-US" sz="1400" b="1">
                  <a:solidFill>
                    <a:schemeClr val="accent2"/>
                  </a:solidFill>
                </a:rPr>
                <a:t>RCV.WND = 20</a:t>
              </a:r>
            </a:p>
          </p:txBody>
        </p:sp>
        <p:sp>
          <p:nvSpPr>
            <p:cNvPr id="34835" name="Line 47"/>
            <p:cNvSpPr>
              <a:spLocks noChangeShapeType="1"/>
            </p:cNvSpPr>
            <p:nvPr/>
          </p:nvSpPr>
          <p:spPr bwMode="auto">
            <a:xfrm>
              <a:off x="2341" y="1479"/>
              <a:ext cx="0" cy="6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58"/>
          <p:cNvGrpSpPr>
            <a:grpSpLocks/>
          </p:cNvGrpSpPr>
          <p:nvPr/>
        </p:nvGrpSpPr>
        <p:grpSpPr bwMode="auto">
          <a:xfrm>
            <a:off x="1530350" y="3248025"/>
            <a:ext cx="1363663" cy="2260600"/>
            <a:chOff x="964" y="2046"/>
            <a:chExt cx="859" cy="1424"/>
          </a:xfrm>
        </p:grpSpPr>
        <p:sp>
          <p:nvSpPr>
            <p:cNvPr id="34827" name="Text Box 54"/>
            <p:cNvSpPr txBox="1">
              <a:spLocks noChangeArrowheads="1"/>
            </p:cNvSpPr>
            <p:nvPr/>
          </p:nvSpPr>
          <p:spPr bwMode="auto">
            <a:xfrm>
              <a:off x="964" y="3010"/>
              <a:ext cx="85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400" b="1">
                  <a:solidFill>
                    <a:schemeClr val="accent2"/>
                  </a:solidFill>
                </a:rPr>
                <a:t>Receive Next</a:t>
              </a:r>
            </a:p>
            <a:p>
              <a:pPr algn="ctr" rtl="0" eaLnBrk="1" hangingPunct="1">
                <a:spcBef>
                  <a:spcPct val="0"/>
                </a:spcBef>
                <a:spcAft>
                  <a:spcPct val="0"/>
                </a:spcAft>
                <a:buClrTx/>
                <a:buFontTx/>
                <a:buNone/>
              </a:pPr>
              <a:r>
                <a:rPr lang="en-US" altLang="en-US" sz="1400" b="1">
                  <a:solidFill>
                    <a:schemeClr val="accent2"/>
                  </a:solidFill>
                </a:rPr>
                <a:t>Pointer</a:t>
              </a:r>
            </a:p>
            <a:p>
              <a:pPr algn="ctr" rtl="0" eaLnBrk="1" hangingPunct="1">
                <a:spcBef>
                  <a:spcPct val="0"/>
                </a:spcBef>
                <a:spcAft>
                  <a:spcPct val="0"/>
                </a:spcAft>
                <a:buClrTx/>
                <a:buFontTx/>
                <a:buNone/>
              </a:pPr>
              <a:r>
                <a:rPr lang="en-US" altLang="en-US" sz="1400" b="1">
                  <a:solidFill>
                    <a:schemeClr val="accent2"/>
                  </a:solidFill>
                </a:rPr>
                <a:t>RCV.NXT = 32</a:t>
              </a:r>
            </a:p>
          </p:txBody>
        </p:sp>
        <p:sp>
          <p:nvSpPr>
            <p:cNvPr id="34828" name="Line 56"/>
            <p:cNvSpPr>
              <a:spLocks noChangeShapeType="1"/>
            </p:cNvSpPr>
            <p:nvPr/>
          </p:nvSpPr>
          <p:spPr bwMode="auto">
            <a:xfrm flipV="1">
              <a:off x="1406" y="2046"/>
              <a:ext cx="0" cy="9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10331" name="Text Box 59"/>
          <p:cNvSpPr txBox="1">
            <a:spLocks noChangeArrowheads="1"/>
          </p:cNvSpPr>
          <p:nvPr/>
        </p:nvSpPr>
        <p:spPr bwMode="auto">
          <a:xfrm>
            <a:off x="2097088" y="5949950"/>
            <a:ext cx="5530850" cy="3667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800" b="1"/>
              <a:t>Note</a:t>
            </a:r>
            <a:r>
              <a:rPr lang="en-US" altLang="en-US" sz="1800"/>
              <a:t>: Prior to receiving 14 bytes that have been sent</a:t>
            </a:r>
          </a:p>
        </p:txBody>
      </p:sp>
    </p:spTree>
    <p:extLst>
      <p:ext uri="{BB962C8B-B14F-4D97-AF65-F5344CB8AC3E}">
        <p14:creationId xmlns:p14="http://schemas.microsoft.com/office/powerpoint/2010/main" val="3140607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1030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030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0311"/>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310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308" grpId="0"/>
      <p:bldP spid="310309" grpId="0"/>
      <p:bldP spid="310311" grpId="0"/>
      <p:bldP spid="3103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Grp="1" noChangeArrowheads="1"/>
          </p:cNvSpPr>
          <p:nvPr>
            <p:ph type="title"/>
          </p:nvPr>
        </p:nvSpPr>
        <p:spPr/>
        <p:txBody>
          <a:bodyPr/>
          <a:lstStyle/>
          <a:p>
            <a:pPr algn="ctr" eaLnBrk="1" hangingPunct="1"/>
            <a:r>
              <a:rPr lang="en-US" altLang="en-US" sz="2000" dirty="0" smtClean="0"/>
              <a:t>TCP Transaction Example Showing Server’s Send Pointers</a:t>
            </a:r>
          </a:p>
        </p:txBody>
      </p:sp>
      <p:sp>
        <p:nvSpPr>
          <p:cNvPr id="35842" name="Slide Number Placeholder 2"/>
          <p:cNvSpPr>
            <a:spLocks noGrp="1"/>
          </p:cNvSpPr>
          <p:nvPr>
            <p:ph type="sldNum" sz="quarter" idx="4294967295"/>
          </p:nvPr>
        </p:nvSpPr>
        <p:spPr>
          <a:xfrm>
            <a:off x="7131049" y="756820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r>
              <a:rPr lang="en-US" altLang="en-US" sz="1000" dirty="0" smtClean="0"/>
              <a:t>3- </a:t>
            </a:r>
            <a:fld id="{61D3331B-0501-4AD7-82FB-3620ED3672EC}" type="slidenum">
              <a:rPr lang="he-IL" altLang="en-US" sz="1000" smtClean="0"/>
              <a:pPr rtl="0">
                <a:spcBef>
                  <a:spcPct val="0"/>
                </a:spcBef>
                <a:spcAft>
                  <a:spcPct val="0"/>
                </a:spcAft>
                <a:buClrTx/>
                <a:buFontTx/>
                <a:buNone/>
              </a:pPr>
              <a:t>83</a:t>
            </a:fld>
            <a:endParaRPr lang="en-US" altLang="en-US" sz="1000" dirty="0"/>
          </a:p>
        </p:txBody>
      </p:sp>
      <p:sp>
        <p:nvSpPr>
          <p:cNvPr id="164" name="Slide Number Placeholder 2"/>
          <p:cNvSpPr>
            <a:spLocks noGrp="1"/>
          </p:cNvSpPr>
          <p:nvPr>
            <p:ph type="sldNum" sz="quarter" idx="4294967295"/>
          </p:nvPr>
        </p:nvSpPr>
        <p:spPr>
          <a:xfrm>
            <a:off x="-107951" y="7550746"/>
            <a:ext cx="3101975" cy="4746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a:spcBef>
                <a:spcPct val="0"/>
              </a:spcBef>
              <a:spcAft>
                <a:spcPct val="0"/>
              </a:spcAft>
              <a:buClrTx/>
              <a:buFontTx/>
              <a:buNone/>
            </a:pPr>
            <a:r>
              <a:rPr lang="en-US" altLang="en-US" sz="1100" b="1" u="sng" dirty="0" smtClean="0"/>
              <a:t>This example is based on tcpipguide.com</a:t>
            </a:r>
            <a:endParaRPr lang="en-US" altLang="en-US" sz="1100" b="1" u="sng" dirty="0"/>
          </a:p>
        </p:txBody>
      </p:sp>
      <p:sp>
        <p:nvSpPr>
          <p:cNvPr id="35844" name="Rectangle 5"/>
          <p:cNvSpPr>
            <a:spLocks noChangeArrowheads="1"/>
          </p:cNvSpPr>
          <p:nvPr/>
        </p:nvSpPr>
        <p:spPr bwMode="auto">
          <a:xfrm>
            <a:off x="412749" y="2016721"/>
            <a:ext cx="495300" cy="180975"/>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45" name="Rectangle 6"/>
          <p:cNvSpPr>
            <a:spLocks noChangeArrowheads="1"/>
          </p:cNvSpPr>
          <p:nvPr/>
        </p:nvSpPr>
        <p:spPr bwMode="auto">
          <a:xfrm>
            <a:off x="908049" y="2016721"/>
            <a:ext cx="495300" cy="180975"/>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46" name="Rectangle 7"/>
          <p:cNvSpPr>
            <a:spLocks noChangeArrowheads="1"/>
          </p:cNvSpPr>
          <p:nvPr/>
        </p:nvSpPr>
        <p:spPr bwMode="auto">
          <a:xfrm>
            <a:off x="1403349" y="2016721"/>
            <a:ext cx="1035050" cy="180975"/>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47" name="Rectangle 8"/>
          <p:cNvSpPr>
            <a:spLocks noChangeArrowheads="1"/>
          </p:cNvSpPr>
          <p:nvPr/>
        </p:nvSpPr>
        <p:spPr bwMode="auto">
          <a:xfrm>
            <a:off x="908049" y="1926233"/>
            <a:ext cx="495300" cy="3603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48" name="Rectangle 28"/>
          <p:cNvSpPr>
            <a:spLocks noChangeArrowheads="1"/>
          </p:cNvSpPr>
          <p:nvPr/>
        </p:nvSpPr>
        <p:spPr bwMode="auto">
          <a:xfrm>
            <a:off x="6038849" y="1926233"/>
            <a:ext cx="495300" cy="180975"/>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49" name="Rectangle 29"/>
          <p:cNvSpPr>
            <a:spLocks noChangeArrowheads="1"/>
          </p:cNvSpPr>
          <p:nvPr/>
        </p:nvSpPr>
        <p:spPr bwMode="auto">
          <a:xfrm>
            <a:off x="6534149" y="1926233"/>
            <a:ext cx="495300" cy="180975"/>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50" name="Rectangle 30"/>
          <p:cNvSpPr>
            <a:spLocks noChangeArrowheads="1"/>
          </p:cNvSpPr>
          <p:nvPr/>
        </p:nvSpPr>
        <p:spPr bwMode="auto">
          <a:xfrm>
            <a:off x="7029449" y="1926233"/>
            <a:ext cx="1035050" cy="180975"/>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51" name="Rectangle 31"/>
          <p:cNvSpPr>
            <a:spLocks noChangeArrowheads="1"/>
          </p:cNvSpPr>
          <p:nvPr/>
        </p:nvSpPr>
        <p:spPr bwMode="auto">
          <a:xfrm>
            <a:off x="6534149" y="1835746"/>
            <a:ext cx="495300" cy="3603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52" name="Rectangle 36"/>
          <p:cNvSpPr>
            <a:spLocks noChangeArrowheads="1"/>
          </p:cNvSpPr>
          <p:nvPr/>
        </p:nvSpPr>
        <p:spPr bwMode="auto">
          <a:xfrm>
            <a:off x="6578599" y="1881783"/>
            <a:ext cx="406400" cy="269875"/>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853" name="Text Box 77"/>
          <p:cNvSpPr txBox="1">
            <a:spLocks noChangeArrowheads="1"/>
          </p:cNvSpPr>
          <p:nvPr/>
        </p:nvSpPr>
        <p:spPr bwMode="auto">
          <a:xfrm>
            <a:off x="-36513" y="1700808"/>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RCV.WND=200</a:t>
            </a:r>
          </a:p>
        </p:txBody>
      </p:sp>
      <p:sp>
        <p:nvSpPr>
          <p:cNvPr id="35854" name="Text Box 78"/>
          <p:cNvSpPr txBox="1">
            <a:spLocks noChangeArrowheads="1"/>
          </p:cNvSpPr>
          <p:nvPr/>
        </p:nvSpPr>
        <p:spPr bwMode="auto">
          <a:xfrm>
            <a:off x="503237" y="2331046"/>
            <a:ext cx="942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RCV.NXT=241</a:t>
            </a:r>
          </a:p>
        </p:txBody>
      </p:sp>
      <p:sp>
        <p:nvSpPr>
          <p:cNvPr id="35855" name="Line 79"/>
          <p:cNvSpPr>
            <a:spLocks noChangeShapeType="1"/>
          </p:cNvSpPr>
          <p:nvPr/>
        </p:nvSpPr>
        <p:spPr bwMode="auto">
          <a:xfrm flipV="1">
            <a:off x="908049" y="2286596"/>
            <a:ext cx="0" cy="88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6" name="Text Box 80"/>
          <p:cNvSpPr txBox="1">
            <a:spLocks noChangeArrowheads="1"/>
          </p:cNvSpPr>
          <p:nvPr/>
        </p:nvSpPr>
        <p:spPr bwMode="auto">
          <a:xfrm>
            <a:off x="7616824" y="1565871"/>
            <a:ext cx="987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Usable=200</a:t>
            </a:r>
          </a:p>
        </p:txBody>
      </p:sp>
      <p:sp>
        <p:nvSpPr>
          <p:cNvPr id="35857" name="Text Box 81"/>
          <p:cNvSpPr txBox="1">
            <a:spLocks noChangeArrowheads="1"/>
          </p:cNvSpPr>
          <p:nvPr/>
        </p:nvSpPr>
        <p:spPr bwMode="auto">
          <a:xfrm>
            <a:off x="6129337" y="2242146"/>
            <a:ext cx="942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SND.NXT=241</a:t>
            </a:r>
          </a:p>
        </p:txBody>
      </p:sp>
      <p:sp>
        <p:nvSpPr>
          <p:cNvPr id="35858" name="Line 82"/>
          <p:cNvSpPr>
            <a:spLocks noChangeShapeType="1"/>
          </p:cNvSpPr>
          <p:nvPr/>
        </p:nvSpPr>
        <p:spPr bwMode="auto">
          <a:xfrm flipV="1">
            <a:off x="6534149" y="2197696"/>
            <a:ext cx="0" cy="88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59" name="Text Box 83"/>
          <p:cNvSpPr txBox="1">
            <a:spLocks noChangeArrowheads="1"/>
          </p:cNvSpPr>
          <p:nvPr/>
        </p:nvSpPr>
        <p:spPr bwMode="auto">
          <a:xfrm>
            <a:off x="6129337" y="1565871"/>
            <a:ext cx="955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SND.UNA=241</a:t>
            </a:r>
          </a:p>
        </p:txBody>
      </p:sp>
      <p:sp>
        <p:nvSpPr>
          <p:cNvPr id="35860" name="Line 84"/>
          <p:cNvSpPr>
            <a:spLocks noChangeShapeType="1"/>
          </p:cNvSpPr>
          <p:nvPr/>
        </p:nvSpPr>
        <p:spPr bwMode="auto">
          <a:xfrm flipV="1">
            <a:off x="6534149" y="1748433"/>
            <a:ext cx="0" cy="889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nvGrpSpPr>
          <p:cNvPr id="2" name="Group 157"/>
          <p:cNvGrpSpPr>
            <a:grpSpLocks/>
          </p:cNvGrpSpPr>
          <p:nvPr/>
        </p:nvGrpSpPr>
        <p:grpSpPr bwMode="auto">
          <a:xfrm>
            <a:off x="52387" y="3275608"/>
            <a:ext cx="2386012" cy="855663"/>
            <a:chOff x="101" y="1366"/>
            <a:chExt cx="1503" cy="539"/>
          </a:xfrm>
        </p:grpSpPr>
        <p:sp>
          <p:nvSpPr>
            <p:cNvPr id="35996" name="Rectangle 9"/>
            <p:cNvSpPr>
              <a:spLocks noChangeArrowheads="1"/>
            </p:cNvSpPr>
            <p:nvPr/>
          </p:nvSpPr>
          <p:spPr bwMode="auto">
            <a:xfrm>
              <a:off x="328" y="1536"/>
              <a:ext cx="312" cy="114"/>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97" name="Rectangle 10"/>
            <p:cNvSpPr>
              <a:spLocks noChangeArrowheads="1"/>
            </p:cNvSpPr>
            <p:nvPr/>
          </p:nvSpPr>
          <p:spPr bwMode="auto">
            <a:xfrm>
              <a:off x="754" y="1536"/>
              <a:ext cx="312"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98" name="Rectangle 11"/>
            <p:cNvSpPr>
              <a:spLocks noChangeArrowheads="1"/>
            </p:cNvSpPr>
            <p:nvPr/>
          </p:nvSpPr>
          <p:spPr bwMode="auto">
            <a:xfrm>
              <a:off x="1065" y="1536"/>
              <a:ext cx="539"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99" name="Rectangle 12"/>
            <p:cNvSpPr>
              <a:spLocks noChangeArrowheads="1"/>
            </p:cNvSpPr>
            <p:nvPr/>
          </p:nvSpPr>
          <p:spPr bwMode="auto">
            <a:xfrm>
              <a:off x="754" y="1479"/>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000" name="Rectangle 13"/>
            <p:cNvSpPr>
              <a:spLocks noChangeArrowheads="1"/>
            </p:cNvSpPr>
            <p:nvPr/>
          </p:nvSpPr>
          <p:spPr bwMode="auto">
            <a:xfrm>
              <a:off x="640" y="1536"/>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6001" name="Text Box 85"/>
            <p:cNvSpPr txBox="1">
              <a:spLocks noChangeArrowheads="1"/>
            </p:cNvSpPr>
            <p:nvPr/>
          </p:nvSpPr>
          <p:spPr bwMode="auto">
            <a:xfrm>
              <a:off x="500" y="1761"/>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RCV.NXT=321</a:t>
              </a:r>
            </a:p>
          </p:txBody>
        </p:sp>
        <p:sp>
          <p:nvSpPr>
            <p:cNvPr id="36002" name="Line 86"/>
            <p:cNvSpPr>
              <a:spLocks noChangeShapeType="1"/>
            </p:cNvSpPr>
            <p:nvPr/>
          </p:nvSpPr>
          <p:spPr bwMode="auto">
            <a:xfrm flipV="1">
              <a:off x="755" y="1733"/>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003" name="Text Box 91"/>
            <p:cNvSpPr txBox="1">
              <a:spLocks noChangeArrowheads="1"/>
            </p:cNvSpPr>
            <p:nvPr/>
          </p:nvSpPr>
          <p:spPr bwMode="auto">
            <a:xfrm>
              <a:off x="101" y="1366"/>
              <a:ext cx="62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RCV.WND=200</a:t>
              </a:r>
            </a:p>
          </p:txBody>
        </p:sp>
      </p:grpSp>
      <p:grpSp>
        <p:nvGrpSpPr>
          <p:cNvPr id="3" name="Group 160"/>
          <p:cNvGrpSpPr>
            <a:grpSpLocks/>
          </p:cNvGrpSpPr>
          <p:nvPr/>
        </p:nvGrpSpPr>
        <p:grpSpPr bwMode="auto">
          <a:xfrm>
            <a:off x="368299" y="4715471"/>
            <a:ext cx="2070100" cy="858837"/>
            <a:chOff x="300" y="2273"/>
            <a:chExt cx="1304" cy="541"/>
          </a:xfrm>
        </p:grpSpPr>
        <p:sp>
          <p:nvSpPr>
            <p:cNvPr id="35987" name="Rectangle 14"/>
            <p:cNvSpPr>
              <a:spLocks noChangeArrowheads="1"/>
            </p:cNvSpPr>
            <p:nvPr/>
          </p:nvSpPr>
          <p:spPr bwMode="auto">
            <a:xfrm>
              <a:off x="328" y="2444"/>
              <a:ext cx="312" cy="114"/>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88" name="Rectangle 15"/>
            <p:cNvSpPr>
              <a:spLocks noChangeArrowheads="1"/>
            </p:cNvSpPr>
            <p:nvPr/>
          </p:nvSpPr>
          <p:spPr bwMode="auto">
            <a:xfrm>
              <a:off x="952" y="2444"/>
              <a:ext cx="312"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89" name="Rectangle 16"/>
            <p:cNvSpPr>
              <a:spLocks noChangeArrowheads="1"/>
            </p:cNvSpPr>
            <p:nvPr/>
          </p:nvSpPr>
          <p:spPr bwMode="auto">
            <a:xfrm>
              <a:off x="1264" y="2444"/>
              <a:ext cx="340" cy="113"/>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90" name="Rectangle 17"/>
            <p:cNvSpPr>
              <a:spLocks noChangeArrowheads="1"/>
            </p:cNvSpPr>
            <p:nvPr/>
          </p:nvSpPr>
          <p:spPr bwMode="auto">
            <a:xfrm>
              <a:off x="952" y="2387"/>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91" name="Rectangle 18"/>
            <p:cNvSpPr>
              <a:spLocks noChangeArrowheads="1"/>
            </p:cNvSpPr>
            <p:nvPr/>
          </p:nvSpPr>
          <p:spPr bwMode="auto">
            <a:xfrm>
              <a:off x="640" y="2444"/>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92" name="Rectangle 19"/>
            <p:cNvSpPr>
              <a:spLocks noChangeArrowheads="1"/>
            </p:cNvSpPr>
            <p:nvPr/>
          </p:nvSpPr>
          <p:spPr bwMode="auto">
            <a:xfrm>
              <a:off x="754" y="2444"/>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93" name="Text Box 87"/>
            <p:cNvSpPr txBox="1">
              <a:spLocks noChangeArrowheads="1"/>
            </p:cNvSpPr>
            <p:nvPr/>
          </p:nvSpPr>
          <p:spPr bwMode="auto">
            <a:xfrm>
              <a:off x="697" y="2670"/>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RCV.NXT=441</a:t>
              </a:r>
            </a:p>
          </p:txBody>
        </p:sp>
        <p:sp>
          <p:nvSpPr>
            <p:cNvPr id="35994" name="Line 88"/>
            <p:cNvSpPr>
              <a:spLocks noChangeShapeType="1"/>
            </p:cNvSpPr>
            <p:nvPr/>
          </p:nvSpPr>
          <p:spPr bwMode="auto">
            <a:xfrm flipV="1">
              <a:off x="952" y="2642"/>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95" name="Text Box 92"/>
            <p:cNvSpPr txBox="1">
              <a:spLocks noChangeArrowheads="1"/>
            </p:cNvSpPr>
            <p:nvPr/>
          </p:nvSpPr>
          <p:spPr bwMode="auto">
            <a:xfrm>
              <a:off x="300" y="2273"/>
              <a:ext cx="62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RCV.WND=200</a:t>
              </a:r>
            </a:p>
          </p:txBody>
        </p:sp>
      </p:grpSp>
      <p:grpSp>
        <p:nvGrpSpPr>
          <p:cNvPr id="4" name="Group 167"/>
          <p:cNvGrpSpPr>
            <a:grpSpLocks/>
          </p:cNvGrpSpPr>
          <p:nvPr/>
        </p:nvGrpSpPr>
        <p:grpSpPr bwMode="auto">
          <a:xfrm>
            <a:off x="412749" y="6515696"/>
            <a:ext cx="2025650" cy="858837"/>
            <a:chOff x="328" y="3407"/>
            <a:chExt cx="1276" cy="541"/>
          </a:xfrm>
        </p:grpSpPr>
        <p:sp>
          <p:nvSpPr>
            <p:cNvPr id="35977" name="Rectangle 20"/>
            <p:cNvSpPr>
              <a:spLocks noChangeArrowheads="1"/>
            </p:cNvSpPr>
            <p:nvPr/>
          </p:nvSpPr>
          <p:spPr bwMode="auto">
            <a:xfrm>
              <a:off x="328" y="3578"/>
              <a:ext cx="312" cy="114"/>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78" name="Rectangle 21"/>
            <p:cNvSpPr>
              <a:spLocks noChangeArrowheads="1"/>
            </p:cNvSpPr>
            <p:nvPr/>
          </p:nvSpPr>
          <p:spPr bwMode="auto">
            <a:xfrm>
              <a:off x="1179" y="3577"/>
              <a:ext cx="312" cy="115"/>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79" name="Rectangle 22"/>
            <p:cNvSpPr>
              <a:spLocks noChangeArrowheads="1"/>
            </p:cNvSpPr>
            <p:nvPr/>
          </p:nvSpPr>
          <p:spPr bwMode="auto">
            <a:xfrm>
              <a:off x="1491" y="3577"/>
              <a:ext cx="113" cy="115"/>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80" name="Rectangle 23"/>
            <p:cNvSpPr>
              <a:spLocks noChangeArrowheads="1"/>
            </p:cNvSpPr>
            <p:nvPr/>
          </p:nvSpPr>
          <p:spPr bwMode="auto">
            <a:xfrm>
              <a:off x="1179" y="3521"/>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81" name="Rectangle 24"/>
            <p:cNvSpPr>
              <a:spLocks noChangeArrowheads="1"/>
            </p:cNvSpPr>
            <p:nvPr/>
          </p:nvSpPr>
          <p:spPr bwMode="auto">
            <a:xfrm>
              <a:off x="640" y="3578"/>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82" name="Rectangle 25"/>
            <p:cNvSpPr>
              <a:spLocks noChangeArrowheads="1"/>
            </p:cNvSpPr>
            <p:nvPr/>
          </p:nvSpPr>
          <p:spPr bwMode="auto">
            <a:xfrm>
              <a:off x="754" y="3578"/>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83" name="Rectangle 26"/>
            <p:cNvSpPr>
              <a:spLocks noChangeArrowheads="1"/>
            </p:cNvSpPr>
            <p:nvPr/>
          </p:nvSpPr>
          <p:spPr bwMode="auto">
            <a:xfrm>
              <a:off x="952" y="3577"/>
              <a:ext cx="227" cy="115"/>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160</a:t>
              </a:r>
            </a:p>
          </p:txBody>
        </p:sp>
        <p:sp>
          <p:nvSpPr>
            <p:cNvPr id="35984" name="Text Box 89"/>
            <p:cNvSpPr txBox="1">
              <a:spLocks noChangeArrowheads="1"/>
            </p:cNvSpPr>
            <p:nvPr/>
          </p:nvSpPr>
          <p:spPr bwMode="auto">
            <a:xfrm>
              <a:off x="924" y="3804"/>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RCV.NXT=601</a:t>
              </a:r>
            </a:p>
          </p:txBody>
        </p:sp>
        <p:sp>
          <p:nvSpPr>
            <p:cNvPr id="35985" name="Line 90"/>
            <p:cNvSpPr>
              <a:spLocks noChangeShapeType="1"/>
            </p:cNvSpPr>
            <p:nvPr/>
          </p:nvSpPr>
          <p:spPr bwMode="auto">
            <a:xfrm flipV="1">
              <a:off x="1179" y="3776"/>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86" name="Text Box 93"/>
            <p:cNvSpPr txBox="1">
              <a:spLocks noChangeArrowheads="1"/>
            </p:cNvSpPr>
            <p:nvPr/>
          </p:nvSpPr>
          <p:spPr bwMode="auto">
            <a:xfrm>
              <a:off x="555" y="3407"/>
              <a:ext cx="62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RCV.WND=200</a:t>
              </a:r>
            </a:p>
          </p:txBody>
        </p:sp>
      </p:grpSp>
      <p:grpSp>
        <p:nvGrpSpPr>
          <p:cNvPr id="5" name="Group 156"/>
          <p:cNvGrpSpPr>
            <a:grpSpLocks/>
          </p:cNvGrpSpPr>
          <p:nvPr/>
        </p:nvGrpSpPr>
        <p:grpSpPr bwMode="auto">
          <a:xfrm>
            <a:off x="6038849" y="2510433"/>
            <a:ext cx="2565400" cy="904875"/>
            <a:chOff x="3872" y="884"/>
            <a:chExt cx="1616" cy="570"/>
          </a:xfrm>
        </p:grpSpPr>
        <p:sp>
          <p:nvSpPr>
            <p:cNvPr id="35966" name="Rectangle 32"/>
            <p:cNvSpPr>
              <a:spLocks noChangeArrowheads="1"/>
            </p:cNvSpPr>
            <p:nvPr/>
          </p:nvSpPr>
          <p:spPr bwMode="auto">
            <a:xfrm>
              <a:off x="3872" y="1112"/>
              <a:ext cx="312" cy="114"/>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67" name="Rectangle 33"/>
            <p:cNvSpPr>
              <a:spLocks noChangeArrowheads="1"/>
            </p:cNvSpPr>
            <p:nvPr/>
          </p:nvSpPr>
          <p:spPr bwMode="auto">
            <a:xfrm>
              <a:off x="4184" y="1112"/>
              <a:ext cx="312"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68" name="Rectangle 34"/>
            <p:cNvSpPr>
              <a:spLocks noChangeArrowheads="1"/>
            </p:cNvSpPr>
            <p:nvPr/>
          </p:nvSpPr>
          <p:spPr bwMode="auto">
            <a:xfrm>
              <a:off x="4496" y="1112"/>
              <a:ext cx="652"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69" name="Rectangle 35"/>
            <p:cNvSpPr>
              <a:spLocks noChangeArrowheads="1"/>
            </p:cNvSpPr>
            <p:nvPr/>
          </p:nvSpPr>
          <p:spPr bwMode="auto">
            <a:xfrm>
              <a:off x="4184" y="1055"/>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70" name="Rectangle 37"/>
            <p:cNvSpPr>
              <a:spLocks noChangeArrowheads="1"/>
            </p:cNvSpPr>
            <p:nvPr/>
          </p:nvSpPr>
          <p:spPr bwMode="auto">
            <a:xfrm>
              <a:off x="4184" y="1112"/>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71" name="Rectangle 38"/>
            <p:cNvSpPr>
              <a:spLocks noChangeArrowheads="1"/>
            </p:cNvSpPr>
            <p:nvPr/>
          </p:nvSpPr>
          <p:spPr bwMode="auto">
            <a:xfrm>
              <a:off x="4297" y="1083"/>
              <a:ext cx="200" cy="171"/>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72" name="Text Box 94"/>
            <p:cNvSpPr txBox="1">
              <a:spLocks noChangeArrowheads="1"/>
            </p:cNvSpPr>
            <p:nvPr/>
          </p:nvSpPr>
          <p:spPr bwMode="auto">
            <a:xfrm>
              <a:off x="3929" y="884"/>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SND.UNA=241</a:t>
              </a:r>
            </a:p>
          </p:txBody>
        </p:sp>
        <p:sp>
          <p:nvSpPr>
            <p:cNvPr id="35973" name="Line 95"/>
            <p:cNvSpPr>
              <a:spLocks noChangeShapeType="1"/>
            </p:cNvSpPr>
            <p:nvPr/>
          </p:nvSpPr>
          <p:spPr bwMode="auto">
            <a:xfrm flipV="1">
              <a:off x="4184" y="999"/>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74" name="Text Box 96"/>
            <p:cNvSpPr txBox="1">
              <a:spLocks noChangeArrowheads="1"/>
            </p:cNvSpPr>
            <p:nvPr/>
          </p:nvSpPr>
          <p:spPr bwMode="auto">
            <a:xfrm>
              <a:off x="4042" y="1310"/>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SND.NXT=321</a:t>
              </a:r>
            </a:p>
          </p:txBody>
        </p:sp>
        <p:sp>
          <p:nvSpPr>
            <p:cNvPr id="35975" name="Line 97"/>
            <p:cNvSpPr>
              <a:spLocks noChangeShapeType="1"/>
            </p:cNvSpPr>
            <p:nvPr/>
          </p:nvSpPr>
          <p:spPr bwMode="auto">
            <a:xfrm flipV="1">
              <a:off x="4297" y="1282"/>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76" name="Text Box 120"/>
            <p:cNvSpPr txBox="1">
              <a:spLocks noChangeArrowheads="1"/>
            </p:cNvSpPr>
            <p:nvPr/>
          </p:nvSpPr>
          <p:spPr bwMode="auto">
            <a:xfrm>
              <a:off x="4866" y="884"/>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Usable=120</a:t>
              </a:r>
            </a:p>
          </p:txBody>
        </p:sp>
      </p:grpSp>
      <p:grpSp>
        <p:nvGrpSpPr>
          <p:cNvPr id="6" name="Group 158"/>
          <p:cNvGrpSpPr>
            <a:grpSpLocks/>
          </p:cNvGrpSpPr>
          <p:nvPr/>
        </p:nvGrpSpPr>
        <p:grpSpPr bwMode="auto">
          <a:xfrm>
            <a:off x="6038849" y="3407371"/>
            <a:ext cx="2565400" cy="906462"/>
            <a:chOff x="3872" y="1449"/>
            <a:chExt cx="1616" cy="571"/>
          </a:xfrm>
        </p:grpSpPr>
        <p:sp>
          <p:nvSpPr>
            <p:cNvPr id="35955" name="Rectangle 39"/>
            <p:cNvSpPr>
              <a:spLocks noChangeArrowheads="1"/>
            </p:cNvSpPr>
            <p:nvPr/>
          </p:nvSpPr>
          <p:spPr bwMode="auto">
            <a:xfrm>
              <a:off x="3872" y="1678"/>
              <a:ext cx="312" cy="114"/>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56" name="Rectangle 40"/>
            <p:cNvSpPr>
              <a:spLocks noChangeArrowheads="1"/>
            </p:cNvSpPr>
            <p:nvPr/>
          </p:nvSpPr>
          <p:spPr bwMode="auto">
            <a:xfrm>
              <a:off x="4184" y="1678"/>
              <a:ext cx="312"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57" name="Rectangle 41"/>
            <p:cNvSpPr>
              <a:spLocks noChangeArrowheads="1"/>
            </p:cNvSpPr>
            <p:nvPr/>
          </p:nvSpPr>
          <p:spPr bwMode="auto">
            <a:xfrm>
              <a:off x="4496" y="1678"/>
              <a:ext cx="652"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58" name="Rectangle 42"/>
            <p:cNvSpPr>
              <a:spLocks noChangeArrowheads="1"/>
            </p:cNvSpPr>
            <p:nvPr/>
          </p:nvSpPr>
          <p:spPr bwMode="auto">
            <a:xfrm>
              <a:off x="4184" y="1621"/>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59" name="Rectangle 43"/>
            <p:cNvSpPr>
              <a:spLocks noChangeArrowheads="1"/>
            </p:cNvSpPr>
            <p:nvPr/>
          </p:nvSpPr>
          <p:spPr bwMode="auto">
            <a:xfrm>
              <a:off x="4184" y="1678"/>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60" name="Rectangle 45"/>
            <p:cNvSpPr>
              <a:spLocks noChangeArrowheads="1"/>
            </p:cNvSpPr>
            <p:nvPr/>
          </p:nvSpPr>
          <p:spPr bwMode="auto">
            <a:xfrm>
              <a:off x="4297" y="1678"/>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61" name="Text Box 98"/>
            <p:cNvSpPr txBox="1">
              <a:spLocks noChangeArrowheads="1"/>
            </p:cNvSpPr>
            <p:nvPr/>
          </p:nvSpPr>
          <p:spPr bwMode="auto">
            <a:xfrm>
              <a:off x="3929" y="1449"/>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SND.UNA=241</a:t>
              </a:r>
            </a:p>
          </p:txBody>
        </p:sp>
        <p:sp>
          <p:nvSpPr>
            <p:cNvPr id="35962" name="Line 99"/>
            <p:cNvSpPr>
              <a:spLocks noChangeShapeType="1"/>
            </p:cNvSpPr>
            <p:nvPr/>
          </p:nvSpPr>
          <p:spPr bwMode="auto">
            <a:xfrm flipV="1">
              <a:off x="4184" y="1565"/>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63" name="Text Box 100"/>
            <p:cNvSpPr txBox="1">
              <a:spLocks noChangeArrowheads="1"/>
            </p:cNvSpPr>
            <p:nvPr/>
          </p:nvSpPr>
          <p:spPr bwMode="auto">
            <a:xfrm>
              <a:off x="4242" y="1876"/>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SND.NXT=441</a:t>
              </a:r>
            </a:p>
          </p:txBody>
        </p:sp>
        <p:sp>
          <p:nvSpPr>
            <p:cNvPr id="35964" name="Line 101"/>
            <p:cNvSpPr>
              <a:spLocks noChangeShapeType="1"/>
            </p:cNvSpPr>
            <p:nvPr/>
          </p:nvSpPr>
          <p:spPr bwMode="auto">
            <a:xfrm flipV="1">
              <a:off x="4497" y="1848"/>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65" name="Text Box 121"/>
            <p:cNvSpPr txBox="1">
              <a:spLocks noChangeArrowheads="1"/>
            </p:cNvSpPr>
            <p:nvPr/>
          </p:nvSpPr>
          <p:spPr bwMode="auto">
            <a:xfrm>
              <a:off x="4866" y="1451"/>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Usable=0</a:t>
              </a:r>
            </a:p>
          </p:txBody>
        </p:sp>
      </p:grpSp>
      <p:grpSp>
        <p:nvGrpSpPr>
          <p:cNvPr id="7" name="Group 162"/>
          <p:cNvGrpSpPr>
            <a:grpSpLocks/>
          </p:cNvGrpSpPr>
          <p:nvPr/>
        </p:nvGrpSpPr>
        <p:grpSpPr bwMode="auto">
          <a:xfrm>
            <a:off x="6038849" y="4310658"/>
            <a:ext cx="2562225" cy="908050"/>
            <a:chOff x="3872" y="2018"/>
            <a:chExt cx="1614" cy="572"/>
          </a:xfrm>
        </p:grpSpPr>
        <p:sp>
          <p:nvSpPr>
            <p:cNvPr id="35943" name="Rectangle 46"/>
            <p:cNvSpPr>
              <a:spLocks noChangeArrowheads="1"/>
            </p:cNvSpPr>
            <p:nvPr/>
          </p:nvSpPr>
          <p:spPr bwMode="auto">
            <a:xfrm>
              <a:off x="3872" y="2247"/>
              <a:ext cx="312" cy="1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44" name="Rectangle 50"/>
            <p:cNvSpPr>
              <a:spLocks noChangeArrowheads="1"/>
            </p:cNvSpPr>
            <p:nvPr/>
          </p:nvSpPr>
          <p:spPr bwMode="auto">
            <a:xfrm>
              <a:off x="4184" y="2247"/>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45" name="Rectangle 51"/>
            <p:cNvSpPr>
              <a:spLocks noChangeArrowheads="1"/>
            </p:cNvSpPr>
            <p:nvPr/>
          </p:nvSpPr>
          <p:spPr bwMode="auto">
            <a:xfrm>
              <a:off x="4297" y="2247"/>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46" name="Rectangle 47"/>
            <p:cNvSpPr>
              <a:spLocks noChangeArrowheads="1"/>
            </p:cNvSpPr>
            <p:nvPr/>
          </p:nvSpPr>
          <p:spPr bwMode="auto">
            <a:xfrm>
              <a:off x="4496" y="2247"/>
              <a:ext cx="113" cy="11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47" name="Rectangle 48"/>
            <p:cNvSpPr>
              <a:spLocks noChangeArrowheads="1"/>
            </p:cNvSpPr>
            <p:nvPr/>
          </p:nvSpPr>
          <p:spPr bwMode="auto">
            <a:xfrm>
              <a:off x="4609" y="2247"/>
              <a:ext cx="539" cy="113"/>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48" name="Rectangle 49"/>
            <p:cNvSpPr>
              <a:spLocks noChangeArrowheads="1"/>
            </p:cNvSpPr>
            <p:nvPr/>
          </p:nvSpPr>
          <p:spPr bwMode="auto">
            <a:xfrm>
              <a:off x="4297" y="2190"/>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49" name="Rectangle 52"/>
            <p:cNvSpPr>
              <a:spLocks noChangeArrowheads="1"/>
            </p:cNvSpPr>
            <p:nvPr/>
          </p:nvSpPr>
          <p:spPr bwMode="auto">
            <a:xfrm>
              <a:off x="4496" y="2219"/>
              <a:ext cx="115" cy="17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50" name="Text Box 102"/>
            <p:cNvSpPr txBox="1">
              <a:spLocks noChangeArrowheads="1"/>
            </p:cNvSpPr>
            <p:nvPr/>
          </p:nvSpPr>
          <p:spPr bwMode="auto">
            <a:xfrm>
              <a:off x="4042" y="2018"/>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SND.UNA=321</a:t>
              </a:r>
            </a:p>
          </p:txBody>
        </p:sp>
        <p:sp>
          <p:nvSpPr>
            <p:cNvPr id="35951" name="Line 103"/>
            <p:cNvSpPr>
              <a:spLocks noChangeShapeType="1"/>
            </p:cNvSpPr>
            <p:nvPr/>
          </p:nvSpPr>
          <p:spPr bwMode="auto">
            <a:xfrm flipV="1">
              <a:off x="4297" y="2134"/>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52" name="Text Box 104"/>
            <p:cNvSpPr txBox="1">
              <a:spLocks noChangeArrowheads="1"/>
            </p:cNvSpPr>
            <p:nvPr/>
          </p:nvSpPr>
          <p:spPr bwMode="auto">
            <a:xfrm>
              <a:off x="4241" y="2446"/>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SND.NXT=441</a:t>
              </a:r>
            </a:p>
          </p:txBody>
        </p:sp>
        <p:sp>
          <p:nvSpPr>
            <p:cNvPr id="35953" name="Line 105"/>
            <p:cNvSpPr>
              <a:spLocks noChangeShapeType="1"/>
            </p:cNvSpPr>
            <p:nvPr/>
          </p:nvSpPr>
          <p:spPr bwMode="auto">
            <a:xfrm flipV="1">
              <a:off x="4496" y="2418"/>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54" name="Text Box 122"/>
            <p:cNvSpPr txBox="1">
              <a:spLocks noChangeArrowheads="1"/>
            </p:cNvSpPr>
            <p:nvPr/>
          </p:nvSpPr>
          <p:spPr bwMode="auto">
            <a:xfrm>
              <a:off x="4864" y="2018"/>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Usable=80</a:t>
              </a:r>
            </a:p>
          </p:txBody>
        </p:sp>
      </p:grpSp>
      <p:grpSp>
        <p:nvGrpSpPr>
          <p:cNvPr id="8" name="Group 164"/>
          <p:cNvGrpSpPr>
            <a:grpSpLocks/>
          </p:cNvGrpSpPr>
          <p:nvPr/>
        </p:nvGrpSpPr>
        <p:grpSpPr bwMode="auto">
          <a:xfrm>
            <a:off x="6038849" y="5210771"/>
            <a:ext cx="2608263" cy="906462"/>
            <a:chOff x="3872" y="2585"/>
            <a:chExt cx="1643" cy="571"/>
          </a:xfrm>
        </p:grpSpPr>
        <p:sp>
          <p:nvSpPr>
            <p:cNvPr id="35931" name="Rectangle 53"/>
            <p:cNvSpPr>
              <a:spLocks noChangeArrowheads="1"/>
            </p:cNvSpPr>
            <p:nvPr/>
          </p:nvSpPr>
          <p:spPr bwMode="auto">
            <a:xfrm>
              <a:off x="3872" y="2814"/>
              <a:ext cx="312" cy="1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32" name="Rectangle 54"/>
            <p:cNvSpPr>
              <a:spLocks noChangeArrowheads="1"/>
            </p:cNvSpPr>
            <p:nvPr/>
          </p:nvSpPr>
          <p:spPr bwMode="auto">
            <a:xfrm>
              <a:off x="4184" y="2814"/>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33" name="Rectangle 55"/>
            <p:cNvSpPr>
              <a:spLocks noChangeArrowheads="1"/>
            </p:cNvSpPr>
            <p:nvPr/>
          </p:nvSpPr>
          <p:spPr bwMode="auto">
            <a:xfrm>
              <a:off x="4297" y="2814"/>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34" name="Rectangle 56"/>
            <p:cNvSpPr>
              <a:spLocks noChangeArrowheads="1"/>
            </p:cNvSpPr>
            <p:nvPr/>
          </p:nvSpPr>
          <p:spPr bwMode="auto">
            <a:xfrm>
              <a:off x="4496" y="2814"/>
              <a:ext cx="312" cy="11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35" name="Rectangle 57"/>
            <p:cNvSpPr>
              <a:spLocks noChangeArrowheads="1"/>
            </p:cNvSpPr>
            <p:nvPr/>
          </p:nvSpPr>
          <p:spPr bwMode="auto">
            <a:xfrm>
              <a:off x="4808" y="2814"/>
              <a:ext cx="340" cy="113"/>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36" name="Rectangle 58"/>
            <p:cNvSpPr>
              <a:spLocks noChangeArrowheads="1"/>
            </p:cNvSpPr>
            <p:nvPr/>
          </p:nvSpPr>
          <p:spPr bwMode="auto">
            <a:xfrm>
              <a:off x="4494" y="2757"/>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37" name="Rectangle 59"/>
            <p:cNvSpPr>
              <a:spLocks noChangeArrowheads="1"/>
            </p:cNvSpPr>
            <p:nvPr/>
          </p:nvSpPr>
          <p:spPr bwMode="auto">
            <a:xfrm>
              <a:off x="4524" y="2786"/>
              <a:ext cx="255" cy="17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38" name="Text Box 106"/>
            <p:cNvSpPr txBox="1">
              <a:spLocks noChangeArrowheads="1"/>
            </p:cNvSpPr>
            <p:nvPr/>
          </p:nvSpPr>
          <p:spPr bwMode="auto">
            <a:xfrm>
              <a:off x="4241" y="2585"/>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SND.UNA=441</a:t>
              </a:r>
            </a:p>
          </p:txBody>
        </p:sp>
        <p:sp>
          <p:nvSpPr>
            <p:cNvPr id="35939" name="Line 107"/>
            <p:cNvSpPr>
              <a:spLocks noChangeShapeType="1"/>
            </p:cNvSpPr>
            <p:nvPr/>
          </p:nvSpPr>
          <p:spPr bwMode="auto">
            <a:xfrm flipV="1">
              <a:off x="4496" y="2701"/>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40" name="Text Box 108"/>
            <p:cNvSpPr txBox="1">
              <a:spLocks noChangeArrowheads="1"/>
            </p:cNvSpPr>
            <p:nvPr/>
          </p:nvSpPr>
          <p:spPr bwMode="auto">
            <a:xfrm>
              <a:off x="4269" y="3012"/>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SND.NXT=441</a:t>
              </a:r>
            </a:p>
          </p:txBody>
        </p:sp>
        <p:sp>
          <p:nvSpPr>
            <p:cNvPr id="35941" name="Line 109"/>
            <p:cNvSpPr>
              <a:spLocks noChangeShapeType="1"/>
            </p:cNvSpPr>
            <p:nvPr/>
          </p:nvSpPr>
          <p:spPr bwMode="auto">
            <a:xfrm flipV="1">
              <a:off x="4524" y="2984"/>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42" name="Text Box 123"/>
            <p:cNvSpPr txBox="1">
              <a:spLocks noChangeArrowheads="1"/>
            </p:cNvSpPr>
            <p:nvPr/>
          </p:nvSpPr>
          <p:spPr bwMode="auto">
            <a:xfrm>
              <a:off x="4893" y="2585"/>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Usable=200</a:t>
              </a:r>
            </a:p>
          </p:txBody>
        </p:sp>
      </p:grpSp>
      <p:grpSp>
        <p:nvGrpSpPr>
          <p:cNvPr id="9" name="Group 165"/>
          <p:cNvGrpSpPr>
            <a:grpSpLocks/>
          </p:cNvGrpSpPr>
          <p:nvPr/>
        </p:nvGrpSpPr>
        <p:grpSpPr bwMode="auto">
          <a:xfrm>
            <a:off x="6038849" y="6107708"/>
            <a:ext cx="2562225" cy="906463"/>
            <a:chOff x="3872" y="3150"/>
            <a:chExt cx="1614" cy="571"/>
          </a:xfrm>
        </p:grpSpPr>
        <p:sp>
          <p:nvSpPr>
            <p:cNvPr id="35918" name="Rectangle 60"/>
            <p:cNvSpPr>
              <a:spLocks noChangeArrowheads="1"/>
            </p:cNvSpPr>
            <p:nvPr/>
          </p:nvSpPr>
          <p:spPr bwMode="auto">
            <a:xfrm>
              <a:off x="3872" y="3379"/>
              <a:ext cx="312" cy="1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19" name="Rectangle 61"/>
            <p:cNvSpPr>
              <a:spLocks noChangeArrowheads="1"/>
            </p:cNvSpPr>
            <p:nvPr/>
          </p:nvSpPr>
          <p:spPr bwMode="auto">
            <a:xfrm>
              <a:off x="4184" y="3379"/>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20" name="Rectangle 62"/>
            <p:cNvSpPr>
              <a:spLocks noChangeArrowheads="1"/>
            </p:cNvSpPr>
            <p:nvPr/>
          </p:nvSpPr>
          <p:spPr bwMode="auto">
            <a:xfrm>
              <a:off x="4297" y="3379"/>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21" name="Rectangle 63"/>
            <p:cNvSpPr>
              <a:spLocks noChangeArrowheads="1"/>
            </p:cNvSpPr>
            <p:nvPr/>
          </p:nvSpPr>
          <p:spPr bwMode="auto">
            <a:xfrm>
              <a:off x="4723" y="3379"/>
              <a:ext cx="85" cy="11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22" name="Rectangle 64"/>
            <p:cNvSpPr>
              <a:spLocks noChangeArrowheads="1"/>
            </p:cNvSpPr>
            <p:nvPr/>
          </p:nvSpPr>
          <p:spPr bwMode="auto">
            <a:xfrm>
              <a:off x="4808" y="3379"/>
              <a:ext cx="340" cy="113"/>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23" name="Rectangle 65"/>
            <p:cNvSpPr>
              <a:spLocks noChangeArrowheads="1"/>
            </p:cNvSpPr>
            <p:nvPr/>
          </p:nvSpPr>
          <p:spPr bwMode="auto">
            <a:xfrm>
              <a:off x="4494" y="3322"/>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24" name="Rectangle 68"/>
            <p:cNvSpPr>
              <a:spLocks noChangeArrowheads="1"/>
            </p:cNvSpPr>
            <p:nvPr/>
          </p:nvSpPr>
          <p:spPr bwMode="auto">
            <a:xfrm>
              <a:off x="4496" y="3379"/>
              <a:ext cx="227" cy="115"/>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160</a:t>
              </a:r>
            </a:p>
          </p:txBody>
        </p:sp>
        <p:sp>
          <p:nvSpPr>
            <p:cNvPr id="35925" name="Rectangle 66"/>
            <p:cNvSpPr>
              <a:spLocks noChangeArrowheads="1"/>
            </p:cNvSpPr>
            <p:nvPr/>
          </p:nvSpPr>
          <p:spPr bwMode="auto">
            <a:xfrm>
              <a:off x="4723" y="3351"/>
              <a:ext cx="56" cy="17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26" name="Text Box 110"/>
            <p:cNvSpPr txBox="1">
              <a:spLocks noChangeArrowheads="1"/>
            </p:cNvSpPr>
            <p:nvPr/>
          </p:nvSpPr>
          <p:spPr bwMode="auto">
            <a:xfrm>
              <a:off x="4469" y="3577"/>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SND.NXT=601</a:t>
              </a:r>
            </a:p>
          </p:txBody>
        </p:sp>
        <p:sp>
          <p:nvSpPr>
            <p:cNvPr id="35927" name="Line 111"/>
            <p:cNvSpPr>
              <a:spLocks noChangeShapeType="1"/>
            </p:cNvSpPr>
            <p:nvPr/>
          </p:nvSpPr>
          <p:spPr bwMode="auto">
            <a:xfrm flipV="1">
              <a:off x="4724" y="3549"/>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28" name="Text Box 114"/>
            <p:cNvSpPr txBox="1">
              <a:spLocks noChangeArrowheads="1"/>
            </p:cNvSpPr>
            <p:nvPr/>
          </p:nvSpPr>
          <p:spPr bwMode="auto">
            <a:xfrm>
              <a:off x="4241" y="3150"/>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SND.UNA=441</a:t>
              </a:r>
            </a:p>
          </p:txBody>
        </p:sp>
        <p:sp>
          <p:nvSpPr>
            <p:cNvPr id="35929" name="Line 115"/>
            <p:cNvSpPr>
              <a:spLocks noChangeShapeType="1"/>
            </p:cNvSpPr>
            <p:nvPr/>
          </p:nvSpPr>
          <p:spPr bwMode="auto">
            <a:xfrm flipV="1">
              <a:off x="4496" y="3266"/>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30" name="Text Box 124"/>
            <p:cNvSpPr txBox="1">
              <a:spLocks noChangeArrowheads="1"/>
            </p:cNvSpPr>
            <p:nvPr/>
          </p:nvSpPr>
          <p:spPr bwMode="auto">
            <a:xfrm>
              <a:off x="4864" y="3152"/>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Usable=40</a:t>
              </a:r>
            </a:p>
          </p:txBody>
        </p:sp>
      </p:grpSp>
      <p:grpSp>
        <p:nvGrpSpPr>
          <p:cNvPr id="10" name="Group 169"/>
          <p:cNvGrpSpPr>
            <a:grpSpLocks/>
          </p:cNvGrpSpPr>
          <p:nvPr/>
        </p:nvGrpSpPr>
        <p:grpSpPr bwMode="auto">
          <a:xfrm>
            <a:off x="6038849" y="7007821"/>
            <a:ext cx="2835275" cy="903287"/>
            <a:chOff x="3872" y="3717"/>
            <a:chExt cx="1786" cy="569"/>
          </a:xfrm>
        </p:grpSpPr>
        <p:sp>
          <p:nvSpPr>
            <p:cNvPr id="35905" name="Rectangle 69"/>
            <p:cNvSpPr>
              <a:spLocks noChangeArrowheads="1"/>
            </p:cNvSpPr>
            <p:nvPr/>
          </p:nvSpPr>
          <p:spPr bwMode="auto">
            <a:xfrm>
              <a:off x="3872" y="3946"/>
              <a:ext cx="312" cy="113"/>
            </a:xfrm>
            <a:prstGeom prst="rect">
              <a:avLst/>
            </a:prstGeom>
            <a:solidFill>
              <a:schemeClr val="accent1"/>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06" name="Rectangle 70"/>
            <p:cNvSpPr>
              <a:spLocks noChangeArrowheads="1"/>
            </p:cNvSpPr>
            <p:nvPr/>
          </p:nvSpPr>
          <p:spPr bwMode="auto">
            <a:xfrm>
              <a:off x="4184" y="3946"/>
              <a:ext cx="113"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80</a:t>
              </a:r>
            </a:p>
          </p:txBody>
        </p:sp>
        <p:sp>
          <p:nvSpPr>
            <p:cNvPr id="35907" name="Rectangle 71"/>
            <p:cNvSpPr>
              <a:spLocks noChangeArrowheads="1"/>
            </p:cNvSpPr>
            <p:nvPr/>
          </p:nvSpPr>
          <p:spPr bwMode="auto">
            <a:xfrm>
              <a:off x="4297" y="3946"/>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120</a:t>
              </a:r>
            </a:p>
          </p:txBody>
        </p:sp>
        <p:sp>
          <p:nvSpPr>
            <p:cNvPr id="35908" name="Rectangle 72"/>
            <p:cNvSpPr>
              <a:spLocks noChangeArrowheads="1"/>
            </p:cNvSpPr>
            <p:nvPr/>
          </p:nvSpPr>
          <p:spPr bwMode="auto">
            <a:xfrm>
              <a:off x="4723" y="3946"/>
              <a:ext cx="312"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09" name="Rectangle 73"/>
            <p:cNvSpPr>
              <a:spLocks noChangeArrowheads="1"/>
            </p:cNvSpPr>
            <p:nvPr/>
          </p:nvSpPr>
          <p:spPr bwMode="auto">
            <a:xfrm>
              <a:off x="5035" y="3946"/>
              <a:ext cx="113"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10" name="Rectangle 74"/>
            <p:cNvSpPr>
              <a:spLocks noChangeArrowheads="1"/>
            </p:cNvSpPr>
            <p:nvPr/>
          </p:nvSpPr>
          <p:spPr bwMode="auto">
            <a:xfrm>
              <a:off x="4723" y="3889"/>
              <a:ext cx="312"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11" name="Rectangle 75"/>
            <p:cNvSpPr>
              <a:spLocks noChangeArrowheads="1"/>
            </p:cNvSpPr>
            <p:nvPr/>
          </p:nvSpPr>
          <p:spPr bwMode="auto">
            <a:xfrm>
              <a:off x="4496" y="3946"/>
              <a:ext cx="227" cy="115"/>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160</a:t>
              </a:r>
            </a:p>
          </p:txBody>
        </p:sp>
        <p:sp>
          <p:nvSpPr>
            <p:cNvPr id="35912" name="Rectangle 76"/>
            <p:cNvSpPr>
              <a:spLocks noChangeArrowheads="1"/>
            </p:cNvSpPr>
            <p:nvPr/>
          </p:nvSpPr>
          <p:spPr bwMode="auto">
            <a:xfrm>
              <a:off x="4752" y="3917"/>
              <a:ext cx="254" cy="17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5913" name="Text Box 116"/>
            <p:cNvSpPr txBox="1">
              <a:spLocks noChangeArrowheads="1"/>
            </p:cNvSpPr>
            <p:nvPr/>
          </p:nvSpPr>
          <p:spPr bwMode="auto">
            <a:xfrm>
              <a:off x="4468" y="3717"/>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SND.UNA=601</a:t>
              </a:r>
            </a:p>
          </p:txBody>
        </p:sp>
        <p:sp>
          <p:nvSpPr>
            <p:cNvPr id="35914" name="Line 117"/>
            <p:cNvSpPr>
              <a:spLocks noChangeShapeType="1"/>
            </p:cNvSpPr>
            <p:nvPr/>
          </p:nvSpPr>
          <p:spPr bwMode="auto">
            <a:xfrm flipV="1">
              <a:off x="4723" y="3833"/>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5915" name="Text Box 118"/>
            <p:cNvSpPr txBox="1">
              <a:spLocks noChangeArrowheads="1"/>
            </p:cNvSpPr>
            <p:nvPr/>
          </p:nvSpPr>
          <p:spPr bwMode="auto">
            <a:xfrm>
              <a:off x="4496" y="4142"/>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SND.NXT=601</a:t>
              </a:r>
            </a:p>
          </p:txBody>
        </p:sp>
        <p:sp>
          <p:nvSpPr>
            <p:cNvPr id="35916" name="Line 119"/>
            <p:cNvSpPr>
              <a:spLocks noChangeShapeType="1"/>
            </p:cNvSpPr>
            <p:nvPr/>
          </p:nvSpPr>
          <p:spPr bwMode="auto">
            <a:xfrm flipV="1">
              <a:off x="4751" y="4114"/>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17" name="Text Box 125"/>
            <p:cNvSpPr txBox="1">
              <a:spLocks noChangeArrowheads="1"/>
            </p:cNvSpPr>
            <p:nvPr/>
          </p:nvSpPr>
          <p:spPr bwMode="auto">
            <a:xfrm>
              <a:off x="5036" y="3719"/>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SND.WND=200</a:t>
              </a:r>
            </a:p>
            <a:p>
              <a:pPr algn="l" rtl="0" eaLnBrk="1" hangingPunct="1">
                <a:spcBef>
                  <a:spcPct val="0"/>
                </a:spcBef>
                <a:spcAft>
                  <a:spcPct val="0"/>
                </a:spcAft>
                <a:buClrTx/>
                <a:buFontTx/>
                <a:buNone/>
              </a:pPr>
              <a:r>
                <a:rPr lang="en-US" altLang="en-US" sz="900">
                  <a:solidFill>
                    <a:srgbClr val="FF6600"/>
                  </a:solidFill>
                </a:rPr>
                <a:t>Usable=200</a:t>
              </a:r>
            </a:p>
          </p:txBody>
        </p:sp>
      </p:grpSp>
      <p:sp>
        <p:nvSpPr>
          <p:cNvPr id="315518" name="Text Box 126"/>
          <p:cNvSpPr txBox="1">
            <a:spLocks noChangeArrowheads="1"/>
          </p:cNvSpPr>
          <p:nvPr/>
        </p:nvSpPr>
        <p:spPr bwMode="auto">
          <a:xfrm>
            <a:off x="1989137" y="2196108"/>
            <a:ext cx="982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Request</a:t>
            </a:r>
          </a:p>
        </p:txBody>
      </p:sp>
      <p:sp>
        <p:nvSpPr>
          <p:cNvPr id="35871" name="Line 127"/>
          <p:cNvSpPr>
            <a:spLocks noChangeShapeType="1"/>
          </p:cNvSpPr>
          <p:nvPr/>
        </p:nvSpPr>
        <p:spPr bwMode="auto">
          <a:xfrm>
            <a:off x="2933699" y="1880196"/>
            <a:ext cx="0" cy="567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2" name="Line 128"/>
          <p:cNvSpPr>
            <a:spLocks noChangeShapeType="1"/>
          </p:cNvSpPr>
          <p:nvPr/>
        </p:nvSpPr>
        <p:spPr bwMode="auto">
          <a:xfrm>
            <a:off x="4554537" y="1880196"/>
            <a:ext cx="0" cy="567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521" name="Text Box 129"/>
          <p:cNvSpPr txBox="1">
            <a:spLocks noChangeArrowheads="1"/>
          </p:cNvSpPr>
          <p:nvPr/>
        </p:nvSpPr>
        <p:spPr bwMode="auto">
          <a:xfrm>
            <a:off x="4508499" y="2383433"/>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Request, send</a:t>
            </a:r>
          </a:p>
          <a:p>
            <a:pPr algn="l" rtl="0" eaLnBrk="1" hangingPunct="1">
              <a:spcBef>
                <a:spcPct val="0"/>
              </a:spcBef>
              <a:spcAft>
                <a:spcPct val="0"/>
              </a:spcAft>
              <a:buClrTx/>
              <a:buFontTx/>
              <a:buNone/>
            </a:pPr>
            <a:r>
              <a:rPr lang="en-US" altLang="en-US" sz="1000"/>
              <a:t>combined ACK and Reply</a:t>
            </a:r>
          </a:p>
        </p:txBody>
      </p:sp>
      <p:grpSp>
        <p:nvGrpSpPr>
          <p:cNvPr id="11" name="Group 154"/>
          <p:cNvGrpSpPr>
            <a:grpSpLocks/>
          </p:cNvGrpSpPr>
          <p:nvPr/>
        </p:nvGrpSpPr>
        <p:grpSpPr bwMode="auto">
          <a:xfrm>
            <a:off x="2933699" y="2105621"/>
            <a:ext cx="1620838" cy="458787"/>
            <a:chOff x="1916" y="629"/>
            <a:chExt cx="1021" cy="289"/>
          </a:xfrm>
        </p:grpSpPr>
        <p:sp>
          <p:nvSpPr>
            <p:cNvPr id="35903" name="Line 130"/>
            <p:cNvSpPr>
              <a:spLocks noChangeShapeType="1"/>
            </p:cNvSpPr>
            <p:nvPr/>
          </p:nvSpPr>
          <p:spPr bwMode="auto">
            <a:xfrm>
              <a:off x="1916" y="771"/>
              <a:ext cx="1021" cy="11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04" name="Text Box 131"/>
            <p:cNvSpPr txBox="1">
              <a:spLocks noChangeArrowheads="1"/>
            </p:cNvSpPr>
            <p:nvPr/>
          </p:nvSpPr>
          <p:spPr bwMode="auto">
            <a:xfrm>
              <a:off x="2143" y="629"/>
              <a:ext cx="369"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Request</a:t>
              </a:r>
            </a:p>
            <a:p>
              <a:pPr algn="l" rtl="0" eaLnBrk="1" hangingPunct="1">
                <a:spcBef>
                  <a:spcPct val="0"/>
                </a:spcBef>
                <a:spcAft>
                  <a:spcPct val="0"/>
                </a:spcAft>
                <a:buClrTx/>
                <a:buFontTx/>
                <a:buNone/>
              </a:pPr>
              <a:r>
                <a:rPr lang="en-US" altLang="en-US" sz="800">
                  <a:solidFill>
                    <a:schemeClr val="accent2"/>
                  </a:solidFill>
                </a:rPr>
                <a:t>Len=140</a:t>
              </a:r>
            </a:p>
            <a:p>
              <a:pPr algn="l" rtl="0" eaLnBrk="1" hangingPunct="1">
                <a:spcBef>
                  <a:spcPct val="0"/>
                </a:spcBef>
                <a:spcAft>
                  <a:spcPct val="0"/>
                </a:spcAft>
                <a:buClrTx/>
                <a:buFontTx/>
                <a:buNone/>
              </a:pPr>
              <a:r>
                <a:rPr lang="en-US" altLang="en-US" sz="800">
                  <a:solidFill>
                    <a:schemeClr val="accent2"/>
                  </a:solidFill>
                </a:rPr>
                <a:t>Seq=1</a:t>
              </a:r>
            </a:p>
          </p:txBody>
        </p:sp>
      </p:grpSp>
      <p:sp>
        <p:nvSpPr>
          <p:cNvPr id="315524" name="Text Box 132"/>
          <p:cNvSpPr txBox="1">
            <a:spLocks noChangeArrowheads="1"/>
          </p:cNvSpPr>
          <p:nvPr/>
        </p:nvSpPr>
        <p:spPr bwMode="auto">
          <a:xfrm>
            <a:off x="1403349" y="3005733"/>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combined ACK and Reply, send ACK</a:t>
            </a:r>
          </a:p>
        </p:txBody>
      </p:sp>
      <p:grpSp>
        <p:nvGrpSpPr>
          <p:cNvPr id="12" name="Group 155"/>
          <p:cNvGrpSpPr>
            <a:grpSpLocks/>
          </p:cNvGrpSpPr>
          <p:nvPr/>
        </p:nvGrpSpPr>
        <p:grpSpPr bwMode="auto">
          <a:xfrm>
            <a:off x="2933699" y="2691408"/>
            <a:ext cx="1620838" cy="581025"/>
            <a:chOff x="1916" y="998"/>
            <a:chExt cx="1021" cy="366"/>
          </a:xfrm>
        </p:grpSpPr>
        <p:sp>
          <p:nvSpPr>
            <p:cNvPr id="35901" name="Line 133"/>
            <p:cNvSpPr>
              <a:spLocks noChangeShapeType="1"/>
            </p:cNvSpPr>
            <p:nvPr/>
          </p:nvSpPr>
          <p:spPr bwMode="auto">
            <a:xfrm flipH="1">
              <a:off x="1916" y="998"/>
              <a:ext cx="1021" cy="255"/>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02" name="Text Box 134"/>
            <p:cNvSpPr txBox="1">
              <a:spLocks noChangeArrowheads="1"/>
            </p:cNvSpPr>
            <p:nvPr/>
          </p:nvSpPr>
          <p:spPr bwMode="auto">
            <a:xfrm>
              <a:off x="2228" y="998"/>
              <a:ext cx="376" cy="3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Reply</a:t>
              </a:r>
            </a:p>
            <a:p>
              <a:pPr algn="l" rtl="0" eaLnBrk="1" hangingPunct="1">
                <a:spcBef>
                  <a:spcPct val="0"/>
                </a:spcBef>
                <a:spcAft>
                  <a:spcPct val="0"/>
                </a:spcAft>
                <a:buClrTx/>
                <a:buFontTx/>
                <a:buNone/>
              </a:pPr>
              <a:r>
                <a:rPr lang="en-US" altLang="en-US" sz="800">
                  <a:solidFill>
                    <a:srgbClr val="FF6600"/>
                  </a:solidFill>
                </a:rPr>
                <a:t>Len=80</a:t>
              </a:r>
            </a:p>
            <a:p>
              <a:pPr algn="l" rtl="0" eaLnBrk="1" hangingPunct="1">
                <a:spcBef>
                  <a:spcPct val="0"/>
                </a:spcBef>
                <a:spcAft>
                  <a:spcPct val="0"/>
                </a:spcAft>
                <a:buClrTx/>
                <a:buFontTx/>
                <a:buNone/>
              </a:pPr>
              <a:r>
                <a:rPr lang="en-US" altLang="en-US" sz="800">
                  <a:solidFill>
                    <a:srgbClr val="FF6600"/>
                  </a:solidFill>
                </a:rPr>
                <a:t>Seq=241</a:t>
              </a:r>
            </a:p>
            <a:p>
              <a:pPr algn="l" rtl="0" eaLnBrk="1" hangingPunct="1">
                <a:spcBef>
                  <a:spcPct val="0"/>
                </a:spcBef>
                <a:spcAft>
                  <a:spcPct val="0"/>
                </a:spcAft>
                <a:buClrTx/>
                <a:buFontTx/>
                <a:buNone/>
              </a:pPr>
              <a:r>
                <a:rPr lang="en-US" altLang="en-US" sz="800">
                  <a:solidFill>
                    <a:srgbClr val="FF6600"/>
                  </a:solidFill>
                </a:rPr>
                <a:t>Ack=141</a:t>
              </a:r>
            </a:p>
          </p:txBody>
        </p:sp>
      </p:grpSp>
      <p:sp>
        <p:nvSpPr>
          <p:cNvPr id="315527" name="Text Box 135"/>
          <p:cNvSpPr txBox="1">
            <a:spLocks noChangeArrowheads="1"/>
          </p:cNvSpPr>
          <p:nvPr/>
        </p:nvSpPr>
        <p:spPr bwMode="auto">
          <a:xfrm>
            <a:off x="4508499" y="4336058"/>
            <a:ext cx="166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Reply</a:t>
            </a:r>
          </a:p>
        </p:txBody>
      </p:sp>
      <p:grpSp>
        <p:nvGrpSpPr>
          <p:cNvPr id="13" name="Group 161"/>
          <p:cNvGrpSpPr>
            <a:grpSpLocks/>
          </p:cNvGrpSpPr>
          <p:nvPr/>
        </p:nvGrpSpPr>
        <p:grpSpPr bwMode="auto">
          <a:xfrm>
            <a:off x="2933699" y="3275608"/>
            <a:ext cx="1620838" cy="1169988"/>
            <a:chOff x="1916" y="1366"/>
            <a:chExt cx="1021" cy="737"/>
          </a:xfrm>
        </p:grpSpPr>
        <p:sp>
          <p:nvSpPr>
            <p:cNvPr id="35899" name="Line 136"/>
            <p:cNvSpPr>
              <a:spLocks noChangeShapeType="1"/>
            </p:cNvSpPr>
            <p:nvPr/>
          </p:nvSpPr>
          <p:spPr bwMode="auto">
            <a:xfrm>
              <a:off x="1916" y="1366"/>
              <a:ext cx="1021" cy="737"/>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00" name="Text Box 137"/>
            <p:cNvSpPr txBox="1">
              <a:spLocks noChangeArrowheads="1"/>
            </p:cNvSpPr>
            <p:nvPr/>
          </p:nvSpPr>
          <p:spPr bwMode="auto">
            <a:xfrm>
              <a:off x="1944" y="1423"/>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Ack=321</a:t>
              </a:r>
            </a:p>
          </p:txBody>
        </p:sp>
      </p:grpSp>
      <p:sp>
        <p:nvSpPr>
          <p:cNvPr id="315530" name="Text Box 138"/>
          <p:cNvSpPr txBox="1">
            <a:spLocks noChangeArrowheads="1"/>
          </p:cNvSpPr>
          <p:nvPr/>
        </p:nvSpPr>
        <p:spPr bwMode="auto">
          <a:xfrm>
            <a:off x="4508499" y="3231158"/>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part 1 of requested file</a:t>
            </a:r>
          </a:p>
        </p:txBody>
      </p:sp>
      <p:sp>
        <p:nvSpPr>
          <p:cNvPr id="315532" name="Text Box 140"/>
          <p:cNvSpPr txBox="1">
            <a:spLocks noChangeArrowheads="1"/>
          </p:cNvSpPr>
          <p:nvPr/>
        </p:nvSpPr>
        <p:spPr bwMode="auto">
          <a:xfrm>
            <a:off x="1358899" y="4131271"/>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part 1 of requested file, send ACK</a:t>
            </a:r>
          </a:p>
        </p:txBody>
      </p:sp>
      <p:grpSp>
        <p:nvGrpSpPr>
          <p:cNvPr id="14" name="Group 159"/>
          <p:cNvGrpSpPr>
            <a:grpSpLocks/>
          </p:cNvGrpSpPr>
          <p:nvPr/>
        </p:nvGrpSpPr>
        <p:grpSpPr bwMode="auto">
          <a:xfrm>
            <a:off x="2933699" y="3356571"/>
            <a:ext cx="1620838" cy="1000125"/>
            <a:chOff x="1916" y="1417"/>
            <a:chExt cx="1021" cy="630"/>
          </a:xfrm>
        </p:grpSpPr>
        <p:sp>
          <p:nvSpPr>
            <p:cNvPr id="35897" name="Line 139"/>
            <p:cNvSpPr>
              <a:spLocks noChangeShapeType="1"/>
            </p:cNvSpPr>
            <p:nvPr/>
          </p:nvSpPr>
          <p:spPr bwMode="auto">
            <a:xfrm flipH="1">
              <a:off x="1916" y="1451"/>
              <a:ext cx="1021" cy="596"/>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98" name="Text Box 141"/>
            <p:cNvSpPr txBox="1">
              <a:spLocks noChangeArrowheads="1"/>
            </p:cNvSpPr>
            <p:nvPr/>
          </p:nvSpPr>
          <p:spPr bwMode="auto">
            <a:xfrm>
              <a:off x="2504" y="1417"/>
              <a:ext cx="376"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File 1</a:t>
              </a:r>
            </a:p>
            <a:p>
              <a:pPr algn="l" rtl="0" eaLnBrk="1" hangingPunct="1">
                <a:spcBef>
                  <a:spcPct val="0"/>
                </a:spcBef>
                <a:spcAft>
                  <a:spcPct val="0"/>
                </a:spcAft>
                <a:buClrTx/>
                <a:buFontTx/>
                <a:buNone/>
              </a:pPr>
              <a:r>
                <a:rPr lang="en-US" altLang="en-US" sz="800">
                  <a:solidFill>
                    <a:srgbClr val="FF6600"/>
                  </a:solidFill>
                </a:rPr>
                <a:t>Len=120</a:t>
              </a:r>
            </a:p>
            <a:p>
              <a:pPr algn="l" rtl="0" eaLnBrk="1" hangingPunct="1">
                <a:spcBef>
                  <a:spcPct val="0"/>
                </a:spcBef>
                <a:spcAft>
                  <a:spcPct val="0"/>
                </a:spcAft>
                <a:buClrTx/>
                <a:buFontTx/>
                <a:buNone/>
              </a:pPr>
              <a:r>
                <a:rPr lang="en-US" altLang="en-US" sz="800">
                  <a:solidFill>
                    <a:srgbClr val="FF6600"/>
                  </a:solidFill>
                </a:rPr>
                <a:t>Seq=321</a:t>
              </a:r>
            </a:p>
          </p:txBody>
        </p:sp>
      </p:grpSp>
      <p:grpSp>
        <p:nvGrpSpPr>
          <p:cNvPr id="15" name="Group 163"/>
          <p:cNvGrpSpPr>
            <a:grpSpLocks/>
          </p:cNvGrpSpPr>
          <p:nvPr/>
        </p:nvGrpSpPr>
        <p:grpSpPr bwMode="auto">
          <a:xfrm>
            <a:off x="2933699" y="4490046"/>
            <a:ext cx="1620838" cy="631825"/>
            <a:chOff x="1916" y="2131"/>
            <a:chExt cx="1021" cy="398"/>
          </a:xfrm>
        </p:grpSpPr>
        <p:sp>
          <p:nvSpPr>
            <p:cNvPr id="35895" name="Line 142"/>
            <p:cNvSpPr>
              <a:spLocks noChangeShapeType="1"/>
            </p:cNvSpPr>
            <p:nvPr/>
          </p:nvSpPr>
          <p:spPr bwMode="auto">
            <a:xfrm>
              <a:off x="1916" y="2131"/>
              <a:ext cx="1021" cy="39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96" name="Text Box 143"/>
            <p:cNvSpPr txBox="1">
              <a:spLocks noChangeArrowheads="1"/>
            </p:cNvSpPr>
            <p:nvPr/>
          </p:nvSpPr>
          <p:spPr bwMode="auto">
            <a:xfrm>
              <a:off x="2086" y="2217"/>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Ack=441</a:t>
              </a:r>
            </a:p>
          </p:txBody>
        </p:sp>
      </p:grpSp>
      <p:sp>
        <p:nvSpPr>
          <p:cNvPr id="315536" name="Text Box 144"/>
          <p:cNvSpPr txBox="1">
            <a:spLocks noChangeArrowheads="1"/>
          </p:cNvSpPr>
          <p:nvPr/>
        </p:nvSpPr>
        <p:spPr bwMode="auto">
          <a:xfrm>
            <a:off x="4508499" y="4985346"/>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part 1 of file</a:t>
            </a:r>
          </a:p>
        </p:txBody>
      </p:sp>
      <p:sp>
        <p:nvSpPr>
          <p:cNvPr id="315537" name="Text Box 145"/>
          <p:cNvSpPr txBox="1">
            <a:spLocks noChangeArrowheads="1"/>
          </p:cNvSpPr>
          <p:nvPr/>
        </p:nvSpPr>
        <p:spPr bwMode="auto">
          <a:xfrm>
            <a:off x="4552949" y="5885458"/>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part 2 of requested file</a:t>
            </a:r>
          </a:p>
        </p:txBody>
      </p:sp>
      <p:grpSp>
        <p:nvGrpSpPr>
          <p:cNvPr id="16" name="Group 166"/>
          <p:cNvGrpSpPr>
            <a:grpSpLocks/>
          </p:cNvGrpSpPr>
          <p:nvPr/>
        </p:nvGrpSpPr>
        <p:grpSpPr bwMode="auto">
          <a:xfrm>
            <a:off x="2933699" y="5931496"/>
            <a:ext cx="1620838" cy="458787"/>
            <a:chOff x="1916" y="3039"/>
            <a:chExt cx="1021" cy="289"/>
          </a:xfrm>
        </p:grpSpPr>
        <p:sp>
          <p:nvSpPr>
            <p:cNvPr id="35893" name="Line 146"/>
            <p:cNvSpPr>
              <a:spLocks noChangeShapeType="1"/>
            </p:cNvSpPr>
            <p:nvPr/>
          </p:nvSpPr>
          <p:spPr bwMode="auto">
            <a:xfrm flipH="1">
              <a:off x="1916" y="3124"/>
              <a:ext cx="1021" cy="142"/>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94" name="Text Box 147"/>
            <p:cNvSpPr txBox="1">
              <a:spLocks noChangeArrowheads="1"/>
            </p:cNvSpPr>
            <p:nvPr/>
          </p:nvSpPr>
          <p:spPr bwMode="auto">
            <a:xfrm>
              <a:off x="2341" y="3039"/>
              <a:ext cx="376"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File 2</a:t>
              </a:r>
            </a:p>
            <a:p>
              <a:pPr algn="l" rtl="0" eaLnBrk="1" hangingPunct="1">
                <a:spcBef>
                  <a:spcPct val="0"/>
                </a:spcBef>
                <a:spcAft>
                  <a:spcPct val="0"/>
                </a:spcAft>
                <a:buClrTx/>
                <a:buFontTx/>
                <a:buNone/>
              </a:pPr>
              <a:r>
                <a:rPr lang="en-US" altLang="en-US" sz="800">
                  <a:solidFill>
                    <a:srgbClr val="FF6600"/>
                  </a:solidFill>
                </a:rPr>
                <a:t>Len=160</a:t>
              </a:r>
            </a:p>
            <a:p>
              <a:pPr algn="l" rtl="0" eaLnBrk="1" hangingPunct="1">
                <a:spcBef>
                  <a:spcPct val="0"/>
                </a:spcBef>
                <a:spcAft>
                  <a:spcPct val="0"/>
                </a:spcAft>
                <a:buClrTx/>
                <a:buFontTx/>
                <a:buNone/>
              </a:pPr>
              <a:r>
                <a:rPr lang="en-US" altLang="en-US" sz="800">
                  <a:solidFill>
                    <a:srgbClr val="FF6600"/>
                  </a:solidFill>
                </a:rPr>
                <a:t>Seq=441</a:t>
              </a:r>
            </a:p>
          </p:txBody>
        </p:sp>
      </p:grpSp>
      <p:sp>
        <p:nvSpPr>
          <p:cNvPr id="315540" name="Text Box 148"/>
          <p:cNvSpPr txBox="1">
            <a:spLocks noChangeArrowheads="1"/>
          </p:cNvSpPr>
          <p:nvPr/>
        </p:nvSpPr>
        <p:spPr bwMode="auto">
          <a:xfrm>
            <a:off x="1358899" y="6021983"/>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part 2 of requested file, send ACK</a:t>
            </a:r>
          </a:p>
        </p:txBody>
      </p:sp>
      <p:grpSp>
        <p:nvGrpSpPr>
          <p:cNvPr id="17" name="Group 168"/>
          <p:cNvGrpSpPr>
            <a:grpSpLocks/>
          </p:cNvGrpSpPr>
          <p:nvPr/>
        </p:nvGrpSpPr>
        <p:grpSpPr bwMode="auto">
          <a:xfrm>
            <a:off x="2933699" y="6471246"/>
            <a:ext cx="1620838" cy="631825"/>
            <a:chOff x="1916" y="3379"/>
            <a:chExt cx="1021" cy="398"/>
          </a:xfrm>
        </p:grpSpPr>
        <p:sp>
          <p:nvSpPr>
            <p:cNvPr id="35891" name="Line 149"/>
            <p:cNvSpPr>
              <a:spLocks noChangeShapeType="1"/>
            </p:cNvSpPr>
            <p:nvPr/>
          </p:nvSpPr>
          <p:spPr bwMode="auto">
            <a:xfrm>
              <a:off x="1916" y="3379"/>
              <a:ext cx="1021" cy="39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92" name="Text Box 150"/>
            <p:cNvSpPr txBox="1">
              <a:spLocks noChangeArrowheads="1"/>
            </p:cNvSpPr>
            <p:nvPr/>
          </p:nvSpPr>
          <p:spPr bwMode="auto">
            <a:xfrm>
              <a:off x="2086" y="3465"/>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Ack=601</a:t>
              </a:r>
            </a:p>
          </p:txBody>
        </p:sp>
      </p:grpSp>
      <p:sp>
        <p:nvSpPr>
          <p:cNvPr id="315543" name="Text Box 151"/>
          <p:cNvSpPr txBox="1">
            <a:spLocks noChangeArrowheads="1"/>
          </p:cNvSpPr>
          <p:nvPr/>
        </p:nvSpPr>
        <p:spPr bwMode="auto">
          <a:xfrm>
            <a:off x="4508499" y="6966546"/>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part 2 of file</a:t>
            </a:r>
          </a:p>
        </p:txBody>
      </p:sp>
      <p:sp>
        <p:nvSpPr>
          <p:cNvPr id="35889" name="Text Box 152"/>
          <p:cNvSpPr txBox="1">
            <a:spLocks noChangeArrowheads="1"/>
          </p:cNvSpPr>
          <p:nvPr/>
        </p:nvSpPr>
        <p:spPr bwMode="auto">
          <a:xfrm>
            <a:off x="2303462" y="1565871"/>
            <a:ext cx="676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400" b="1"/>
              <a:t>Client</a:t>
            </a:r>
          </a:p>
        </p:txBody>
      </p:sp>
      <p:sp>
        <p:nvSpPr>
          <p:cNvPr id="35890" name="Text Box 153"/>
          <p:cNvSpPr txBox="1">
            <a:spLocks noChangeArrowheads="1"/>
          </p:cNvSpPr>
          <p:nvPr/>
        </p:nvSpPr>
        <p:spPr bwMode="auto">
          <a:xfrm>
            <a:off x="4535487" y="1610321"/>
            <a:ext cx="738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400" b="1"/>
              <a:t>Server</a:t>
            </a:r>
          </a:p>
        </p:txBody>
      </p:sp>
    </p:spTree>
    <p:extLst>
      <p:ext uri="{BB962C8B-B14F-4D97-AF65-F5344CB8AC3E}">
        <p14:creationId xmlns:p14="http://schemas.microsoft.com/office/powerpoint/2010/main" val="1548378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5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nodeType="afterGroup">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315521"/>
                                        </p:tgtEl>
                                        <p:attrNameLst>
                                          <p:attrName>style.visibility</p:attrName>
                                        </p:attrNameLst>
                                      </p:cBhvr>
                                      <p:to>
                                        <p:strVal val="visible"/>
                                      </p:to>
                                    </p:set>
                                  </p:childTnLst>
                                </p:cTn>
                              </p:par>
                            </p:childTnLst>
                          </p:cTn>
                        </p:par>
                        <p:par>
                          <p:cTn id="15" fill="hold" nodeType="afterGroup">
                            <p:stCondLst>
                              <p:cond delay="2000"/>
                            </p:stCondLst>
                            <p:childTnLst>
                              <p:par>
                                <p:cTn id="16" presetID="1" presetClass="entr" presetSubtype="0" fill="hold" nodeType="afterEffect">
                                  <p:stCondLst>
                                    <p:cond delay="50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1000"/>
                                        <p:tgtEl>
                                          <p:spTgt spid="12"/>
                                        </p:tgtEl>
                                      </p:cBhvr>
                                    </p:animEffect>
                                  </p:childTnLst>
                                </p:cTn>
                              </p:par>
                            </p:childTnLst>
                          </p:cTn>
                        </p:par>
                        <p:par>
                          <p:cTn id="23" fill="hold" nodeType="afterGroup">
                            <p:stCondLst>
                              <p:cond delay="1000"/>
                            </p:stCondLst>
                            <p:childTnLst>
                              <p:par>
                                <p:cTn id="24" presetID="1" presetClass="entr" presetSubtype="0" fill="hold" grpId="0" nodeType="afterEffect">
                                  <p:stCondLst>
                                    <p:cond delay="500"/>
                                  </p:stCondLst>
                                  <p:childTnLst>
                                    <p:set>
                                      <p:cBhvr>
                                        <p:cTn id="25" dur="1" fill="hold">
                                          <p:stCondLst>
                                            <p:cond delay="0"/>
                                          </p:stCondLst>
                                        </p:cTn>
                                        <p:tgtEl>
                                          <p:spTgt spid="315524"/>
                                        </p:tgtEl>
                                        <p:attrNameLst>
                                          <p:attrName>style.visibility</p:attrName>
                                        </p:attrNameLst>
                                      </p:cBhvr>
                                      <p:to>
                                        <p:strVal val="visible"/>
                                      </p:to>
                                    </p:set>
                                  </p:childTnLst>
                                </p:cTn>
                              </p:par>
                            </p:childTnLst>
                          </p:cTn>
                        </p:par>
                        <p:par>
                          <p:cTn id="26" fill="hold" nodeType="afterGroup">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5530"/>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nodeType="afterEffect">
                                  <p:stCondLst>
                                    <p:cond delay="50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nodeType="click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wipe(right)">
                                      <p:cBhvr>
                                        <p:cTn id="40" dur="1000"/>
                                        <p:tgtEl>
                                          <p:spTgt spid="14"/>
                                        </p:tgtEl>
                                      </p:cBhvr>
                                    </p:animEffect>
                                  </p:childTnLst>
                                </p:cTn>
                              </p:par>
                            </p:childTnLst>
                          </p:cTn>
                        </p:par>
                        <p:par>
                          <p:cTn id="41" fill="hold" nodeType="afterGroup">
                            <p:stCondLst>
                              <p:cond delay="1500"/>
                            </p:stCondLst>
                            <p:childTnLst>
                              <p:par>
                                <p:cTn id="42" presetID="1" presetClass="entr" presetSubtype="0" fill="hold" grpId="0" nodeType="afterEffect">
                                  <p:stCondLst>
                                    <p:cond delay="500"/>
                                  </p:stCondLst>
                                  <p:childTnLst>
                                    <p:set>
                                      <p:cBhvr>
                                        <p:cTn id="43" dur="1" fill="hold">
                                          <p:stCondLst>
                                            <p:cond delay="0"/>
                                          </p:stCondLst>
                                        </p:cTn>
                                        <p:tgtEl>
                                          <p:spTgt spid="315532"/>
                                        </p:tgtEl>
                                        <p:attrNameLst>
                                          <p:attrName>style.visibility</p:attrName>
                                        </p:attrNameLst>
                                      </p:cBhvr>
                                      <p:to>
                                        <p:strVal val="visible"/>
                                      </p:to>
                                    </p:set>
                                  </p:childTnLst>
                                </p:cTn>
                              </p:par>
                            </p:childTnLst>
                          </p:cTn>
                        </p:par>
                        <p:par>
                          <p:cTn id="44" fill="hold" nodeType="afterGroup">
                            <p:stCondLst>
                              <p:cond delay="2000"/>
                            </p:stCondLst>
                            <p:childTnLst>
                              <p:par>
                                <p:cTn id="45" presetID="1" presetClass="entr" presetSubtype="0" fill="hold" nodeType="afterEffect">
                                  <p:stCondLst>
                                    <p:cond delay="50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1000"/>
                                        <p:tgtEl>
                                          <p:spTgt spid="13"/>
                                        </p:tgtEl>
                                      </p:cBhvr>
                                    </p:animEffect>
                                  </p:childTnLst>
                                </p:cTn>
                              </p:par>
                            </p:childTnLst>
                          </p:cTn>
                        </p:par>
                        <p:par>
                          <p:cTn id="52" fill="hold" nodeType="afterGroup">
                            <p:stCondLst>
                              <p:cond delay="1000"/>
                            </p:stCondLst>
                            <p:childTnLst>
                              <p:par>
                                <p:cTn id="53" presetID="1" presetClass="entr" presetSubtype="0" fill="hold" grpId="0" nodeType="afterEffect">
                                  <p:stCondLst>
                                    <p:cond delay="500"/>
                                  </p:stCondLst>
                                  <p:childTnLst>
                                    <p:set>
                                      <p:cBhvr>
                                        <p:cTn id="54" dur="1" fill="hold">
                                          <p:stCondLst>
                                            <p:cond delay="0"/>
                                          </p:stCondLst>
                                        </p:cTn>
                                        <p:tgtEl>
                                          <p:spTgt spid="315527"/>
                                        </p:tgtEl>
                                        <p:attrNameLst>
                                          <p:attrName>style.visibility</p:attrName>
                                        </p:attrNameLst>
                                      </p:cBhvr>
                                      <p:to>
                                        <p:strVal val="visible"/>
                                      </p:to>
                                    </p:set>
                                  </p:childTnLst>
                                </p:cTn>
                              </p:par>
                            </p:childTnLst>
                          </p:cTn>
                        </p:par>
                        <p:par>
                          <p:cTn id="55" fill="hold" nodeType="afterGroup">
                            <p:stCondLst>
                              <p:cond delay="1500"/>
                            </p:stCondLst>
                            <p:childTnLst>
                              <p:par>
                                <p:cTn id="56" presetID="1" presetClass="entr" presetSubtype="0" fill="hold" nodeType="afterEffect">
                                  <p:stCondLst>
                                    <p:cond delay="50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1000"/>
                                        <p:tgtEl>
                                          <p:spTgt spid="15"/>
                                        </p:tgtEl>
                                      </p:cBhvr>
                                    </p:animEffect>
                                  </p:childTnLst>
                                </p:cTn>
                              </p:par>
                            </p:childTnLst>
                          </p:cTn>
                        </p:par>
                        <p:par>
                          <p:cTn id="63" fill="hold" nodeType="afterGroup">
                            <p:stCondLst>
                              <p:cond delay="1000"/>
                            </p:stCondLst>
                            <p:childTnLst>
                              <p:par>
                                <p:cTn id="64" presetID="1" presetClass="entr" presetSubtype="0" fill="hold" grpId="0" nodeType="afterEffect">
                                  <p:stCondLst>
                                    <p:cond delay="500"/>
                                  </p:stCondLst>
                                  <p:childTnLst>
                                    <p:set>
                                      <p:cBhvr>
                                        <p:cTn id="65" dur="1" fill="hold">
                                          <p:stCondLst>
                                            <p:cond delay="0"/>
                                          </p:stCondLst>
                                        </p:cTn>
                                        <p:tgtEl>
                                          <p:spTgt spid="315536"/>
                                        </p:tgtEl>
                                        <p:attrNameLst>
                                          <p:attrName>style.visibility</p:attrName>
                                        </p:attrNameLst>
                                      </p:cBhvr>
                                      <p:to>
                                        <p:strVal val="visible"/>
                                      </p:to>
                                    </p:set>
                                  </p:childTnLst>
                                </p:cTn>
                              </p:par>
                            </p:childTnLst>
                          </p:cTn>
                        </p:par>
                        <p:par>
                          <p:cTn id="66" fill="hold" nodeType="afterGroup">
                            <p:stCondLst>
                              <p:cond delay="1500"/>
                            </p:stCondLst>
                            <p:childTnLst>
                              <p:par>
                                <p:cTn id="67" presetID="1" presetClass="entr" presetSubtype="0" fill="hold" nodeType="afterEffect">
                                  <p:stCondLst>
                                    <p:cond delay="50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5537"/>
                                        </p:tgtEl>
                                        <p:attrNameLst>
                                          <p:attrName>style.visibility</p:attrName>
                                        </p:attrNameLst>
                                      </p:cBhvr>
                                      <p:to>
                                        <p:strVal val="visible"/>
                                      </p:to>
                                    </p:set>
                                  </p:childTnLst>
                                </p:cTn>
                              </p:par>
                            </p:childTnLst>
                          </p:cTn>
                        </p:par>
                        <p:par>
                          <p:cTn id="73" fill="hold" nodeType="afterGroup">
                            <p:stCondLst>
                              <p:cond delay="0"/>
                            </p:stCondLst>
                            <p:childTnLst>
                              <p:par>
                                <p:cTn id="74" presetID="1" presetClass="entr" presetSubtype="0" fill="hold" nodeType="afterEffect">
                                  <p:stCondLst>
                                    <p:cond delay="500"/>
                                  </p:stCondLst>
                                  <p:childTnLst>
                                    <p:set>
                                      <p:cBhvr>
                                        <p:cTn id="75" dur="1" fill="hold">
                                          <p:stCondLst>
                                            <p:cond delay="0"/>
                                          </p:stCondLst>
                                        </p:cTn>
                                        <p:tgtEl>
                                          <p:spTgt spid="9"/>
                                        </p:tgtEl>
                                        <p:attrNameLst>
                                          <p:attrName>style.visibility</p:attrName>
                                        </p:attrNameLst>
                                      </p:cBhvr>
                                      <p:to>
                                        <p:strVal val="visible"/>
                                      </p:to>
                                    </p:set>
                                  </p:childTnLst>
                                </p:cTn>
                              </p:par>
                            </p:childTnLst>
                          </p:cTn>
                        </p:par>
                        <p:par>
                          <p:cTn id="76" fill="hold" nodeType="afterGroup">
                            <p:stCondLst>
                              <p:cond delay="500"/>
                            </p:stCondLst>
                            <p:childTnLst>
                              <p:par>
                                <p:cTn id="77" presetID="22" presetClass="entr" presetSubtype="2" fill="hold" nodeType="afterEffect">
                                  <p:stCondLst>
                                    <p:cond delay="500"/>
                                  </p:stCondLst>
                                  <p:childTnLst>
                                    <p:set>
                                      <p:cBhvr>
                                        <p:cTn id="78" dur="1" fill="hold">
                                          <p:stCondLst>
                                            <p:cond delay="0"/>
                                          </p:stCondLst>
                                        </p:cTn>
                                        <p:tgtEl>
                                          <p:spTgt spid="16"/>
                                        </p:tgtEl>
                                        <p:attrNameLst>
                                          <p:attrName>style.visibility</p:attrName>
                                        </p:attrNameLst>
                                      </p:cBhvr>
                                      <p:to>
                                        <p:strVal val="visible"/>
                                      </p:to>
                                    </p:set>
                                    <p:animEffect transition="in" filter="wipe(right)">
                                      <p:cBhvr>
                                        <p:cTn id="79" dur="1000"/>
                                        <p:tgtEl>
                                          <p:spTgt spid="16"/>
                                        </p:tgtEl>
                                      </p:cBhvr>
                                    </p:animEffect>
                                  </p:childTnLst>
                                </p:cTn>
                              </p:par>
                            </p:childTnLst>
                          </p:cTn>
                        </p:par>
                        <p:par>
                          <p:cTn id="80" fill="hold" nodeType="afterGroup">
                            <p:stCondLst>
                              <p:cond delay="2000"/>
                            </p:stCondLst>
                            <p:childTnLst>
                              <p:par>
                                <p:cTn id="81" presetID="1" presetClass="entr" presetSubtype="0" fill="hold" grpId="0" nodeType="afterEffect">
                                  <p:stCondLst>
                                    <p:cond delay="500"/>
                                  </p:stCondLst>
                                  <p:childTnLst>
                                    <p:set>
                                      <p:cBhvr>
                                        <p:cTn id="82" dur="1" fill="hold">
                                          <p:stCondLst>
                                            <p:cond delay="0"/>
                                          </p:stCondLst>
                                        </p:cTn>
                                        <p:tgtEl>
                                          <p:spTgt spid="315540"/>
                                        </p:tgtEl>
                                        <p:attrNameLst>
                                          <p:attrName>style.visibility</p:attrName>
                                        </p:attrNameLst>
                                      </p:cBhvr>
                                      <p:to>
                                        <p:strVal val="visible"/>
                                      </p:to>
                                    </p:set>
                                  </p:childTnLst>
                                </p:cTn>
                              </p:par>
                            </p:childTnLst>
                          </p:cTn>
                        </p:par>
                        <p:par>
                          <p:cTn id="83" fill="hold" nodeType="afterGroup">
                            <p:stCondLst>
                              <p:cond delay="2500"/>
                            </p:stCondLst>
                            <p:childTnLst>
                              <p:par>
                                <p:cTn id="84" presetID="1" presetClass="entr" presetSubtype="0" fill="hold" nodeType="afterEffect">
                                  <p:stCondLst>
                                    <p:cond delay="500"/>
                                  </p:stCondLst>
                                  <p:childTnLst>
                                    <p:set>
                                      <p:cBhvr>
                                        <p:cTn id="85" dur="1" fill="hold">
                                          <p:stCondLst>
                                            <p:cond delay="0"/>
                                          </p:stCondLst>
                                        </p:cTn>
                                        <p:tgtEl>
                                          <p:spTgt spid="4"/>
                                        </p:tgtEl>
                                        <p:attrNameLst>
                                          <p:attrName>style.visibility</p:attrName>
                                        </p:attrNameLst>
                                      </p:cBhvr>
                                      <p:to>
                                        <p:strVal val="visible"/>
                                      </p:to>
                                    </p:set>
                                  </p:childTnLst>
                                </p:cTn>
                              </p:par>
                            </p:childTnLst>
                          </p:cTn>
                        </p:par>
                        <p:par>
                          <p:cTn id="86" fill="hold" nodeType="afterGroup">
                            <p:stCondLst>
                              <p:cond delay="3000"/>
                            </p:stCondLst>
                            <p:childTnLst>
                              <p:par>
                                <p:cTn id="87" presetID="22" presetClass="entr" presetSubtype="8" fill="hold" nodeType="afterEffect">
                                  <p:stCondLst>
                                    <p:cond delay="50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1000"/>
                                        <p:tgtEl>
                                          <p:spTgt spid="17"/>
                                        </p:tgtEl>
                                      </p:cBhvr>
                                    </p:animEffect>
                                  </p:childTnLst>
                                </p:cTn>
                              </p:par>
                            </p:childTnLst>
                          </p:cTn>
                        </p:par>
                        <p:par>
                          <p:cTn id="90" fill="hold" nodeType="afterGroup">
                            <p:stCondLst>
                              <p:cond delay="4500"/>
                            </p:stCondLst>
                            <p:childTnLst>
                              <p:par>
                                <p:cTn id="91" presetID="1" presetClass="entr" presetSubtype="0" fill="hold" grpId="0" nodeType="afterEffect">
                                  <p:stCondLst>
                                    <p:cond delay="500"/>
                                  </p:stCondLst>
                                  <p:childTnLst>
                                    <p:set>
                                      <p:cBhvr>
                                        <p:cTn id="92" dur="1" fill="hold">
                                          <p:stCondLst>
                                            <p:cond delay="0"/>
                                          </p:stCondLst>
                                        </p:cTn>
                                        <p:tgtEl>
                                          <p:spTgt spid="315543"/>
                                        </p:tgtEl>
                                        <p:attrNameLst>
                                          <p:attrName>style.visibility</p:attrName>
                                        </p:attrNameLst>
                                      </p:cBhvr>
                                      <p:to>
                                        <p:strVal val="visible"/>
                                      </p:to>
                                    </p:set>
                                  </p:childTnLst>
                                </p:cTn>
                              </p:par>
                            </p:childTnLst>
                          </p:cTn>
                        </p:par>
                        <p:par>
                          <p:cTn id="93" fill="hold" nodeType="afterGroup">
                            <p:stCondLst>
                              <p:cond delay="5000"/>
                            </p:stCondLst>
                            <p:childTnLst>
                              <p:par>
                                <p:cTn id="94" presetID="1" presetClass="entr" presetSubtype="0" fill="hold" nodeType="afterEffect">
                                  <p:stCondLst>
                                    <p:cond delay="500"/>
                                  </p:stCondLst>
                                  <p:childTnLst>
                                    <p:set>
                                      <p:cBhvr>
                                        <p:cTn id="9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518" grpId="0"/>
      <p:bldP spid="315521" grpId="0"/>
      <p:bldP spid="315524" grpId="0"/>
      <p:bldP spid="315527" grpId="0"/>
      <p:bldP spid="315530" grpId="0"/>
      <p:bldP spid="315532" grpId="0"/>
      <p:bldP spid="315536" grpId="0"/>
      <p:bldP spid="315537" grpId="0"/>
      <p:bldP spid="315540" grpId="0"/>
      <p:bldP spid="3155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algn="ctr" eaLnBrk="1" hangingPunct="1"/>
            <a:r>
              <a:rPr lang="en-US" altLang="en-US" sz="2000" smtClean="0"/>
              <a:t>TCP Transaction Example Showing Client’s Send Pointers</a:t>
            </a:r>
          </a:p>
        </p:txBody>
      </p:sp>
      <p:sp>
        <p:nvSpPr>
          <p:cNvPr id="36866" name="Slide Number Placeholder 2"/>
          <p:cNvSpPr>
            <a:spLocks noGrp="1"/>
          </p:cNvSpPr>
          <p:nvPr>
            <p:ph type="sldNum" sz="quarter" idx="4294967295"/>
          </p:nvPr>
        </p:nvSpPr>
        <p:spPr>
          <a:xfrm>
            <a:off x="7418362" y="753492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rtl="0">
              <a:spcBef>
                <a:spcPct val="0"/>
              </a:spcBef>
              <a:spcAft>
                <a:spcPct val="0"/>
              </a:spcAft>
              <a:buClrTx/>
              <a:buFontTx/>
              <a:buNone/>
            </a:pPr>
            <a:r>
              <a:rPr lang="en-US" altLang="en-US" sz="1000" dirty="0" smtClean="0"/>
              <a:t>3- </a:t>
            </a:r>
            <a:fld id="{7DFF7769-5F4D-4A87-A9B9-5044FF72362B}" type="slidenum">
              <a:rPr lang="he-IL" altLang="en-US" sz="1000" smtClean="0"/>
              <a:pPr rtl="0">
                <a:spcBef>
                  <a:spcPct val="0"/>
                </a:spcBef>
                <a:spcAft>
                  <a:spcPct val="0"/>
                </a:spcAft>
                <a:buClrTx/>
                <a:buFontTx/>
                <a:buNone/>
              </a:pPr>
              <a:t>84</a:t>
            </a:fld>
            <a:endParaRPr lang="en-US" altLang="en-US" sz="1000" dirty="0"/>
          </a:p>
        </p:txBody>
      </p:sp>
      <p:sp>
        <p:nvSpPr>
          <p:cNvPr id="36868" name="Rectangle 4"/>
          <p:cNvSpPr>
            <a:spLocks noChangeArrowheads="1"/>
          </p:cNvSpPr>
          <p:nvPr/>
        </p:nvSpPr>
        <p:spPr bwMode="auto">
          <a:xfrm>
            <a:off x="701650" y="2042170"/>
            <a:ext cx="989012" cy="18256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869" name="Rectangle 5"/>
          <p:cNvSpPr>
            <a:spLocks noChangeArrowheads="1"/>
          </p:cNvSpPr>
          <p:nvPr/>
        </p:nvSpPr>
        <p:spPr bwMode="auto">
          <a:xfrm>
            <a:off x="1690662" y="2043758"/>
            <a:ext cx="1035050" cy="180975"/>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870" name="Rectangle 6"/>
          <p:cNvSpPr>
            <a:spLocks noChangeArrowheads="1"/>
          </p:cNvSpPr>
          <p:nvPr/>
        </p:nvSpPr>
        <p:spPr bwMode="auto">
          <a:xfrm>
            <a:off x="701650" y="1953270"/>
            <a:ext cx="989012" cy="3603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871" name="Text Box 12"/>
          <p:cNvSpPr txBox="1">
            <a:spLocks noChangeArrowheads="1"/>
          </p:cNvSpPr>
          <p:nvPr/>
        </p:nvSpPr>
        <p:spPr bwMode="auto">
          <a:xfrm>
            <a:off x="7947000" y="1634183"/>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RCV.WND=360</a:t>
            </a:r>
          </a:p>
        </p:txBody>
      </p:sp>
      <p:sp>
        <p:nvSpPr>
          <p:cNvPr id="36872" name="Text Box 13"/>
          <p:cNvSpPr txBox="1">
            <a:spLocks noChangeArrowheads="1"/>
          </p:cNvSpPr>
          <p:nvPr/>
        </p:nvSpPr>
        <p:spPr bwMode="auto">
          <a:xfrm>
            <a:off x="295250" y="2399358"/>
            <a:ext cx="815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SND.NXT=1</a:t>
            </a:r>
          </a:p>
        </p:txBody>
      </p:sp>
      <p:sp>
        <p:nvSpPr>
          <p:cNvPr id="36873" name="Line 14"/>
          <p:cNvSpPr>
            <a:spLocks noChangeShapeType="1"/>
          </p:cNvSpPr>
          <p:nvPr/>
        </p:nvSpPr>
        <p:spPr bwMode="auto">
          <a:xfrm flipV="1">
            <a:off x="700062" y="2354908"/>
            <a:ext cx="0" cy="88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4" name="Text Box 15"/>
          <p:cNvSpPr txBox="1">
            <a:spLocks noChangeArrowheads="1"/>
          </p:cNvSpPr>
          <p:nvPr/>
        </p:nvSpPr>
        <p:spPr bwMode="auto">
          <a:xfrm>
            <a:off x="1960537" y="1683395"/>
            <a:ext cx="987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SND.WND=360</a:t>
            </a:r>
          </a:p>
          <a:p>
            <a:pPr algn="l" rtl="0" eaLnBrk="1" hangingPunct="1">
              <a:spcBef>
                <a:spcPct val="0"/>
              </a:spcBef>
              <a:spcAft>
                <a:spcPct val="0"/>
              </a:spcAft>
              <a:buClrTx/>
              <a:buFontTx/>
              <a:buNone/>
            </a:pPr>
            <a:r>
              <a:rPr lang="en-US" altLang="en-US" sz="900">
                <a:solidFill>
                  <a:srgbClr val="FF6600"/>
                </a:solidFill>
              </a:rPr>
              <a:t>Usable=360</a:t>
            </a:r>
          </a:p>
        </p:txBody>
      </p:sp>
      <p:sp>
        <p:nvSpPr>
          <p:cNvPr id="36875" name="Text Box 16"/>
          <p:cNvSpPr txBox="1">
            <a:spLocks noChangeArrowheads="1"/>
          </p:cNvSpPr>
          <p:nvPr/>
        </p:nvSpPr>
        <p:spPr bwMode="auto">
          <a:xfrm>
            <a:off x="6146775" y="2269183"/>
            <a:ext cx="815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RCV.NXT=1</a:t>
            </a:r>
          </a:p>
        </p:txBody>
      </p:sp>
      <p:sp>
        <p:nvSpPr>
          <p:cNvPr id="36876" name="Text Box 18"/>
          <p:cNvSpPr txBox="1">
            <a:spLocks noChangeArrowheads="1"/>
          </p:cNvSpPr>
          <p:nvPr/>
        </p:nvSpPr>
        <p:spPr bwMode="auto">
          <a:xfrm>
            <a:off x="285725" y="1637358"/>
            <a:ext cx="828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SND.UNA=1</a:t>
            </a:r>
          </a:p>
        </p:txBody>
      </p:sp>
      <p:sp>
        <p:nvSpPr>
          <p:cNvPr id="36877" name="Line 19"/>
          <p:cNvSpPr>
            <a:spLocks noChangeShapeType="1"/>
          </p:cNvSpPr>
          <p:nvPr/>
        </p:nvSpPr>
        <p:spPr bwMode="auto">
          <a:xfrm flipV="1">
            <a:off x="690537" y="1819920"/>
            <a:ext cx="0" cy="889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17568" name="Text Box 128"/>
          <p:cNvSpPr txBox="1">
            <a:spLocks noChangeArrowheads="1"/>
          </p:cNvSpPr>
          <p:nvPr/>
        </p:nvSpPr>
        <p:spPr bwMode="auto">
          <a:xfrm>
            <a:off x="2276450" y="2223145"/>
            <a:ext cx="982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Request</a:t>
            </a:r>
          </a:p>
        </p:txBody>
      </p:sp>
      <p:sp>
        <p:nvSpPr>
          <p:cNvPr id="36879" name="Line 129"/>
          <p:cNvSpPr>
            <a:spLocks noChangeShapeType="1"/>
          </p:cNvSpPr>
          <p:nvPr/>
        </p:nvSpPr>
        <p:spPr bwMode="auto">
          <a:xfrm>
            <a:off x="3221012" y="1907233"/>
            <a:ext cx="0" cy="567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Line 130"/>
          <p:cNvSpPr>
            <a:spLocks noChangeShapeType="1"/>
          </p:cNvSpPr>
          <p:nvPr/>
        </p:nvSpPr>
        <p:spPr bwMode="auto">
          <a:xfrm>
            <a:off x="4841850" y="1907233"/>
            <a:ext cx="0" cy="5670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71" name="Text Box 131"/>
          <p:cNvSpPr txBox="1">
            <a:spLocks noChangeArrowheads="1"/>
          </p:cNvSpPr>
          <p:nvPr/>
        </p:nvSpPr>
        <p:spPr bwMode="auto">
          <a:xfrm>
            <a:off x="4795812" y="2410470"/>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Request, send</a:t>
            </a:r>
          </a:p>
          <a:p>
            <a:pPr algn="l" rtl="0" eaLnBrk="1" hangingPunct="1">
              <a:spcBef>
                <a:spcPct val="0"/>
              </a:spcBef>
              <a:spcAft>
                <a:spcPct val="0"/>
              </a:spcAft>
              <a:buClrTx/>
              <a:buFontTx/>
              <a:buNone/>
            </a:pPr>
            <a:r>
              <a:rPr lang="en-US" altLang="en-US" sz="1000"/>
              <a:t>combined ACK and Reply</a:t>
            </a:r>
          </a:p>
        </p:txBody>
      </p:sp>
      <p:grpSp>
        <p:nvGrpSpPr>
          <p:cNvPr id="2" name="Group 132"/>
          <p:cNvGrpSpPr>
            <a:grpSpLocks/>
          </p:cNvGrpSpPr>
          <p:nvPr/>
        </p:nvGrpSpPr>
        <p:grpSpPr bwMode="auto">
          <a:xfrm>
            <a:off x="3221012" y="2132658"/>
            <a:ext cx="1620838" cy="458787"/>
            <a:chOff x="1916" y="629"/>
            <a:chExt cx="1021" cy="289"/>
          </a:xfrm>
        </p:grpSpPr>
        <p:sp>
          <p:nvSpPr>
            <p:cNvPr id="36946" name="Line 133"/>
            <p:cNvSpPr>
              <a:spLocks noChangeShapeType="1"/>
            </p:cNvSpPr>
            <p:nvPr/>
          </p:nvSpPr>
          <p:spPr bwMode="auto">
            <a:xfrm>
              <a:off x="1916" y="771"/>
              <a:ext cx="1021" cy="11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47" name="Text Box 134"/>
            <p:cNvSpPr txBox="1">
              <a:spLocks noChangeArrowheads="1"/>
            </p:cNvSpPr>
            <p:nvPr/>
          </p:nvSpPr>
          <p:spPr bwMode="auto">
            <a:xfrm>
              <a:off x="2143" y="629"/>
              <a:ext cx="369"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Request</a:t>
              </a:r>
            </a:p>
            <a:p>
              <a:pPr algn="l" rtl="0" eaLnBrk="1" hangingPunct="1">
                <a:spcBef>
                  <a:spcPct val="0"/>
                </a:spcBef>
                <a:spcAft>
                  <a:spcPct val="0"/>
                </a:spcAft>
                <a:buClrTx/>
                <a:buFontTx/>
                <a:buNone/>
              </a:pPr>
              <a:r>
                <a:rPr lang="en-US" altLang="en-US" sz="800">
                  <a:solidFill>
                    <a:schemeClr val="accent2"/>
                  </a:solidFill>
                </a:rPr>
                <a:t>Len=140</a:t>
              </a:r>
            </a:p>
            <a:p>
              <a:pPr algn="l" rtl="0" eaLnBrk="1" hangingPunct="1">
                <a:spcBef>
                  <a:spcPct val="0"/>
                </a:spcBef>
                <a:spcAft>
                  <a:spcPct val="0"/>
                </a:spcAft>
                <a:buClrTx/>
                <a:buFontTx/>
                <a:buNone/>
              </a:pPr>
              <a:r>
                <a:rPr lang="en-US" altLang="en-US" sz="800">
                  <a:solidFill>
                    <a:schemeClr val="accent2"/>
                  </a:solidFill>
                </a:rPr>
                <a:t>Seq=1</a:t>
              </a:r>
            </a:p>
          </p:txBody>
        </p:sp>
      </p:grpSp>
      <p:sp>
        <p:nvSpPr>
          <p:cNvPr id="317575" name="Text Box 135"/>
          <p:cNvSpPr txBox="1">
            <a:spLocks noChangeArrowheads="1"/>
          </p:cNvSpPr>
          <p:nvPr/>
        </p:nvSpPr>
        <p:spPr bwMode="auto">
          <a:xfrm>
            <a:off x="1690662" y="3310583"/>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combined ACK and Reply, send ACK</a:t>
            </a:r>
          </a:p>
        </p:txBody>
      </p:sp>
      <p:grpSp>
        <p:nvGrpSpPr>
          <p:cNvPr id="3" name="Group 201"/>
          <p:cNvGrpSpPr>
            <a:grpSpLocks/>
          </p:cNvGrpSpPr>
          <p:nvPr/>
        </p:nvGrpSpPr>
        <p:grpSpPr bwMode="auto">
          <a:xfrm>
            <a:off x="3221012" y="2718445"/>
            <a:ext cx="1620838" cy="630238"/>
            <a:chOff x="1916" y="998"/>
            <a:chExt cx="1021" cy="397"/>
          </a:xfrm>
        </p:grpSpPr>
        <p:sp>
          <p:nvSpPr>
            <p:cNvPr id="36944" name="Line 137"/>
            <p:cNvSpPr>
              <a:spLocks noChangeShapeType="1"/>
            </p:cNvSpPr>
            <p:nvPr/>
          </p:nvSpPr>
          <p:spPr bwMode="auto">
            <a:xfrm flipH="1">
              <a:off x="1916" y="998"/>
              <a:ext cx="1021" cy="397"/>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45" name="Text Box 138"/>
            <p:cNvSpPr txBox="1">
              <a:spLocks noChangeArrowheads="1"/>
            </p:cNvSpPr>
            <p:nvPr/>
          </p:nvSpPr>
          <p:spPr bwMode="auto">
            <a:xfrm>
              <a:off x="2228" y="1000"/>
              <a:ext cx="376" cy="3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Reply</a:t>
              </a:r>
            </a:p>
            <a:p>
              <a:pPr algn="l" rtl="0" eaLnBrk="1" hangingPunct="1">
                <a:spcBef>
                  <a:spcPct val="0"/>
                </a:spcBef>
                <a:spcAft>
                  <a:spcPct val="0"/>
                </a:spcAft>
                <a:buClrTx/>
                <a:buFontTx/>
                <a:buNone/>
              </a:pPr>
              <a:r>
                <a:rPr lang="en-US" altLang="en-US" sz="800">
                  <a:solidFill>
                    <a:srgbClr val="FF6600"/>
                  </a:solidFill>
                </a:rPr>
                <a:t>Len=80</a:t>
              </a:r>
            </a:p>
            <a:p>
              <a:pPr algn="l" rtl="0" eaLnBrk="1" hangingPunct="1">
                <a:spcBef>
                  <a:spcPct val="0"/>
                </a:spcBef>
                <a:spcAft>
                  <a:spcPct val="0"/>
                </a:spcAft>
                <a:buClrTx/>
                <a:buFontTx/>
                <a:buNone/>
              </a:pPr>
              <a:r>
                <a:rPr lang="en-US" altLang="en-US" sz="800">
                  <a:solidFill>
                    <a:srgbClr val="FF6600"/>
                  </a:solidFill>
                </a:rPr>
                <a:t>Seq=241</a:t>
              </a:r>
            </a:p>
            <a:p>
              <a:pPr algn="l" rtl="0" eaLnBrk="1" hangingPunct="1">
                <a:spcBef>
                  <a:spcPct val="0"/>
                </a:spcBef>
                <a:spcAft>
                  <a:spcPct val="0"/>
                </a:spcAft>
                <a:buClrTx/>
                <a:buFontTx/>
                <a:buNone/>
              </a:pPr>
              <a:r>
                <a:rPr lang="en-US" altLang="en-US" sz="800">
                  <a:solidFill>
                    <a:srgbClr val="FF6600"/>
                  </a:solidFill>
                </a:rPr>
                <a:t>Ack=141</a:t>
              </a:r>
            </a:p>
          </p:txBody>
        </p:sp>
      </p:grpSp>
      <p:sp>
        <p:nvSpPr>
          <p:cNvPr id="317579" name="Text Box 139"/>
          <p:cNvSpPr txBox="1">
            <a:spLocks noChangeArrowheads="1"/>
          </p:cNvSpPr>
          <p:nvPr/>
        </p:nvSpPr>
        <p:spPr bwMode="auto">
          <a:xfrm>
            <a:off x="4795812" y="4363095"/>
            <a:ext cx="1665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Reply</a:t>
            </a:r>
          </a:p>
        </p:txBody>
      </p:sp>
      <p:grpSp>
        <p:nvGrpSpPr>
          <p:cNvPr id="4" name="Group 202"/>
          <p:cNvGrpSpPr>
            <a:grpSpLocks/>
          </p:cNvGrpSpPr>
          <p:nvPr/>
        </p:nvGrpSpPr>
        <p:grpSpPr bwMode="auto">
          <a:xfrm>
            <a:off x="3221012" y="3618558"/>
            <a:ext cx="1620838" cy="854075"/>
            <a:chOff x="1916" y="1565"/>
            <a:chExt cx="1021" cy="538"/>
          </a:xfrm>
        </p:grpSpPr>
        <p:sp>
          <p:nvSpPr>
            <p:cNvPr id="36942" name="Line 141"/>
            <p:cNvSpPr>
              <a:spLocks noChangeShapeType="1"/>
            </p:cNvSpPr>
            <p:nvPr/>
          </p:nvSpPr>
          <p:spPr bwMode="auto">
            <a:xfrm>
              <a:off x="1916" y="1565"/>
              <a:ext cx="1021" cy="53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43" name="Text Box 142"/>
            <p:cNvSpPr txBox="1">
              <a:spLocks noChangeArrowheads="1"/>
            </p:cNvSpPr>
            <p:nvPr/>
          </p:nvSpPr>
          <p:spPr bwMode="auto">
            <a:xfrm>
              <a:off x="1944" y="1600"/>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Ack=321</a:t>
              </a:r>
            </a:p>
          </p:txBody>
        </p:sp>
      </p:grpSp>
      <p:sp>
        <p:nvSpPr>
          <p:cNvPr id="317583" name="Text Box 143"/>
          <p:cNvSpPr txBox="1">
            <a:spLocks noChangeArrowheads="1"/>
          </p:cNvSpPr>
          <p:nvPr/>
        </p:nvSpPr>
        <p:spPr bwMode="auto">
          <a:xfrm>
            <a:off x="4795812" y="3356620"/>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part 1 of requested file</a:t>
            </a:r>
          </a:p>
        </p:txBody>
      </p:sp>
      <p:sp>
        <p:nvSpPr>
          <p:cNvPr id="317584" name="Text Box 144"/>
          <p:cNvSpPr txBox="1">
            <a:spLocks noChangeArrowheads="1"/>
          </p:cNvSpPr>
          <p:nvPr/>
        </p:nvSpPr>
        <p:spPr bwMode="auto">
          <a:xfrm>
            <a:off x="1646212" y="4571058"/>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part 1 of requested file, send ACK</a:t>
            </a:r>
          </a:p>
        </p:txBody>
      </p:sp>
      <p:grpSp>
        <p:nvGrpSpPr>
          <p:cNvPr id="5" name="Group 203"/>
          <p:cNvGrpSpPr>
            <a:grpSpLocks/>
          </p:cNvGrpSpPr>
          <p:nvPr/>
        </p:nvGrpSpPr>
        <p:grpSpPr bwMode="auto">
          <a:xfrm>
            <a:off x="3221012" y="3518545"/>
            <a:ext cx="1620838" cy="1089025"/>
            <a:chOff x="1916" y="1502"/>
            <a:chExt cx="1021" cy="686"/>
          </a:xfrm>
        </p:grpSpPr>
        <p:sp>
          <p:nvSpPr>
            <p:cNvPr id="36940" name="Line 146"/>
            <p:cNvSpPr>
              <a:spLocks noChangeShapeType="1"/>
            </p:cNvSpPr>
            <p:nvPr/>
          </p:nvSpPr>
          <p:spPr bwMode="auto">
            <a:xfrm flipH="1">
              <a:off x="1916" y="1565"/>
              <a:ext cx="1021" cy="623"/>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41" name="Text Box 147"/>
            <p:cNvSpPr txBox="1">
              <a:spLocks noChangeArrowheads="1"/>
            </p:cNvSpPr>
            <p:nvPr/>
          </p:nvSpPr>
          <p:spPr bwMode="auto">
            <a:xfrm>
              <a:off x="2504" y="1502"/>
              <a:ext cx="376"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File 1</a:t>
              </a:r>
            </a:p>
            <a:p>
              <a:pPr algn="l" rtl="0" eaLnBrk="1" hangingPunct="1">
                <a:spcBef>
                  <a:spcPct val="0"/>
                </a:spcBef>
                <a:spcAft>
                  <a:spcPct val="0"/>
                </a:spcAft>
                <a:buClrTx/>
                <a:buFontTx/>
                <a:buNone/>
              </a:pPr>
              <a:r>
                <a:rPr lang="en-US" altLang="en-US" sz="800">
                  <a:solidFill>
                    <a:srgbClr val="FF6600"/>
                  </a:solidFill>
                </a:rPr>
                <a:t>Len=120</a:t>
              </a:r>
            </a:p>
            <a:p>
              <a:pPr algn="l" rtl="0" eaLnBrk="1" hangingPunct="1">
                <a:spcBef>
                  <a:spcPct val="0"/>
                </a:spcBef>
                <a:spcAft>
                  <a:spcPct val="0"/>
                </a:spcAft>
                <a:buClrTx/>
                <a:buFontTx/>
                <a:buNone/>
              </a:pPr>
              <a:r>
                <a:rPr lang="en-US" altLang="en-US" sz="800">
                  <a:solidFill>
                    <a:srgbClr val="FF6600"/>
                  </a:solidFill>
                </a:rPr>
                <a:t>Seq=321</a:t>
              </a:r>
            </a:p>
          </p:txBody>
        </p:sp>
      </p:grpSp>
      <p:grpSp>
        <p:nvGrpSpPr>
          <p:cNvPr id="6" name="Group 204"/>
          <p:cNvGrpSpPr>
            <a:grpSpLocks/>
          </p:cNvGrpSpPr>
          <p:nvPr/>
        </p:nvGrpSpPr>
        <p:grpSpPr bwMode="auto">
          <a:xfrm>
            <a:off x="3221012" y="4832995"/>
            <a:ext cx="1620838" cy="495300"/>
            <a:chOff x="1916" y="2330"/>
            <a:chExt cx="1021" cy="312"/>
          </a:xfrm>
        </p:grpSpPr>
        <p:sp>
          <p:nvSpPr>
            <p:cNvPr id="36938" name="Line 149"/>
            <p:cNvSpPr>
              <a:spLocks noChangeShapeType="1"/>
            </p:cNvSpPr>
            <p:nvPr/>
          </p:nvSpPr>
          <p:spPr bwMode="auto">
            <a:xfrm>
              <a:off x="1916" y="2330"/>
              <a:ext cx="1021" cy="31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39" name="Text Box 150"/>
            <p:cNvSpPr txBox="1">
              <a:spLocks noChangeArrowheads="1"/>
            </p:cNvSpPr>
            <p:nvPr/>
          </p:nvSpPr>
          <p:spPr bwMode="auto">
            <a:xfrm>
              <a:off x="2086" y="2365"/>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Ack=441</a:t>
              </a:r>
            </a:p>
          </p:txBody>
        </p:sp>
      </p:grpSp>
      <p:sp>
        <p:nvSpPr>
          <p:cNvPr id="317591" name="Text Box 151"/>
          <p:cNvSpPr txBox="1">
            <a:spLocks noChangeArrowheads="1"/>
          </p:cNvSpPr>
          <p:nvPr/>
        </p:nvSpPr>
        <p:spPr bwMode="auto">
          <a:xfrm>
            <a:off x="4795812" y="5201295"/>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part 1 of file</a:t>
            </a:r>
          </a:p>
        </p:txBody>
      </p:sp>
      <p:sp>
        <p:nvSpPr>
          <p:cNvPr id="317592" name="Text Box 152"/>
          <p:cNvSpPr txBox="1">
            <a:spLocks noChangeArrowheads="1"/>
          </p:cNvSpPr>
          <p:nvPr/>
        </p:nvSpPr>
        <p:spPr bwMode="auto">
          <a:xfrm>
            <a:off x="4840262" y="5912495"/>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Send part 2 of requested file</a:t>
            </a:r>
          </a:p>
        </p:txBody>
      </p:sp>
      <p:grpSp>
        <p:nvGrpSpPr>
          <p:cNvPr id="7" name="Group 153"/>
          <p:cNvGrpSpPr>
            <a:grpSpLocks/>
          </p:cNvGrpSpPr>
          <p:nvPr/>
        </p:nvGrpSpPr>
        <p:grpSpPr bwMode="auto">
          <a:xfrm>
            <a:off x="3221012" y="5958533"/>
            <a:ext cx="1620838" cy="458787"/>
            <a:chOff x="1916" y="3039"/>
            <a:chExt cx="1021" cy="289"/>
          </a:xfrm>
        </p:grpSpPr>
        <p:sp>
          <p:nvSpPr>
            <p:cNvPr id="36936" name="Line 154"/>
            <p:cNvSpPr>
              <a:spLocks noChangeShapeType="1"/>
            </p:cNvSpPr>
            <p:nvPr/>
          </p:nvSpPr>
          <p:spPr bwMode="auto">
            <a:xfrm flipH="1">
              <a:off x="1916" y="3124"/>
              <a:ext cx="1021" cy="142"/>
            </a:xfrm>
            <a:prstGeom prst="line">
              <a:avLst/>
            </a:prstGeom>
            <a:noFill/>
            <a:ln w="952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37" name="Text Box 155"/>
            <p:cNvSpPr txBox="1">
              <a:spLocks noChangeArrowheads="1"/>
            </p:cNvSpPr>
            <p:nvPr/>
          </p:nvSpPr>
          <p:spPr bwMode="auto">
            <a:xfrm>
              <a:off x="2341" y="3039"/>
              <a:ext cx="376"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t>File 2</a:t>
              </a:r>
            </a:p>
            <a:p>
              <a:pPr algn="l" rtl="0" eaLnBrk="1" hangingPunct="1">
                <a:spcBef>
                  <a:spcPct val="0"/>
                </a:spcBef>
                <a:spcAft>
                  <a:spcPct val="0"/>
                </a:spcAft>
                <a:buClrTx/>
                <a:buFontTx/>
                <a:buNone/>
              </a:pPr>
              <a:r>
                <a:rPr lang="en-US" altLang="en-US" sz="800">
                  <a:solidFill>
                    <a:srgbClr val="FF6600"/>
                  </a:solidFill>
                </a:rPr>
                <a:t>Len=160</a:t>
              </a:r>
            </a:p>
            <a:p>
              <a:pPr algn="l" rtl="0" eaLnBrk="1" hangingPunct="1">
                <a:spcBef>
                  <a:spcPct val="0"/>
                </a:spcBef>
                <a:spcAft>
                  <a:spcPct val="0"/>
                </a:spcAft>
                <a:buClrTx/>
                <a:buFontTx/>
                <a:buNone/>
              </a:pPr>
              <a:r>
                <a:rPr lang="en-US" altLang="en-US" sz="800">
                  <a:solidFill>
                    <a:srgbClr val="FF6600"/>
                  </a:solidFill>
                </a:rPr>
                <a:t>Seq=441</a:t>
              </a:r>
            </a:p>
          </p:txBody>
        </p:sp>
      </p:grpSp>
      <p:sp>
        <p:nvSpPr>
          <p:cNvPr id="317596" name="Text Box 156"/>
          <p:cNvSpPr txBox="1">
            <a:spLocks noChangeArrowheads="1"/>
          </p:cNvSpPr>
          <p:nvPr/>
        </p:nvSpPr>
        <p:spPr bwMode="auto">
          <a:xfrm>
            <a:off x="1646212" y="6183958"/>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part 2 of requested file, send ACK</a:t>
            </a:r>
          </a:p>
        </p:txBody>
      </p:sp>
      <p:grpSp>
        <p:nvGrpSpPr>
          <p:cNvPr id="8" name="Group 157"/>
          <p:cNvGrpSpPr>
            <a:grpSpLocks/>
          </p:cNvGrpSpPr>
          <p:nvPr/>
        </p:nvGrpSpPr>
        <p:grpSpPr bwMode="auto">
          <a:xfrm>
            <a:off x="3221012" y="6498283"/>
            <a:ext cx="1620838" cy="631825"/>
            <a:chOff x="1916" y="3379"/>
            <a:chExt cx="1021" cy="398"/>
          </a:xfrm>
        </p:grpSpPr>
        <p:sp>
          <p:nvSpPr>
            <p:cNvPr id="36934" name="Line 158"/>
            <p:cNvSpPr>
              <a:spLocks noChangeShapeType="1"/>
            </p:cNvSpPr>
            <p:nvPr/>
          </p:nvSpPr>
          <p:spPr bwMode="auto">
            <a:xfrm>
              <a:off x="1916" y="3379"/>
              <a:ext cx="1021" cy="398"/>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35" name="Text Box 159"/>
            <p:cNvSpPr txBox="1">
              <a:spLocks noChangeArrowheads="1"/>
            </p:cNvSpPr>
            <p:nvPr/>
          </p:nvSpPr>
          <p:spPr bwMode="auto">
            <a:xfrm>
              <a:off x="2086" y="3465"/>
              <a:ext cx="3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800">
                  <a:solidFill>
                    <a:schemeClr val="accent2"/>
                  </a:solidFill>
                </a:rPr>
                <a:t>Ack=601</a:t>
              </a:r>
            </a:p>
          </p:txBody>
        </p:sp>
      </p:grpSp>
      <p:sp>
        <p:nvSpPr>
          <p:cNvPr id="317600" name="Text Box 160"/>
          <p:cNvSpPr txBox="1">
            <a:spLocks noChangeArrowheads="1"/>
          </p:cNvSpPr>
          <p:nvPr/>
        </p:nvSpPr>
        <p:spPr bwMode="auto">
          <a:xfrm>
            <a:off x="4795812" y="6993583"/>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000"/>
              <a:t>Receive ACK for part 2 of file</a:t>
            </a:r>
          </a:p>
        </p:txBody>
      </p:sp>
      <p:sp>
        <p:nvSpPr>
          <p:cNvPr id="36897" name="Text Box 161"/>
          <p:cNvSpPr txBox="1">
            <a:spLocks noChangeArrowheads="1"/>
          </p:cNvSpPr>
          <p:nvPr/>
        </p:nvSpPr>
        <p:spPr bwMode="auto">
          <a:xfrm>
            <a:off x="2860650" y="1548458"/>
            <a:ext cx="676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400" b="1"/>
              <a:t>Client</a:t>
            </a:r>
          </a:p>
        </p:txBody>
      </p:sp>
      <p:sp>
        <p:nvSpPr>
          <p:cNvPr id="36898" name="Text Box 162"/>
          <p:cNvSpPr txBox="1">
            <a:spLocks noChangeArrowheads="1"/>
          </p:cNvSpPr>
          <p:nvPr/>
        </p:nvSpPr>
        <p:spPr bwMode="auto">
          <a:xfrm>
            <a:off x="4525937" y="1548458"/>
            <a:ext cx="738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1400" b="1"/>
              <a:t>Server</a:t>
            </a:r>
          </a:p>
        </p:txBody>
      </p:sp>
      <p:sp>
        <p:nvSpPr>
          <p:cNvPr id="36899" name="Rectangle 163"/>
          <p:cNvSpPr>
            <a:spLocks noChangeArrowheads="1"/>
          </p:cNvSpPr>
          <p:nvPr/>
        </p:nvSpPr>
        <p:spPr bwMode="auto">
          <a:xfrm>
            <a:off x="744512" y="1997720"/>
            <a:ext cx="901700" cy="269875"/>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00" name="Rectangle 164"/>
          <p:cNvSpPr>
            <a:spLocks noChangeArrowheads="1"/>
          </p:cNvSpPr>
          <p:nvPr/>
        </p:nvSpPr>
        <p:spPr bwMode="auto">
          <a:xfrm>
            <a:off x="6372200" y="1905645"/>
            <a:ext cx="989012" cy="18256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01" name="Rectangle 165"/>
          <p:cNvSpPr>
            <a:spLocks noChangeArrowheads="1"/>
          </p:cNvSpPr>
          <p:nvPr/>
        </p:nvSpPr>
        <p:spPr bwMode="auto">
          <a:xfrm>
            <a:off x="7361212" y="1907233"/>
            <a:ext cx="1035050" cy="180975"/>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02" name="Rectangle 166"/>
          <p:cNvSpPr>
            <a:spLocks noChangeArrowheads="1"/>
          </p:cNvSpPr>
          <p:nvPr/>
        </p:nvSpPr>
        <p:spPr bwMode="auto">
          <a:xfrm>
            <a:off x="6372200" y="1816745"/>
            <a:ext cx="989012" cy="3603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03" name="Line 169"/>
          <p:cNvSpPr>
            <a:spLocks noChangeShapeType="1"/>
          </p:cNvSpPr>
          <p:nvPr/>
        </p:nvSpPr>
        <p:spPr bwMode="auto">
          <a:xfrm flipV="1">
            <a:off x="6372200" y="2224733"/>
            <a:ext cx="0" cy="88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9" name="Group 199"/>
          <p:cNvGrpSpPr>
            <a:grpSpLocks/>
          </p:cNvGrpSpPr>
          <p:nvPr/>
        </p:nvGrpSpPr>
        <p:grpSpPr bwMode="auto">
          <a:xfrm>
            <a:off x="604812" y="3751908"/>
            <a:ext cx="2346325" cy="990600"/>
            <a:chOff x="268" y="1649"/>
            <a:chExt cx="1478" cy="624"/>
          </a:xfrm>
        </p:grpSpPr>
        <p:sp>
          <p:nvSpPr>
            <p:cNvPr id="36924" name="Rectangle 180"/>
            <p:cNvSpPr>
              <a:spLocks noChangeArrowheads="1"/>
            </p:cNvSpPr>
            <p:nvPr/>
          </p:nvSpPr>
          <p:spPr bwMode="auto">
            <a:xfrm>
              <a:off x="527" y="1905"/>
              <a:ext cx="624" cy="113"/>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25" name="Rectangle 181"/>
            <p:cNvSpPr>
              <a:spLocks noChangeArrowheads="1"/>
            </p:cNvSpPr>
            <p:nvPr/>
          </p:nvSpPr>
          <p:spPr bwMode="auto">
            <a:xfrm>
              <a:off x="1151" y="1905"/>
              <a:ext cx="455"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26" name="Rectangle 182"/>
            <p:cNvSpPr>
              <a:spLocks noChangeArrowheads="1"/>
            </p:cNvSpPr>
            <p:nvPr/>
          </p:nvSpPr>
          <p:spPr bwMode="auto">
            <a:xfrm>
              <a:off x="528" y="1848"/>
              <a:ext cx="623"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27" name="Text Box 183"/>
            <p:cNvSpPr txBox="1">
              <a:spLocks noChangeArrowheads="1"/>
            </p:cNvSpPr>
            <p:nvPr/>
          </p:nvSpPr>
          <p:spPr bwMode="auto">
            <a:xfrm>
              <a:off x="268" y="2129"/>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SND.NXT=141</a:t>
              </a:r>
            </a:p>
          </p:txBody>
        </p:sp>
        <p:sp>
          <p:nvSpPr>
            <p:cNvPr id="36928" name="Line 184"/>
            <p:cNvSpPr>
              <a:spLocks noChangeShapeType="1"/>
            </p:cNvSpPr>
            <p:nvPr/>
          </p:nvSpPr>
          <p:spPr bwMode="auto">
            <a:xfrm flipV="1">
              <a:off x="523" y="2101"/>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29" name="Text Box 185"/>
            <p:cNvSpPr txBox="1">
              <a:spLocks noChangeArrowheads="1"/>
            </p:cNvSpPr>
            <p:nvPr/>
          </p:nvSpPr>
          <p:spPr bwMode="auto">
            <a:xfrm>
              <a:off x="1124" y="1678"/>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SND.WND=360</a:t>
              </a:r>
            </a:p>
            <a:p>
              <a:pPr algn="l" rtl="0" eaLnBrk="1" hangingPunct="1">
                <a:spcBef>
                  <a:spcPct val="0"/>
                </a:spcBef>
                <a:spcAft>
                  <a:spcPct val="0"/>
                </a:spcAft>
                <a:buClrTx/>
                <a:buFontTx/>
                <a:buNone/>
              </a:pPr>
              <a:r>
                <a:rPr lang="en-US" altLang="en-US" sz="900">
                  <a:solidFill>
                    <a:srgbClr val="FF6600"/>
                  </a:solidFill>
                </a:rPr>
                <a:t>Usable=360</a:t>
              </a:r>
            </a:p>
          </p:txBody>
        </p:sp>
        <p:sp>
          <p:nvSpPr>
            <p:cNvPr id="36930" name="Text Box 186"/>
            <p:cNvSpPr txBox="1">
              <a:spLocks noChangeArrowheads="1"/>
            </p:cNvSpPr>
            <p:nvPr/>
          </p:nvSpPr>
          <p:spPr bwMode="auto">
            <a:xfrm>
              <a:off x="272" y="1649"/>
              <a:ext cx="60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SND.UNA=141</a:t>
              </a:r>
            </a:p>
          </p:txBody>
        </p:sp>
        <p:sp>
          <p:nvSpPr>
            <p:cNvPr id="36931" name="Line 187"/>
            <p:cNvSpPr>
              <a:spLocks noChangeShapeType="1"/>
            </p:cNvSpPr>
            <p:nvPr/>
          </p:nvSpPr>
          <p:spPr bwMode="auto">
            <a:xfrm flipV="1">
              <a:off x="527" y="1764"/>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6932" name="Rectangle 188"/>
            <p:cNvSpPr>
              <a:spLocks noChangeArrowheads="1"/>
            </p:cNvSpPr>
            <p:nvPr/>
          </p:nvSpPr>
          <p:spPr bwMode="auto">
            <a:xfrm>
              <a:off x="553" y="1877"/>
              <a:ext cx="569" cy="169"/>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33" name="Rectangle 189"/>
            <p:cNvSpPr>
              <a:spLocks noChangeArrowheads="1"/>
            </p:cNvSpPr>
            <p:nvPr/>
          </p:nvSpPr>
          <p:spPr bwMode="auto">
            <a:xfrm>
              <a:off x="329" y="1904"/>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140</a:t>
              </a:r>
            </a:p>
          </p:txBody>
        </p:sp>
      </p:grpSp>
      <p:grpSp>
        <p:nvGrpSpPr>
          <p:cNvPr id="10" name="Group 198"/>
          <p:cNvGrpSpPr>
            <a:grpSpLocks/>
          </p:cNvGrpSpPr>
          <p:nvPr/>
        </p:nvGrpSpPr>
        <p:grpSpPr bwMode="auto">
          <a:xfrm>
            <a:off x="288900" y="2583508"/>
            <a:ext cx="2662237" cy="990600"/>
            <a:chOff x="69" y="941"/>
            <a:chExt cx="1677" cy="624"/>
          </a:xfrm>
        </p:grpSpPr>
        <p:sp>
          <p:nvSpPr>
            <p:cNvPr id="36914" name="Rectangle 170"/>
            <p:cNvSpPr>
              <a:spLocks noChangeArrowheads="1"/>
            </p:cNvSpPr>
            <p:nvPr/>
          </p:nvSpPr>
          <p:spPr bwMode="auto">
            <a:xfrm>
              <a:off x="527" y="1196"/>
              <a:ext cx="427" cy="114"/>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5" name="Rectangle 171"/>
            <p:cNvSpPr>
              <a:spLocks noChangeArrowheads="1"/>
            </p:cNvSpPr>
            <p:nvPr/>
          </p:nvSpPr>
          <p:spPr bwMode="auto">
            <a:xfrm>
              <a:off x="954" y="1197"/>
              <a:ext cx="652" cy="114"/>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6" name="Rectangle 172"/>
            <p:cNvSpPr>
              <a:spLocks noChangeArrowheads="1"/>
            </p:cNvSpPr>
            <p:nvPr/>
          </p:nvSpPr>
          <p:spPr bwMode="auto">
            <a:xfrm>
              <a:off x="331" y="1140"/>
              <a:ext cx="623"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7" name="Text Box 173"/>
            <p:cNvSpPr txBox="1">
              <a:spLocks noChangeArrowheads="1"/>
            </p:cNvSpPr>
            <p:nvPr/>
          </p:nvSpPr>
          <p:spPr bwMode="auto">
            <a:xfrm>
              <a:off x="268" y="1421"/>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SND.NXT=141</a:t>
              </a:r>
            </a:p>
          </p:txBody>
        </p:sp>
        <p:sp>
          <p:nvSpPr>
            <p:cNvPr id="36918" name="Line 174"/>
            <p:cNvSpPr>
              <a:spLocks noChangeShapeType="1"/>
            </p:cNvSpPr>
            <p:nvPr/>
          </p:nvSpPr>
          <p:spPr bwMode="auto">
            <a:xfrm flipV="1">
              <a:off x="523" y="1393"/>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19" name="Text Box 175"/>
            <p:cNvSpPr txBox="1">
              <a:spLocks noChangeArrowheads="1"/>
            </p:cNvSpPr>
            <p:nvPr/>
          </p:nvSpPr>
          <p:spPr bwMode="auto">
            <a:xfrm>
              <a:off x="1124" y="970"/>
              <a:ext cx="62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SND.WND=360</a:t>
              </a:r>
            </a:p>
            <a:p>
              <a:pPr algn="l" rtl="0" eaLnBrk="1" hangingPunct="1">
                <a:spcBef>
                  <a:spcPct val="0"/>
                </a:spcBef>
                <a:spcAft>
                  <a:spcPct val="0"/>
                </a:spcAft>
                <a:buClrTx/>
                <a:buFontTx/>
                <a:buNone/>
              </a:pPr>
              <a:r>
                <a:rPr lang="en-US" altLang="en-US" sz="900">
                  <a:solidFill>
                    <a:srgbClr val="FF6600"/>
                  </a:solidFill>
                </a:rPr>
                <a:t>Usable=220</a:t>
              </a:r>
            </a:p>
          </p:txBody>
        </p:sp>
        <p:sp>
          <p:nvSpPr>
            <p:cNvPr id="36920" name="Text Box 176"/>
            <p:cNvSpPr txBox="1">
              <a:spLocks noChangeArrowheads="1"/>
            </p:cNvSpPr>
            <p:nvPr/>
          </p:nvSpPr>
          <p:spPr bwMode="auto">
            <a:xfrm>
              <a:off x="69" y="941"/>
              <a:ext cx="52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SND.UNA=1</a:t>
              </a:r>
            </a:p>
          </p:txBody>
        </p:sp>
        <p:sp>
          <p:nvSpPr>
            <p:cNvPr id="36921" name="Line 177"/>
            <p:cNvSpPr>
              <a:spLocks noChangeShapeType="1"/>
            </p:cNvSpPr>
            <p:nvPr/>
          </p:nvSpPr>
          <p:spPr bwMode="auto">
            <a:xfrm flipV="1">
              <a:off x="324" y="1056"/>
              <a:ext cx="0" cy="5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6922" name="Rectangle 179"/>
            <p:cNvSpPr>
              <a:spLocks noChangeArrowheads="1"/>
            </p:cNvSpPr>
            <p:nvPr/>
          </p:nvSpPr>
          <p:spPr bwMode="auto">
            <a:xfrm>
              <a:off x="329" y="1196"/>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140</a:t>
              </a:r>
            </a:p>
          </p:txBody>
        </p:sp>
        <p:sp>
          <p:nvSpPr>
            <p:cNvPr id="36923" name="Rectangle 178"/>
            <p:cNvSpPr>
              <a:spLocks noChangeArrowheads="1"/>
            </p:cNvSpPr>
            <p:nvPr/>
          </p:nvSpPr>
          <p:spPr bwMode="auto">
            <a:xfrm>
              <a:off x="527" y="1168"/>
              <a:ext cx="399" cy="17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grpSp>
      <p:grpSp>
        <p:nvGrpSpPr>
          <p:cNvPr id="11" name="Group 200"/>
          <p:cNvGrpSpPr>
            <a:grpSpLocks/>
          </p:cNvGrpSpPr>
          <p:nvPr/>
        </p:nvGrpSpPr>
        <p:grpSpPr bwMode="auto">
          <a:xfrm>
            <a:off x="6372200" y="2708920"/>
            <a:ext cx="2562225" cy="863600"/>
            <a:chOff x="3901" y="992"/>
            <a:chExt cx="1614" cy="544"/>
          </a:xfrm>
        </p:grpSpPr>
        <p:sp>
          <p:nvSpPr>
            <p:cNvPr id="36907" name="Text Box 190"/>
            <p:cNvSpPr txBox="1">
              <a:spLocks noChangeArrowheads="1"/>
            </p:cNvSpPr>
            <p:nvPr/>
          </p:nvSpPr>
          <p:spPr bwMode="auto">
            <a:xfrm>
              <a:off x="4893" y="992"/>
              <a:ext cx="62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RCV.WND=360</a:t>
              </a:r>
            </a:p>
          </p:txBody>
        </p:sp>
        <p:sp>
          <p:nvSpPr>
            <p:cNvPr id="36908" name="Text Box 191"/>
            <p:cNvSpPr txBox="1">
              <a:spLocks noChangeArrowheads="1"/>
            </p:cNvSpPr>
            <p:nvPr/>
          </p:nvSpPr>
          <p:spPr bwMode="auto">
            <a:xfrm>
              <a:off x="3954" y="1392"/>
              <a:ext cx="5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r>
                <a:rPr lang="en-US" altLang="en-US" sz="900"/>
                <a:t>RCV.NXT=141</a:t>
              </a:r>
            </a:p>
          </p:txBody>
        </p:sp>
        <p:sp>
          <p:nvSpPr>
            <p:cNvPr id="36909" name="Rectangle 192"/>
            <p:cNvSpPr>
              <a:spLocks noChangeArrowheads="1"/>
            </p:cNvSpPr>
            <p:nvPr/>
          </p:nvSpPr>
          <p:spPr bwMode="auto">
            <a:xfrm>
              <a:off x="4099" y="1163"/>
              <a:ext cx="623" cy="115"/>
            </a:xfrm>
            <a:prstGeom prst="rect">
              <a:avLst/>
            </a:prstGeom>
            <a:solidFill>
              <a:schemeClr val="fo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0" name="Rectangle 193"/>
            <p:cNvSpPr>
              <a:spLocks noChangeArrowheads="1"/>
            </p:cNvSpPr>
            <p:nvPr/>
          </p:nvSpPr>
          <p:spPr bwMode="auto">
            <a:xfrm>
              <a:off x="4723" y="1168"/>
              <a:ext cx="453" cy="110"/>
            </a:xfrm>
            <a:prstGeom prst="rect">
              <a:avLst/>
            </a:prstGeom>
            <a:solidFill>
              <a:srgbClr val="FFFF99"/>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1" name="Rectangle 194"/>
            <p:cNvSpPr>
              <a:spLocks noChangeArrowheads="1"/>
            </p:cNvSpPr>
            <p:nvPr/>
          </p:nvSpPr>
          <p:spPr bwMode="auto">
            <a:xfrm>
              <a:off x="4099" y="1107"/>
              <a:ext cx="623" cy="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spcAft>
                  <a:spcPct val="0"/>
                </a:spcAft>
                <a:buClrTx/>
                <a:buFontTx/>
                <a:buNone/>
              </a:pPr>
              <a:endParaRPr lang="he-IL" altLang="en-US" sz="1800"/>
            </a:p>
          </p:txBody>
        </p:sp>
        <p:sp>
          <p:nvSpPr>
            <p:cNvPr id="36912" name="Line 196"/>
            <p:cNvSpPr>
              <a:spLocks noChangeShapeType="1"/>
            </p:cNvSpPr>
            <p:nvPr/>
          </p:nvSpPr>
          <p:spPr bwMode="auto">
            <a:xfrm flipV="1">
              <a:off x="4096" y="1364"/>
              <a:ext cx="0"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13" name="Rectangle 197"/>
            <p:cNvSpPr>
              <a:spLocks noChangeArrowheads="1"/>
            </p:cNvSpPr>
            <p:nvPr/>
          </p:nvSpPr>
          <p:spPr bwMode="auto">
            <a:xfrm>
              <a:off x="3901" y="1168"/>
              <a:ext cx="198" cy="113"/>
            </a:xfrm>
            <a:prstGeom prst="rect">
              <a:avLst/>
            </a:prstGeom>
            <a:solidFill>
              <a:schemeClr val="hlink"/>
            </a:solidFill>
            <a:ln w="9525">
              <a:solidFill>
                <a:schemeClr val="tx1"/>
              </a:solidFill>
              <a:miter lim="800000"/>
              <a:headEnd/>
              <a:tailEnd/>
            </a:ln>
          </p:spPr>
          <p:txBody>
            <a:bodyPr wrap="none" anchor="ctr"/>
            <a:lstStyle>
              <a:lvl1pPr algn="r" rtl="1">
                <a:spcBef>
                  <a:spcPct val="60000"/>
                </a:spcBef>
                <a:spcAft>
                  <a:spcPct val="35000"/>
                </a:spcAft>
                <a:buClr>
                  <a:schemeClr val="hlink"/>
                </a:buClr>
                <a:buFont typeface="Wingdings" panose="05000000000000000000" pitchFamily="2" charset="2"/>
                <a:buChar char="v"/>
                <a:defRPr sz="2000">
                  <a:solidFill>
                    <a:schemeClr val="tx1"/>
                  </a:solidFill>
                  <a:latin typeface="Arial" panose="020B0604020202020204" pitchFamily="34" charset="0"/>
                  <a:cs typeface="Arial" panose="020B0604020202020204" pitchFamily="34" charset="0"/>
                </a:defRPr>
              </a:lvl1pPr>
              <a:lvl2pPr marL="742950" indent="-285750" algn="r" rtl="1">
                <a:spcBef>
                  <a:spcPct val="20000"/>
                </a:spcBef>
                <a:spcAft>
                  <a:spcPct val="30000"/>
                </a:spcAft>
                <a:buClr>
                  <a:srgbClr val="996633"/>
                </a:buClr>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rgbClr val="003399"/>
                </a:buClr>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spcAft>
                  <a:spcPct val="0"/>
                </a:spcAft>
                <a:buClrTx/>
                <a:buFontTx/>
                <a:buNone/>
              </a:pPr>
              <a:r>
                <a:rPr lang="en-US" altLang="en-US" sz="1000">
                  <a:solidFill>
                    <a:schemeClr val="bg1"/>
                  </a:solidFill>
                </a:rPr>
                <a:t>140</a:t>
              </a:r>
            </a:p>
          </p:txBody>
        </p:sp>
      </p:grpSp>
    </p:spTree>
    <p:extLst>
      <p:ext uri="{BB962C8B-B14F-4D97-AF65-F5344CB8AC3E}">
        <p14:creationId xmlns:p14="http://schemas.microsoft.com/office/powerpoint/2010/main" val="2716225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6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par>
                          <p:cTn id="15" fill="hold" nodeType="afterGroup">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317571"/>
                                        </p:tgtEl>
                                        <p:attrNameLst>
                                          <p:attrName>style.visibility</p:attrName>
                                        </p:attrNameLst>
                                      </p:cBhvr>
                                      <p:to>
                                        <p:strVal val="visible"/>
                                      </p:to>
                                    </p:set>
                                  </p:childTnLst>
                                </p:cTn>
                              </p:par>
                            </p:childTnLst>
                          </p:cTn>
                        </p:par>
                        <p:par>
                          <p:cTn id="18" fill="hold" nodeType="afterGroup">
                            <p:stCondLst>
                              <p:cond delay="1500"/>
                            </p:stCondLst>
                            <p:childTnLst>
                              <p:par>
                                <p:cTn id="19" presetID="1" presetClass="entr" presetSubtype="0" fill="hold" nodeType="afterEffect">
                                  <p:stCondLst>
                                    <p:cond delay="50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1000"/>
                                        <p:tgtEl>
                                          <p:spTgt spid="3"/>
                                        </p:tgtEl>
                                      </p:cBhvr>
                                    </p:animEffect>
                                  </p:childTnLst>
                                </p:cTn>
                              </p:par>
                            </p:childTnLst>
                          </p:cTn>
                        </p:par>
                        <p:par>
                          <p:cTn id="25" fill="hold" nodeType="afterGroup">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31757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7583"/>
                                        </p:tgtEl>
                                        <p:attrNameLst>
                                          <p:attrName>style.visibility</p:attrName>
                                        </p:attrNameLst>
                                      </p:cBhvr>
                                      <p:to>
                                        <p:strVal val="visible"/>
                                      </p:to>
                                    </p:set>
                                  </p:childTnLst>
                                </p:cTn>
                              </p:par>
                            </p:childTnLst>
                          </p:cTn>
                        </p:par>
                        <p:par>
                          <p:cTn id="32" fill="hold" nodeType="afterGroup">
                            <p:stCondLst>
                              <p:cond delay="0"/>
                            </p:stCondLst>
                            <p:childTnLst>
                              <p:par>
                                <p:cTn id="33" presetID="22" presetClass="entr" presetSubtype="2"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nodeType="afterGroup">
                            <p:stCondLst>
                              <p:cond delay="0"/>
                            </p:stCondLst>
                            <p:childTnLst>
                              <p:par>
                                <p:cTn id="41" presetID="22" presetClass="entr" presetSubtype="8" fill="hold" nodeType="afterEffect">
                                  <p:stCondLst>
                                    <p:cond delay="50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1000"/>
                                        <p:tgtEl>
                                          <p:spTgt spid="4"/>
                                        </p:tgtEl>
                                      </p:cBhvr>
                                    </p:animEffect>
                                  </p:childTnLst>
                                </p:cTn>
                              </p:par>
                            </p:childTnLst>
                          </p:cTn>
                        </p:par>
                        <p:par>
                          <p:cTn id="44" fill="hold" nodeType="afterGroup">
                            <p:stCondLst>
                              <p:cond delay="1500"/>
                            </p:stCondLst>
                            <p:childTnLst>
                              <p:par>
                                <p:cTn id="45" presetID="1" presetClass="entr" presetSubtype="0" fill="hold" grpId="0" nodeType="afterEffect">
                                  <p:stCondLst>
                                    <p:cond delay="500"/>
                                  </p:stCondLst>
                                  <p:childTnLst>
                                    <p:set>
                                      <p:cBhvr>
                                        <p:cTn id="46" dur="1" fill="hold">
                                          <p:stCondLst>
                                            <p:cond delay="0"/>
                                          </p:stCondLst>
                                        </p:cTn>
                                        <p:tgtEl>
                                          <p:spTgt spid="31757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58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8" fill="hold" nodeType="afterEffect">
                                  <p:stCondLst>
                                    <p:cond delay="50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1000"/>
                                        <p:tgtEl>
                                          <p:spTgt spid="6"/>
                                        </p:tgtEl>
                                      </p:cBhvr>
                                    </p:animEffect>
                                  </p:childTnLst>
                                </p:cTn>
                              </p:par>
                            </p:childTnLst>
                          </p:cTn>
                        </p:par>
                        <p:par>
                          <p:cTn id="55" fill="hold" nodeType="afterGroup">
                            <p:stCondLst>
                              <p:cond delay="1500"/>
                            </p:stCondLst>
                            <p:childTnLst>
                              <p:par>
                                <p:cTn id="56" presetID="1" presetClass="entr" presetSubtype="0" fill="hold" grpId="0" nodeType="afterEffect">
                                  <p:stCondLst>
                                    <p:cond delay="500"/>
                                  </p:stCondLst>
                                  <p:childTnLst>
                                    <p:set>
                                      <p:cBhvr>
                                        <p:cTn id="57" dur="1" fill="hold">
                                          <p:stCondLst>
                                            <p:cond delay="0"/>
                                          </p:stCondLst>
                                        </p:cTn>
                                        <p:tgtEl>
                                          <p:spTgt spid="317591"/>
                                        </p:tgtEl>
                                        <p:attrNameLst>
                                          <p:attrName>style.visibility</p:attrName>
                                        </p:attrNameLst>
                                      </p:cBhvr>
                                      <p:to>
                                        <p:strVal val="visible"/>
                                      </p:to>
                                    </p:set>
                                  </p:childTnLst>
                                </p:cTn>
                              </p:par>
                            </p:childTnLst>
                          </p:cTn>
                        </p:par>
                        <p:par>
                          <p:cTn id="58" fill="hold" nodeType="afterGroup">
                            <p:stCondLst>
                              <p:cond delay="2000"/>
                            </p:stCondLst>
                            <p:childTnLst>
                              <p:par>
                                <p:cTn id="59" presetID="1" presetClass="entr" presetSubtype="0" fill="hold" grpId="0" nodeType="afterEffect">
                                  <p:stCondLst>
                                    <p:cond delay="500"/>
                                  </p:stCondLst>
                                  <p:childTnLst>
                                    <p:set>
                                      <p:cBhvr>
                                        <p:cTn id="60" dur="1" fill="hold">
                                          <p:stCondLst>
                                            <p:cond delay="0"/>
                                          </p:stCondLst>
                                        </p:cTn>
                                        <p:tgtEl>
                                          <p:spTgt spid="317592"/>
                                        </p:tgtEl>
                                        <p:attrNameLst>
                                          <p:attrName>style.visibility</p:attrName>
                                        </p:attrNameLst>
                                      </p:cBhvr>
                                      <p:to>
                                        <p:strVal val="visible"/>
                                      </p:to>
                                    </p:set>
                                  </p:childTnLst>
                                </p:cTn>
                              </p:par>
                            </p:childTnLst>
                          </p:cTn>
                        </p:par>
                        <p:par>
                          <p:cTn id="61" fill="hold" nodeType="afterGroup">
                            <p:stCondLst>
                              <p:cond delay="2500"/>
                            </p:stCondLst>
                            <p:childTnLst>
                              <p:par>
                                <p:cTn id="62" presetID="22" presetClass="entr" presetSubtype="2" fill="hold" nodeType="afterEffect">
                                  <p:stCondLst>
                                    <p:cond delay="500"/>
                                  </p:stCondLst>
                                  <p:childTnLst>
                                    <p:set>
                                      <p:cBhvr>
                                        <p:cTn id="63" dur="1" fill="hold">
                                          <p:stCondLst>
                                            <p:cond delay="0"/>
                                          </p:stCondLst>
                                        </p:cTn>
                                        <p:tgtEl>
                                          <p:spTgt spid="7"/>
                                        </p:tgtEl>
                                        <p:attrNameLst>
                                          <p:attrName>style.visibility</p:attrName>
                                        </p:attrNameLst>
                                      </p:cBhvr>
                                      <p:to>
                                        <p:strVal val="visible"/>
                                      </p:to>
                                    </p:set>
                                    <p:animEffect transition="in" filter="wipe(right)">
                                      <p:cBhvr>
                                        <p:cTn id="64" dur="2000"/>
                                        <p:tgtEl>
                                          <p:spTgt spid="7"/>
                                        </p:tgtEl>
                                      </p:cBhvr>
                                    </p:animEffect>
                                  </p:childTnLst>
                                </p:cTn>
                              </p:par>
                            </p:childTnLst>
                          </p:cTn>
                        </p:par>
                        <p:par>
                          <p:cTn id="65" fill="hold" nodeType="afterGroup">
                            <p:stCondLst>
                              <p:cond delay="5000"/>
                            </p:stCondLst>
                            <p:childTnLst>
                              <p:par>
                                <p:cTn id="66" presetID="1" presetClass="entr" presetSubtype="0" fill="hold" grpId="0" nodeType="afterEffect">
                                  <p:stCondLst>
                                    <p:cond delay="500"/>
                                  </p:stCondLst>
                                  <p:childTnLst>
                                    <p:set>
                                      <p:cBhvr>
                                        <p:cTn id="67" dur="1" fill="hold">
                                          <p:stCondLst>
                                            <p:cond delay="0"/>
                                          </p:stCondLst>
                                        </p:cTn>
                                        <p:tgtEl>
                                          <p:spTgt spid="317596"/>
                                        </p:tgtEl>
                                        <p:attrNameLst>
                                          <p:attrName>style.visibility</p:attrName>
                                        </p:attrNameLst>
                                      </p:cBhvr>
                                      <p:to>
                                        <p:strVal val="visible"/>
                                      </p:to>
                                    </p:set>
                                  </p:childTnLst>
                                </p:cTn>
                              </p:par>
                            </p:childTnLst>
                          </p:cTn>
                        </p:par>
                        <p:par>
                          <p:cTn id="68" fill="hold" nodeType="afterGroup">
                            <p:stCondLst>
                              <p:cond delay="5500"/>
                            </p:stCondLst>
                            <p:childTnLst>
                              <p:par>
                                <p:cTn id="69" presetID="22" presetClass="entr" presetSubtype="8" fill="hold" nodeType="afterEffect">
                                  <p:stCondLst>
                                    <p:cond delay="50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1000"/>
                                        <p:tgtEl>
                                          <p:spTgt spid="8"/>
                                        </p:tgtEl>
                                      </p:cBhvr>
                                    </p:animEffect>
                                  </p:childTnLst>
                                </p:cTn>
                              </p:par>
                            </p:childTnLst>
                          </p:cTn>
                        </p:par>
                        <p:par>
                          <p:cTn id="72" fill="hold" nodeType="afterGroup">
                            <p:stCondLst>
                              <p:cond delay="7000"/>
                            </p:stCondLst>
                            <p:childTnLst>
                              <p:par>
                                <p:cTn id="73" presetID="1" presetClass="entr" presetSubtype="0" fill="hold" grpId="0" nodeType="afterEffect">
                                  <p:stCondLst>
                                    <p:cond delay="500"/>
                                  </p:stCondLst>
                                  <p:childTnLst>
                                    <p:set>
                                      <p:cBhvr>
                                        <p:cTn id="74" dur="1" fill="hold">
                                          <p:stCondLst>
                                            <p:cond delay="0"/>
                                          </p:stCondLst>
                                        </p:cTn>
                                        <p:tgtEl>
                                          <p:spTgt spid="317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8" grpId="0"/>
      <p:bldP spid="317571" grpId="0"/>
      <p:bldP spid="317575" grpId="0"/>
      <p:bldP spid="317579" grpId="0"/>
      <p:bldP spid="317583" grpId="0"/>
      <p:bldP spid="317584" grpId="0"/>
      <p:bldP spid="317591" grpId="0"/>
      <p:bldP spid="317592" grpId="0"/>
      <p:bldP spid="317596" grpId="0"/>
      <p:bldP spid="3176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TCP ACK generations rules</a:t>
            </a:r>
            <a:endParaRPr lang="en-US" dirty="0"/>
          </a:p>
        </p:txBody>
      </p:sp>
      <p:sp>
        <p:nvSpPr>
          <p:cNvPr id="3" name="Content Placeholder 2"/>
          <p:cNvSpPr>
            <a:spLocks noGrp="1"/>
          </p:cNvSpPr>
          <p:nvPr>
            <p:ph type="body" idx="1"/>
          </p:nvPr>
        </p:nvSpPr>
        <p:spPr/>
        <p:txBody>
          <a:bodyPr>
            <a:noAutofit/>
          </a:bodyPr>
          <a:lstStyle/>
          <a:p>
            <a:pPr marL="457200" indent="-457200">
              <a:lnSpc>
                <a:spcPct val="120000"/>
              </a:lnSpc>
              <a:buFont typeface="+mj-lt"/>
              <a:buAutoNum type="arabicPeriod"/>
            </a:pPr>
            <a:r>
              <a:rPr lang="en-US" sz="2000" dirty="0" smtClean="0"/>
              <a:t>If sending data, must include (piggyback) an ACK giving next sequence number expected </a:t>
            </a:r>
            <a:r>
              <a:rPr lang="en-US" sz="2000" dirty="0" smtClean="0">
                <a:sym typeface="Wingdings" pitchFamily="2" charset="2"/>
              </a:rPr>
              <a:t> reduce traffic</a:t>
            </a:r>
          </a:p>
          <a:p>
            <a:pPr marL="457200" indent="-457200">
              <a:lnSpc>
                <a:spcPct val="120000"/>
              </a:lnSpc>
              <a:buFont typeface="+mj-lt"/>
              <a:buAutoNum type="arabicPeriod"/>
            </a:pPr>
            <a:r>
              <a:rPr lang="en-US" sz="2000" dirty="0" smtClean="0">
                <a:sym typeface="Wingdings" pitchFamily="2" charset="2"/>
              </a:rPr>
              <a:t>If no data to send, and received only one in-order segment, delay the ACK until another segment arrives or until period of time (e.g. 500ms) has passed prevents extra traffic</a:t>
            </a:r>
          </a:p>
          <a:p>
            <a:pPr marL="457200" indent="-457200">
              <a:lnSpc>
                <a:spcPct val="120000"/>
              </a:lnSpc>
              <a:buFont typeface="+mj-lt"/>
              <a:buAutoNum type="arabicPeriod"/>
            </a:pPr>
            <a:r>
              <a:rPr lang="en-US" sz="2000" dirty="0" smtClean="0">
                <a:sym typeface="Wingdings" pitchFamily="2" charset="2"/>
              </a:rPr>
              <a:t>If new in order segment, and past in order segment not already ACK , send immediately ACK ( straightforward of 2)</a:t>
            </a:r>
          </a:p>
          <a:p>
            <a:pPr marL="457200" indent="-457200">
              <a:lnSpc>
                <a:spcPct val="120000"/>
              </a:lnSpc>
              <a:buFont typeface="+mj-lt"/>
              <a:buAutoNum type="arabicPeriod"/>
            </a:pPr>
            <a:r>
              <a:rPr lang="en-US" sz="2000" dirty="0" smtClean="0">
                <a:sym typeface="Wingdings" pitchFamily="2" charset="2"/>
              </a:rPr>
              <a:t>If out of order segment received, send immediately an ACK with next expected </a:t>
            </a:r>
            <a:r>
              <a:rPr lang="en-US" sz="2000" dirty="0" err="1" smtClean="0">
                <a:sym typeface="Wingdings" pitchFamily="2" charset="2"/>
              </a:rPr>
              <a:t>SeqNo</a:t>
            </a:r>
            <a:r>
              <a:rPr lang="en-US" sz="2000" dirty="0" smtClean="0">
                <a:sym typeface="Wingdings" pitchFamily="2" charset="2"/>
              </a:rPr>
              <a:t>  leads to </a:t>
            </a:r>
            <a:r>
              <a:rPr lang="en-US" b="1" u="sng" dirty="0" smtClean="0">
                <a:sym typeface="Wingdings" pitchFamily="2" charset="2"/>
              </a:rPr>
              <a:t>fast retransmission</a:t>
            </a:r>
            <a:endParaRPr lang="en-US" sz="2000" b="1" u="sng" dirty="0" smtClean="0">
              <a:sym typeface="Wingdings" pitchFamily="2" charset="2"/>
            </a:endParaRPr>
          </a:p>
          <a:p>
            <a:pPr marL="457200" indent="-457200">
              <a:lnSpc>
                <a:spcPct val="120000"/>
              </a:lnSpc>
              <a:buFont typeface="+mj-lt"/>
              <a:buAutoNum type="arabicPeriod"/>
            </a:pPr>
            <a:r>
              <a:rPr lang="en-US" sz="2000" dirty="0" smtClean="0">
                <a:sym typeface="Wingdings" pitchFamily="2" charset="2"/>
              </a:rPr>
              <a:t>When missing segment arrives, send an ACK  informs sender that missing segments received</a:t>
            </a:r>
          </a:p>
          <a:p>
            <a:pPr marL="457200" indent="-457200">
              <a:lnSpc>
                <a:spcPct val="120000"/>
              </a:lnSpc>
              <a:buFont typeface="+mj-lt"/>
              <a:buAutoNum type="arabicPeriod"/>
            </a:pPr>
            <a:r>
              <a:rPr lang="en-US" sz="2000" dirty="0" smtClean="0">
                <a:sym typeface="Wingdings" pitchFamily="2" charset="2"/>
              </a:rPr>
              <a:t>If duplicate segment arrives, send immediately ACK  solve </a:t>
            </a:r>
            <a:r>
              <a:rPr lang="en-US" sz="2000" dirty="0" err="1" smtClean="0">
                <a:sym typeface="Wingdings" pitchFamily="2" charset="2"/>
              </a:rPr>
              <a:t>pb</a:t>
            </a:r>
            <a:r>
              <a:rPr lang="en-US" sz="2000" dirty="0" smtClean="0">
                <a:sym typeface="Wingdings" pitchFamily="2" charset="2"/>
              </a:rPr>
              <a:t> of lost ACK</a:t>
            </a:r>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6" name="Slide Number Placeholder 5"/>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85</a:t>
            </a:fld>
            <a:endParaRPr lang="en-US">
              <a:solidFill>
                <a:srgbClr val="000000"/>
              </a:solidFill>
            </a:endParaRPr>
          </a:p>
        </p:txBody>
      </p:sp>
    </p:spTree>
    <p:extLst>
      <p:ext uri="{BB962C8B-B14F-4D97-AF65-F5344CB8AC3E}">
        <p14:creationId xmlns:p14="http://schemas.microsoft.com/office/powerpoint/2010/main" val="393203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
            </a:r>
            <a:br>
              <a:rPr lang="en-US" dirty="0" smtClean="0"/>
            </a:br>
            <a:r>
              <a:rPr lang="en-US" dirty="0" smtClean="0"/>
              <a:t>Normal operation</a:t>
            </a:r>
            <a:br>
              <a:rPr lang="en-US" dirty="0" smtClean="0"/>
            </a:b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1"/>
          <p:cNvPicPr>
            <a:picLocks noGrp="1" noChangeAspect="1" noChangeArrowheads="1"/>
          </p:cNvPicPr>
          <p:nvPr>
            <p:ph idx="4294967295"/>
          </p:nvPr>
        </p:nvPicPr>
        <p:blipFill>
          <a:blip r:embed="rId3" cstate="print"/>
          <a:stretch>
            <a:fillRect/>
          </a:stretch>
        </p:blipFill>
        <p:spPr bwMode="auto">
          <a:xfrm>
            <a:off x="0" y="1600200"/>
            <a:ext cx="6508750" cy="4648200"/>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86</a:t>
            </a:fld>
            <a:endParaRPr lang="en-US">
              <a:solidFill>
                <a:srgbClr val="000000"/>
              </a:solidFill>
            </a:endParaRPr>
          </a:p>
        </p:txBody>
      </p:sp>
    </p:spTree>
    <p:extLst>
      <p:ext uri="{BB962C8B-B14F-4D97-AF65-F5344CB8AC3E}">
        <p14:creationId xmlns:p14="http://schemas.microsoft.com/office/powerpoint/2010/main" val="29524285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Lost segment</a:t>
            </a: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0"/>
          <p:cNvPicPr>
            <a:picLocks noGrp="1" noChangeAspect="1" noChangeArrowheads="1"/>
          </p:cNvPicPr>
          <p:nvPr>
            <p:ph idx="4294967295"/>
          </p:nvPr>
        </p:nvPicPr>
        <p:blipFill>
          <a:blip r:embed="rId3" cstate="print"/>
          <a:stretch>
            <a:fillRect/>
          </a:stretch>
        </p:blipFill>
        <p:spPr bwMode="auto">
          <a:xfrm>
            <a:off x="0" y="1600200"/>
            <a:ext cx="7731125" cy="4648200"/>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87</a:t>
            </a:fld>
            <a:endParaRPr lang="en-US">
              <a:solidFill>
                <a:srgbClr val="000000"/>
              </a:solidFill>
            </a:endParaRPr>
          </a:p>
        </p:txBody>
      </p:sp>
    </p:spTree>
    <p:extLst>
      <p:ext uri="{BB962C8B-B14F-4D97-AF65-F5344CB8AC3E}">
        <p14:creationId xmlns:p14="http://schemas.microsoft.com/office/powerpoint/2010/main" val="21404350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Lost acknowledgment</a:t>
            </a: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0"/>
          <p:cNvPicPr>
            <a:picLocks noGrp="1" noChangeAspect="1" noChangeArrowheads="1"/>
          </p:cNvPicPr>
          <p:nvPr>
            <p:ph idx="4294967295"/>
          </p:nvPr>
        </p:nvPicPr>
        <p:blipFill>
          <a:blip r:embed="rId3" cstate="print"/>
          <a:stretch>
            <a:fillRect/>
          </a:stretch>
        </p:blipFill>
        <p:spPr bwMode="auto">
          <a:xfrm>
            <a:off x="0" y="1600200"/>
            <a:ext cx="6400800" cy="4648200"/>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88</a:t>
            </a:fld>
            <a:endParaRPr lang="en-US">
              <a:solidFill>
                <a:srgbClr val="000000"/>
              </a:solidFill>
            </a:endParaRPr>
          </a:p>
        </p:txBody>
      </p:sp>
    </p:spTree>
    <p:extLst>
      <p:ext uri="{BB962C8B-B14F-4D97-AF65-F5344CB8AC3E}">
        <p14:creationId xmlns:p14="http://schemas.microsoft.com/office/powerpoint/2010/main" val="2818432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a:spLocks noChangeArrowheads="1"/>
          </p:cNvSpPr>
          <p:nvPr>
            <p:custDataLst>
              <p:tags r:id="rId2"/>
            </p:custDataLst>
          </p:nvPr>
        </p:nvSpPr>
        <p:spPr bwMode="auto">
          <a:xfrm>
            <a:off x="825500" y="1633485"/>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128.174.13.63</a:t>
            </a:r>
          </a:p>
        </p:txBody>
      </p:sp>
      <p:sp>
        <p:nvSpPr>
          <p:cNvPr id="16387" name="Title 1"/>
          <p:cNvSpPr>
            <a:spLocks noGrp="1"/>
          </p:cNvSpPr>
          <p:nvPr>
            <p:ph type="title"/>
            <p:custDataLst>
              <p:tags r:id="rId3"/>
            </p:custDataLst>
          </p:nvPr>
        </p:nvSpPr>
        <p:spPr/>
        <p:txBody>
          <a:bodyPr/>
          <a:lstStyle/>
          <a:p>
            <a:r>
              <a:rPr lang="en-US" altLang="en-US" smtClean="0"/>
              <a:t>Transport layer multiplexing: TCP</a:t>
            </a:r>
          </a:p>
        </p:txBody>
      </p:sp>
      <p:sp>
        <p:nvSpPr>
          <p:cNvPr id="4" name="מציין מיקום טקסט 3"/>
          <p:cNvSpPr>
            <a:spLocks noGrp="1"/>
          </p:cNvSpPr>
          <p:nvPr>
            <p:ph type="body" idx="1"/>
          </p:nvPr>
        </p:nvSpPr>
        <p:spPr/>
        <p:txBody>
          <a:bodyPr/>
          <a:lstStyle/>
          <a:p>
            <a:endParaRPr lang="he-IL" dirty="0"/>
          </a:p>
        </p:txBody>
      </p:sp>
      <p:sp>
        <p:nvSpPr>
          <p:cNvPr id="5" name="Rectangle 4"/>
          <p:cNvSpPr/>
          <p:nvPr>
            <p:custDataLst>
              <p:tags r:id="rId4"/>
            </p:custDataLst>
          </p:nvPr>
        </p:nvSpPr>
        <p:spPr>
          <a:xfrm>
            <a:off x="6292850" y="2639960"/>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80</a:t>
            </a:r>
          </a:p>
        </p:txBody>
      </p:sp>
      <p:sp>
        <p:nvSpPr>
          <p:cNvPr id="6" name="Rectangle 5"/>
          <p:cNvSpPr/>
          <p:nvPr>
            <p:custDataLst>
              <p:tags r:id="rId5"/>
            </p:custDataLst>
          </p:nvPr>
        </p:nvSpPr>
        <p:spPr>
          <a:xfrm>
            <a:off x="8064500" y="2190697"/>
            <a:ext cx="97948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server</a:t>
            </a:r>
          </a:p>
          <a:p>
            <a:pPr algn="ctr" eaLnBrk="1" hangingPunct="1">
              <a:defRPr/>
            </a:pPr>
            <a:r>
              <a:rPr lang="en-US" dirty="0">
                <a:solidFill>
                  <a:schemeClr val="tx1"/>
                </a:solidFill>
              </a:rPr>
              <a:t>app</a:t>
            </a:r>
          </a:p>
        </p:txBody>
      </p:sp>
      <p:grpSp>
        <p:nvGrpSpPr>
          <p:cNvPr id="2" name="Group 57"/>
          <p:cNvGrpSpPr>
            <a:grpSpLocks/>
          </p:cNvGrpSpPr>
          <p:nvPr>
            <p:custDataLst>
              <p:tags r:id="rId6"/>
            </p:custDataLst>
          </p:nvPr>
        </p:nvGrpSpPr>
        <p:grpSpPr bwMode="auto">
          <a:xfrm>
            <a:off x="7378703" y="2390721"/>
            <a:ext cx="706437" cy="968323"/>
            <a:chOff x="7358071" y="1850235"/>
            <a:chExt cx="706445" cy="973231"/>
          </a:xfrm>
        </p:grpSpPr>
        <p:cxnSp>
          <p:nvCxnSpPr>
            <p:cNvPr id="8" name="Straight Connector 7"/>
            <p:cNvCxnSpPr>
              <a:stCxn id="5" idx="3"/>
              <a:endCxn id="6" idx="1"/>
            </p:cNvCxnSpPr>
            <p:nvPr/>
          </p:nvCxnSpPr>
          <p:spPr>
            <a:xfrm>
              <a:off x="7392995" y="2822669"/>
              <a:ext cx="671521" cy="7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415" name="TextBox 8"/>
            <p:cNvSpPr txBox="1">
              <a:spLocks noChangeArrowheads="1"/>
            </p:cNvSpPr>
            <p:nvPr/>
          </p:nvSpPr>
          <p:spPr bwMode="auto">
            <a:xfrm>
              <a:off x="7358071" y="1850235"/>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socket</a:t>
              </a:r>
            </a:p>
          </p:txBody>
        </p:sp>
      </p:grpSp>
      <p:sp>
        <p:nvSpPr>
          <p:cNvPr id="11" name="Rectangle 10"/>
          <p:cNvSpPr/>
          <p:nvPr>
            <p:custDataLst>
              <p:tags r:id="rId7"/>
            </p:custDataLst>
          </p:nvPr>
        </p:nvSpPr>
        <p:spPr>
          <a:xfrm>
            <a:off x="6000750" y="1854147"/>
            <a:ext cx="1657350" cy="19288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2" name="TextBox 11"/>
          <p:cNvSpPr txBox="1">
            <a:spLocks noChangeArrowheads="1"/>
          </p:cNvSpPr>
          <p:nvPr>
            <p:custDataLst>
              <p:tags r:id="rId8"/>
            </p:custDataLst>
          </p:nvPr>
        </p:nvSpPr>
        <p:spPr bwMode="auto">
          <a:xfrm>
            <a:off x="6243637" y="1904947"/>
            <a:ext cx="1196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sp>
        <p:nvSpPr>
          <p:cNvPr id="20" name="Rectangle 19"/>
          <p:cNvSpPr/>
          <p:nvPr>
            <p:custDataLst>
              <p:tags r:id="rId9"/>
            </p:custDataLst>
          </p:nvPr>
        </p:nvSpPr>
        <p:spPr>
          <a:xfrm>
            <a:off x="6292850" y="3040010"/>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21" name="Rectangle 20"/>
          <p:cNvSpPr/>
          <p:nvPr>
            <p:custDataLst>
              <p:tags r:id="rId10"/>
            </p:custDataLst>
          </p:nvPr>
        </p:nvSpPr>
        <p:spPr>
          <a:xfrm>
            <a:off x="6292850" y="3382910"/>
            <a:ext cx="1100137"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23" name="Straight Connector 22"/>
          <p:cNvCxnSpPr>
            <a:stCxn id="20" idx="0"/>
            <a:endCxn id="5" idx="2"/>
          </p:cNvCxnSpPr>
          <p:nvPr>
            <p:custDataLst>
              <p:tags r:id="rId11"/>
            </p:custDataLst>
          </p:nvPr>
        </p:nvCxnSpPr>
        <p:spPr>
          <a:xfrm rot="5400000" flipH="1" flipV="1">
            <a:off x="6765130" y="2961429"/>
            <a:ext cx="1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0"/>
            <a:endCxn id="20" idx="2"/>
          </p:cNvCxnSpPr>
          <p:nvPr>
            <p:custDataLst>
              <p:tags r:id="rId12"/>
            </p:custDataLst>
          </p:nvPr>
        </p:nvCxnSpPr>
        <p:spPr>
          <a:xfrm rot="5400000" flipH="1" flipV="1">
            <a:off x="6793705" y="3332904"/>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custDataLst>
              <p:tags r:id="rId13"/>
            </p:custDataLst>
          </p:nvPr>
        </p:nvSpPr>
        <p:spPr>
          <a:xfrm>
            <a:off x="5807075" y="1690635"/>
            <a:ext cx="3336925"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 name="TextBox 50"/>
          <p:cNvSpPr txBox="1">
            <a:spLocks noChangeArrowheads="1"/>
          </p:cNvSpPr>
          <p:nvPr>
            <p:custDataLst>
              <p:tags r:id="rId14"/>
            </p:custDataLst>
          </p:nvPr>
        </p:nvSpPr>
        <p:spPr bwMode="auto">
          <a:xfrm>
            <a:off x="1730375" y="1900185"/>
            <a:ext cx="1198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Operating</a:t>
            </a:r>
          </a:p>
          <a:p>
            <a:pPr algn="ctr" eaLnBrk="1" hangingPunct="1">
              <a:spcBef>
                <a:spcPct val="0"/>
              </a:spcBef>
              <a:buFontTx/>
              <a:buNone/>
            </a:pPr>
            <a:r>
              <a:rPr lang="en-US" altLang="en-US" sz="1800"/>
              <a:t>System</a:t>
            </a:r>
          </a:p>
        </p:txBody>
      </p:sp>
      <p:grpSp>
        <p:nvGrpSpPr>
          <p:cNvPr id="3" name="Group 60"/>
          <p:cNvGrpSpPr>
            <a:grpSpLocks/>
          </p:cNvGrpSpPr>
          <p:nvPr>
            <p:custDataLst>
              <p:tags r:id="rId15"/>
            </p:custDataLst>
          </p:nvPr>
        </p:nvGrpSpPr>
        <p:grpSpPr bwMode="auto">
          <a:xfrm>
            <a:off x="20637" y="1703335"/>
            <a:ext cx="3335338" cy="2286000"/>
            <a:chOff x="0" y="1107281"/>
            <a:chExt cx="3336122" cy="2286000"/>
          </a:xfrm>
        </p:grpSpPr>
        <p:sp>
          <p:nvSpPr>
            <p:cNvPr id="35" name="Rectangle 34"/>
            <p:cNvSpPr/>
            <p:nvPr/>
          </p:nvSpPr>
          <p:spPr>
            <a:xfrm>
              <a:off x="128618" y="1643856"/>
              <a:ext cx="97813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dirty="0">
                  <a:solidFill>
                    <a:schemeClr val="tx1"/>
                  </a:solidFill>
                </a:rPr>
                <a:t>Web </a:t>
              </a:r>
            </a:p>
            <a:p>
              <a:pPr algn="ctr" eaLnBrk="1" hangingPunct="1">
                <a:defRPr/>
              </a:pPr>
              <a:r>
                <a:rPr lang="en-US" dirty="0">
                  <a:solidFill>
                    <a:schemeClr val="tx1"/>
                  </a:solidFill>
                </a:rPr>
                <a:t>browser</a:t>
              </a:r>
            </a:p>
            <a:p>
              <a:pPr algn="ctr" eaLnBrk="1" hangingPunct="1">
                <a:defRPr/>
              </a:pPr>
              <a:r>
                <a:rPr lang="en-US" dirty="0">
                  <a:solidFill>
                    <a:schemeClr val="tx1"/>
                  </a:solidFill>
                </a:rPr>
                <a:t>app</a:t>
              </a:r>
            </a:p>
          </p:txBody>
        </p:sp>
        <p:sp>
          <p:nvSpPr>
            <p:cNvPr id="38" name="Rectangle 37"/>
            <p:cNvSpPr/>
            <p:nvPr/>
          </p:nvSpPr>
          <p:spPr>
            <a:xfrm>
              <a:off x="1786358" y="2001043"/>
              <a:ext cx="1100396"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TCP port 23421</a:t>
              </a:r>
            </a:p>
          </p:txBody>
        </p:sp>
        <p:sp>
          <p:nvSpPr>
            <p:cNvPr id="45" name="Rectangle 44"/>
            <p:cNvSpPr/>
            <p:nvPr/>
          </p:nvSpPr>
          <p:spPr>
            <a:xfrm>
              <a:off x="1786358" y="25360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Network</a:t>
              </a:r>
            </a:p>
          </p:txBody>
        </p:sp>
        <p:sp>
          <p:nvSpPr>
            <p:cNvPr id="46" name="Rectangle 45"/>
            <p:cNvSpPr/>
            <p:nvPr/>
          </p:nvSpPr>
          <p:spPr>
            <a:xfrm>
              <a:off x="1786358" y="2878931"/>
              <a:ext cx="1100396" cy="242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sz="1600" dirty="0">
                  <a:solidFill>
                    <a:schemeClr val="tx1"/>
                  </a:solidFill>
                </a:rPr>
                <a:t>Link layer</a:t>
              </a:r>
            </a:p>
          </p:txBody>
        </p:sp>
        <p:cxnSp>
          <p:nvCxnSpPr>
            <p:cNvPr id="47" name="Straight Connector 46"/>
            <p:cNvCxnSpPr>
              <a:stCxn id="45" idx="0"/>
              <a:endCxn id="38" idx="2"/>
            </p:cNvCxnSpPr>
            <p:nvPr/>
          </p:nvCxnSpPr>
          <p:spPr>
            <a:xfrm rot="5400000" flipH="1" flipV="1">
              <a:off x="2278612" y="2478881"/>
              <a:ext cx="1143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0"/>
              <a:endCxn id="45" idx="2"/>
            </p:cNvCxnSpPr>
            <p:nvPr/>
          </p:nvCxnSpPr>
          <p:spPr>
            <a:xfrm rot="5400000" flipH="1" flipV="1">
              <a:off x="2285755" y="2828925"/>
              <a:ext cx="1000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467195" y="1251743"/>
              <a:ext cx="1657740" cy="19304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 name="Rectangle 51"/>
            <p:cNvSpPr/>
            <p:nvPr/>
          </p:nvSpPr>
          <p:spPr>
            <a:xfrm>
              <a:off x="0" y="1107281"/>
              <a:ext cx="3336122" cy="22860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53" name="Parallelogram 52"/>
          <p:cNvSpPr/>
          <p:nvPr>
            <p:custDataLst>
              <p:tags r:id="rId16"/>
            </p:custDataLst>
          </p:nvPr>
        </p:nvSpPr>
        <p:spPr>
          <a:xfrm>
            <a:off x="20637" y="1404885"/>
            <a:ext cx="1479550" cy="842962"/>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communicate with 74.125.115.99 port 80</a:t>
            </a:r>
            <a:endParaRPr lang="en-US" dirty="0">
              <a:solidFill>
                <a:schemeClr val="tx1"/>
              </a:solidFill>
            </a:endParaRPr>
          </a:p>
        </p:txBody>
      </p:sp>
      <p:sp>
        <p:nvSpPr>
          <p:cNvPr id="55" name="Parallelogram 54"/>
          <p:cNvSpPr/>
          <p:nvPr>
            <p:custDataLst>
              <p:tags r:id="rId17"/>
            </p:custDataLst>
          </p:nvPr>
        </p:nvSpPr>
        <p:spPr>
          <a:xfrm>
            <a:off x="7786687" y="1519185"/>
            <a:ext cx="1477963" cy="635000"/>
          </a:xfrm>
          <a:prstGeom prst="parallelogram">
            <a:avLst>
              <a:gd name="adj" fmla="val 156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ts val="1200"/>
              </a:lnSpc>
              <a:defRPr/>
            </a:pPr>
            <a:r>
              <a:rPr lang="en-US" sz="1200" dirty="0">
                <a:solidFill>
                  <a:schemeClr val="tx1"/>
                </a:solidFill>
              </a:rPr>
              <a:t>I would like to accept communication on port 80</a:t>
            </a:r>
            <a:endParaRPr lang="en-US" dirty="0">
              <a:solidFill>
                <a:schemeClr val="tx1"/>
              </a:solidFill>
            </a:endParaRPr>
          </a:p>
        </p:txBody>
      </p:sp>
      <p:sp>
        <p:nvSpPr>
          <p:cNvPr id="57" name="Cloud Callout 56"/>
          <p:cNvSpPr/>
          <p:nvPr>
            <p:custDataLst>
              <p:tags r:id="rId18"/>
            </p:custDataLst>
          </p:nvPr>
        </p:nvSpPr>
        <p:spPr>
          <a:xfrm>
            <a:off x="1363663" y="3557588"/>
            <a:ext cx="5980112" cy="1757362"/>
          </a:xfrm>
          <a:prstGeom prst="cloudCallout">
            <a:avLst>
              <a:gd name="adj1" fmla="val -16412"/>
              <a:gd name="adj2" fmla="val 46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0" name="Rounded Rectangle 59"/>
          <p:cNvSpPr/>
          <p:nvPr>
            <p:custDataLst>
              <p:tags r:id="rId19"/>
            </p:custDataLst>
          </p:nvPr>
        </p:nvSpPr>
        <p:spPr>
          <a:xfrm>
            <a:off x="2978150" y="2690760"/>
            <a:ext cx="1528762" cy="7715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lnSpc>
                <a:spcPts val="1100"/>
              </a:lnSpc>
              <a:defRPr/>
            </a:pPr>
            <a:r>
              <a:rPr lang="en-US" sz="1100" dirty="0" err="1">
                <a:solidFill>
                  <a:schemeClr val="tx1"/>
                </a:solidFill>
              </a:rPr>
              <a:t>Dest</a:t>
            </a:r>
            <a:r>
              <a:rPr lang="en-US" sz="1100" dirty="0">
                <a:solidFill>
                  <a:schemeClr val="tx1"/>
                </a:solidFill>
              </a:rPr>
              <a:t> IP: 74.125.115.99</a:t>
            </a:r>
          </a:p>
          <a:p>
            <a:pPr eaLnBrk="1" hangingPunct="1">
              <a:lnSpc>
                <a:spcPts val="1100"/>
              </a:lnSpc>
              <a:defRPr/>
            </a:pPr>
            <a:r>
              <a:rPr lang="en-US" sz="1100" dirty="0">
                <a:solidFill>
                  <a:schemeClr val="tx1"/>
                </a:solidFill>
              </a:rPr>
              <a:t>Source IP: 128.174.13.63</a:t>
            </a:r>
          </a:p>
          <a:p>
            <a:pPr eaLnBrk="1" hangingPunct="1">
              <a:lnSpc>
                <a:spcPts val="1100"/>
              </a:lnSpc>
              <a:defRPr/>
            </a:pPr>
            <a:r>
              <a:rPr lang="en-US" sz="1100" dirty="0" err="1">
                <a:solidFill>
                  <a:schemeClr val="tx1"/>
                </a:solidFill>
              </a:rPr>
              <a:t>Dest</a:t>
            </a:r>
            <a:r>
              <a:rPr lang="en-US" sz="1100" dirty="0">
                <a:solidFill>
                  <a:schemeClr val="tx1"/>
                </a:solidFill>
              </a:rPr>
              <a:t> port: 80</a:t>
            </a:r>
          </a:p>
          <a:p>
            <a:pPr eaLnBrk="1" hangingPunct="1">
              <a:lnSpc>
                <a:spcPts val="1100"/>
              </a:lnSpc>
              <a:defRPr/>
            </a:pPr>
            <a:r>
              <a:rPr lang="en-US" sz="1100" dirty="0">
                <a:solidFill>
                  <a:schemeClr val="tx1"/>
                </a:solidFill>
              </a:rPr>
              <a:t>Source port: 23421</a:t>
            </a:r>
          </a:p>
        </p:txBody>
      </p:sp>
      <p:sp>
        <p:nvSpPr>
          <p:cNvPr id="16404" name="Rectangle 61"/>
          <p:cNvSpPr>
            <a:spLocks noChangeArrowheads="1"/>
          </p:cNvSpPr>
          <p:nvPr>
            <p:custDataLst>
              <p:tags r:id="rId20"/>
            </p:custDataLst>
          </p:nvPr>
        </p:nvSpPr>
        <p:spPr bwMode="auto">
          <a:xfrm>
            <a:off x="6877050" y="1633485"/>
            <a:ext cx="1295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t>IP: 74.125.115.99</a:t>
            </a:r>
          </a:p>
        </p:txBody>
      </p:sp>
      <p:sp>
        <p:nvSpPr>
          <p:cNvPr id="16405" name="Rectangle 68"/>
          <p:cNvSpPr>
            <a:spLocks noChangeArrowheads="1"/>
          </p:cNvSpPr>
          <p:nvPr>
            <p:custDataLst>
              <p:tags r:id="rId21"/>
            </p:custDataLst>
          </p:nvPr>
        </p:nvSpPr>
        <p:spPr bwMode="auto">
          <a:xfrm>
            <a:off x="0" y="577215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1600"/>
              <a:t>An application is identified by the hosts IP addresses, transport protocol, and ports</a:t>
            </a:r>
          </a:p>
          <a:p>
            <a:pPr eaLnBrk="1" hangingPunct="1">
              <a:spcBef>
                <a:spcPct val="0"/>
              </a:spcBef>
            </a:pPr>
            <a:r>
              <a:rPr lang="en-US" altLang="en-US" sz="1600"/>
              <a:t>A TCP connection is identified by the pair of IPs, the pair of ports, and the transport protocol</a:t>
            </a:r>
          </a:p>
        </p:txBody>
      </p:sp>
    </p:spTree>
    <p:custDataLst>
      <p:tags r:id="rId1"/>
    </p:custDataLst>
    <p:extLst>
      <p:ext uri="{BB962C8B-B14F-4D97-AF65-F5344CB8AC3E}">
        <p14:creationId xmlns:p14="http://schemas.microsoft.com/office/powerpoint/2010/main" val="242747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path" presetSubtype="0" accel="50000" decel="50000" fill="hold" grpId="0" nodeType="clickEffect">
                                  <p:stCondLst>
                                    <p:cond delay="0"/>
                                  </p:stCondLst>
                                  <p:childTnLst>
                                    <p:animMotion origin="layout" path="M -4.72222E-6 2.96296E-6 L -0.20243 2.96296E-6 " pathEditMode="relative" rAng="0" ptsTypes="AA">
                                      <p:cBhvr>
                                        <p:cTn id="22" dur="2000" fill="hold"/>
                                        <p:tgtEl>
                                          <p:spTgt spid="55"/>
                                        </p:tgtEl>
                                        <p:attrNameLst>
                                          <p:attrName>ppt_x</p:attrName>
                                          <p:attrName>ppt_y</p:attrName>
                                        </p:attrNameLst>
                                      </p:cBhvr>
                                      <p:rCtr x="-10100"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nodeType="afterGroup">
                            <p:stCondLst>
                              <p:cond delay="0"/>
                            </p:stCondLst>
                            <p:childTnLst>
                              <p:par>
                                <p:cTn id="28" presetID="1" presetClass="exit" presetSubtype="0" fill="hold" grpId="1" nodeType="afterEffect">
                                  <p:stCondLst>
                                    <p:cond delay="4000"/>
                                  </p:stCondLst>
                                  <p:childTnLst>
                                    <p:set>
                                      <p:cBhvr>
                                        <p:cTn id="29" dur="1" fill="hold">
                                          <p:stCondLst>
                                            <p:cond delay="0"/>
                                          </p:stCondLst>
                                        </p:cTn>
                                        <p:tgtEl>
                                          <p:spTgt spid="55"/>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63" presetClass="path" presetSubtype="0" accel="50000" decel="50000" fill="hold" grpId="1" nodeType="clickEffect">
                                  <p:stCondLst>
                                    <p:cond delay="0"/>
                                  </p:stCondLst>
                                  <p:childTnLst>
                                    <p:animMotion origin="layout" path="M -2.77778E-6 -3.33333E-6 L 0.18351 -3.33333E-6 " pathEditMode="relative" rAng="0" ptsTypes="AA">
                                      <p:cBhvr>
                                        <p:cTn id="37" dur="2000" fill="hold"/>
                                        <p:tgtEl>
                                          <p:spTgt spid="53"/>
                                        </p:tgtEl>
                                        <p:attrNameLst>
                                          <p:attrName>ppt_x</p:attrName>
                                          <p:attrName>ppt_y</p:attrName>
                                        </p:attrNameLst>
                                      </p:cBhvr>
                                      <p:rCtr x="9200" y="0"/>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childTnLst>
                                </p:cTn>
                              </p:par>
                              <p:par>
                                <p:cTn id="42" presetID="0" presetClass="path" presetSubtype="0" accel="50000" decel="50000" fill="hold" grpId="1" nodeType="withEffect">
                                  <p:stCondLst>
                                    <p:cond delay="0"/>
                                  </p:stCondLst>
                                  <p:childTnLst>
                                    <p:animMotion origin="layout" path="M -4.44444E-6 -1.11111E-6 C 0.00174 0.01829 0.00382 0.03611 0.00625 0.05417 C 0.00764 0.06482 0.0099 0.07546 0.01094 0.08611 C 0.01268 0.1044 0.01494 0.1257 0.01858 0.14329 C 0.01928 0.15208 0.02032 0.16181 0.02223 0.17014 C 0.02309 0.1794 0.02466 0.1882 0.02553 0.19745 C 0.02587 0.19931 0.02587 0.20139 0.02622 0.20347 C 0.02674 0.20718 0.02813 0.21412 0.02813 0.21435 C 0.02934 0.23241 0.03542 0.2669 0.04445 0.27847 C 0.05035 0.2963 0.06823 0.29931 0.079 0.3037 C 0.08664 0.30324 0.09289 0.30394 0.09966 0.30162 C 0.10625 0.29954 0.1125 0.29514 0.11893 0.29352 C 0.12344 0.29051 0.12778 0.28843 0.13264 0.2875 C 0.13612 0.2831 0.1323 0.2875 0.13785 0.28333 C 0.14115 0.28102 0.1441 0.27732 0.14705 0.27431 C 0.15244 0.26968 0.15608 0.2625 0.16077 0.25741 C 0.16303 0.25232 0.16771 0.24236 0.16771 0.24259 C 0.16928 0.23449 0.16702 0.24514 0.17014 0.23611 C 0.17431 0.22477 0.17709 0.21204 0.18073 0.20023 C 0.18143 0.19398 0.18369 0.18472 0.18594 0.1794 C 0.18924 0.16181 0.19306 0.14445 0.19723 0.12732 C 0.19879 0.12037 0.19914 0.1125 0.2007 0.10533 C 0.20348 0.06898 0.20244 0.03264 0.20244 -0.0037 " pathEditMode="relative" rAng="0" ptsTypes="ffffffffffffffffffffffA">
                                      <p:cBhvr>
                                        <p:cTn id="43" dur="2000" fill="hold"/>
                                        <p:tgtEl>
                                          <p:spTgt spid="60"/>
                                        </p:tgtEl>
                                        <p:attrNameLst>
                                          <p:attrName>ppt_x</p:attrName>
                                          <p:attrName>ppt_y</p:attrName>
                                        </p:attrNameLst>
                                      </p:cBhvr>
                                      <p:rCtr x="10200" y="1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1" grpId="0"/>
      <p:bldP spid="53" grpId="0" animBg="1"/>
      <p:bldP spid="53" grpId="1" animBg="1"/>
      <p:bldP spid="55" grpId="0" animBg="1"/>
      <p:bldP spid="55" grpId="1" animBg="1"/>
      <p:bldP spid="55" grpId="2" animBg="1"/>
      <p:bldP spid="57" grpId="0" animBg="1"/>
      <p:bldP spid="60" grpId="0" animBg="1"/>
      <p:bldP spid="60"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Lost acknowledgment corrected by resending a segment</a:t>
            </a:r>
            <a:br>
              <a:rPr lang="en-US" sz="2800" dirty="0" smtClean="0"/>
            </a:br>
            <a:endParaRPr lang="en-US" sz="2800" dirty="0"/>
          </a:p>
        </p:txBody>
      </p:sp>
      <p:sp>
        <p:nvSpPr>
          <p:cNvPr id="5" name="מציין מיקום טקסט 4"/>
          <p:cNvSpPr>
            <a:spLocks noGrp="1"/>
          </p:cNvSpPr>
          <p:nvPr>
            <p:ph type="body" idx="1"/>
          </p:nvPr>
        </p:nvSpPr>
        <p:spPr/>
        <p:txBody>
          <a:bodyPr/>
          <a:lstStyle/>
          <a:p>
            <a:endParaRPr lang="he-IL"/>
          </a:p>
        </p:txBody>
      </p:sp>
      <p:pic>
        <p:nvPicPr>
          <p:cNvPr id="6" name="Picture 10"/>
          <p:cNvPicPr>
            <a:picLocks noGrp="1" noChangeAspect="1" noChangeArrowheads="1"/>
          </p:cNvPicPr>
          <p:nvPr>
            <p:ph idx="4294967295"/>
          </p:nvPr>
        </p:nvPicPr>
        <p:blipFill>
          <a:blip r:embed="rId3" cstate="print"/>
          <a:stretch>
            <a:fillRect/>
          </a:stretch>
        </p:blipFill>
        <p:spPr bwMode="auto">
          <a:xfrm>
            <a:off x="0" y="1673225"/>
            <a:ext cx="7772400" cy="4502150"/>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89</a:t>
            </a:fld>
            <a:endParaRPr lang="en-US">
              <a:solidFill>
                <a:srgbClr val="000000"/>
              </a:solidFill>
            </a:endParaRPr>
          </a:p>
        </p:txBody>
      </p:sp>
    </p:spTree>
    <p:extLst>
      <p:ext uri="{BB962C8B-B14F-4D97-AF65-F5344CB8AC3E}">
        <p14:creationId xmlns:p14="http://schemas.microsoft.com/office/powerpoint/2010/main" val="15171769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Lost</a:t>
            </a:r>
            <a:endParaRPr lang="en-US" sz="2800" dirty="0"/>
          </a:p>
        </p:txBody>
      </p:sp>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90</a:t>
            </a:fld>
            <a:endParaRPr lang="en-US">
              <a:solidFill>
                <a:srgbClr val="000000"/>
              </a:solidFill>
            </a:endParaRPr>
          </a:p>
        </p:txBody>
      </p:sp>
      <p:pic>
        <p:nvPicPr>
          <p:cNvPr id="7" name="תמונה 6"/>
          <p:cNvPicPr>
            <a:picLocks noChangeAspect="1"/>
          </p:cNvPicPr>
          <p:nvPr/>
        </p:nvPicPr>
        <p:blipFill rotWithShape="1">
          <a:blip r:embed="rId3"/>
          <a:srcRect l="23920" t="31697" r="24918" b="6288"/>
          <a:stretch/>
        </p:blipFill>
        <p:spPr>
          <a:xfrm>
            <a:off x="48046" y="628433"/>
            <a:ext cx="9095954" cy="6201787"/>
          </a:xfrm>
          <a:prstGeom prst="rect">
            <a:avLst/>
          </a:prstGeom>
        </p:spPr>
      </p:pic>
    </p:spTree>
    <p:extLst>
      <p:ext uri="{BB962C8B-B14F-4D97-AF65-F5344CB8AC3E}">
        <p14:creationId xmlns:p14="http://schemas.microsoft.com/office/powerpoint/2010/main" val="36997041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91</a:t>
            </a:fld>
            <a:endParaRPr lang="en-US">
              <a:solidFill>
                <a:srgbClr val="000000"/>
              </a:solidFill>
            </a:endParaRPr>
          </a:p>
        </p:txBody>
      </p:sp>
      <p:pic>
        <p:nvPicPr>
          <p:cNvPr id="6" name="תמונה 5"/>
          <p:cNvPicPr>
            <a:picLocks noChangeAspect="1"/>
          </p:cNvPicPr>
          <p:nvPr/>
        </p:nvPicPr>
        <p:blipFill rotWithShape="1">
          <a:blip r:embed="rId3"/>
          <a:srcRect l="23437" t="52778" r="27343" b="4166"/>
          <a:stretch/>
        </p:blipFill>
        <p:spPr>
          <a:xfrm>
            <a:off x="-166034" y="0"/>
            <a:ext cx="9310034" cy="4581128"/>
          </a:xfrm>
          <a:prstGeom prst="rect">
            <a:avLst/>
          </a:prstGeom>
        </p:spPr>
      </p:pic>
    </p:spTree>
    <p:extLst>
      <p:ext uri="{BB962C8B-B14F-4D97-AF65-F5344CB8AC3E}">
        <p14:creationId xmlns:p14="http://schemas.microsoft.com/office/powerpoint/2010/main" val="25346236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rPr>
              <a:t>TCP ACK </a:t>
            </a:r>
            <a:r>
              <a:rPr lang="en-US" dirty="0" smtClean="0">
                <a:ea typeface="ＭＳ Ｐゴシック" charset="0"/>
              </a:rPr>
              <a:t>generation</a:t>
            </a:r>
            <a:endParaRPr lang="en-US" dirty="0">
              <a:ea typeface="ＭＳ Ｐゴシック" charset="0"/>
            </a:endParaRPr>
          </a:p>
        </p:txBody>
      </p:sp>
      <p:sp>
        <p:nvSpPr>
          <p:cNvPr id="71685" name="Text Box 3"/>
          <p:cNvSpPr txBox="1">
            <a:spLocks noChangeArrowheads="1"/>
          </p:cNvSpPr>
          <p:nvPr/>
        </p:nvSpPr>
        <p:spPr bwMode="auto">
          <a:xfrm>
            <a:off x="752475" y="1554163"/>
            <a:ext cx="3333750"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i="1" smtClean="0">
                <a:solidFill>
                  <a:srgbClr val="CC0000"/>
                </a:solidFill>
                <a:latin typeface="Arial" charset="0"/>
              </a:rPr>
              <a:t>event at receiver</a:t>
            </a:r>
            <a:endParaRPr lang="en-US" sz="1800" i="1" smtClean="0">
              <a:solidFill>
                <a:srgbClr val="CC0000"/>
              </a:solidFill>
              <a:latin typeface="Arial" charset="0"/>
            </a:endParaRPr>
          </a:p>
          <a:p>
            <a:pPr>
              <a:defRPr/>
            </a:pPr>
            <a:endParaRPr lang="en-US" sz="1800" i="1" smtClean="0">
              <a:solidFill>
                <a:srgbClr val="CC0000"/>
              </a:solidFill>
              <a:latin typeface="Arial" charset="0"/>
            </a:endParaRPr>
          </a:p>
          <a:p>
            <a:pPr>
              <a:defRPr/>
            </a:pPr>
            <a:r>
              <a:rPr lang="en-US" sz="1800" smtClean="0">
                <a:latin typeface="Arial" charset="0"/>
              </a:rPr>
              <a:t>arrival of in-order segment with</a:t>
            </a:r>
          </a:p>
          <a:p>
            <a:pPr>
              <a:defRPr/>
            </a:pPr>
            <a:r>
              <a:rPr lang="en-US" sz="1800" smtClean="0">
                <a:latin typeface="Arial" charset="0"/>
              </a:rPr>
              <a:t>expected seq #. All data up to</a:t>
            </a:r>
          </a:p>
          <a:p>
            <a:pPr>
              <a:defRPr/>
            </a:pPr>
            <a:r>
              <a:rPr lang="en-US" sz="1800" smtClean="0">
                <a:latin typeface="Arial" charset="0"/>
              </a:rPr>
              <a:t>expected seq # already ACKed</a:t>
            </a:r>
          </a:p>
          <a:p>
            <a:pPr>
              <a:defRPr/>
            </a:pPr>
            <a:endParaRPr lang="en-US" sz="1800" smtClean="0">
              <a:latin typeface="Arial" charset="0"/>
            </a:endParaRPr>
          </a:p>
          <a:p>
            <a:pPr>
              <a:defRPr/>
            </a:pPr>
            <a:r>
              <a:rPr lang="en-US" sz="1800" smtClean="0">
                <a:latin typeface="Arial" charset="0"/>
              </a:rPr>
              <a:t>arrival of in-order segment with</a:t>
            </a:r>
          </a:p>
          <a:p>
            <a:pPr>
              <a:defRPr/>
            </a:pPr>
            <a:r>
              <a:rPr lang="en-US" sz="1800" smtClean="0">
                <a:latin typeface="Arial" charset="0"/>
              </a:rPr>
              <a:t>expected seq #. One other </a:t>
            </a:r>
          </a:p>
          <a:p>
            <a:pPr>
              <a:defRPr/>
            </a:pPr>
            <a:r>
              <a:rPr lang="en-US" sz="1800" smtClean="0">
                <a:latin typeface="Arial" charset="0"/>
              </a:rPr>
              <a:t>segment has ACK pending</a:t>
            </a:r>
          </a:p>
          <a:p>
            <a:pPr>
              <a:defRPr/>
            </a:pPr>
            <a:endParaRPr lang="en-US" sz="1800" smtClean="0">
              <a:latin typeface="Arial" charset="0"/>
            </a:endParaRPr>
          </a:p>
          <a:p>
            <a:pPr>
              <a:defRPr/>
            </a:pPr>
            <a:r>
              <a:rPr lang="en-US" sz="1800" smtClean="0">
                <a:latin typeface="Arial" charset="0"/>
              </a:rPr>
              <a:t>arrival of out-of-order segment</a:t>
            </a:r>
          </a:p>
          <a:p>
            <a:pPr>
              <a:defRPr/>
            </a:pPr>
            <a:r>
              <a:rPr lang="en-US" sz="1800" smtClean="0">
                <a:latin typeface="Arial" charset="0"/>
              </a:rPr>
              <a:t>higher-than-expect seq. # .</a:t>
            </a:r>
          </a:p>
          <a:p>
            <a:pPr>
              <a:defRPr/>
            </a:pPr>
            <a:r>
              <a:rPr lang="en-US" sz="1800" smtClean="0">
                <a:latin typeface="Arial" charset="0"/>
              </a:rPr>
              <a:t>Gap detected</a:t>
            </a:r>
          </a:p>
          <a:p>
            <a:pPr>
              <a:defRPr/>
            </a:pPr>
            <a:endParaRPr lang="en-US" sz="1800" smtClean="0">
              <a:latin typeface="Arial" charset="0"/>
            </a:endParaRPr>
          </a:p>
          <a:p>
            <a:pPr>
              <a:defRPr/>
            </a:pPr>
            <a:r>
              <a:rPr lang="en-US" sz="1800" smtClean="0">
                <a:latin typeface="Arial" charset="0"/>
              </a:rPr>
              <a:t>arrival of segment that </a:t>
            </a:r>
          </a:p>
          <a:p>
            <a:pPr>
              <a:defRPr/>
            </a:pPr>
            <a:r>
              <a:rPr lang="en-US" sz="1800" smtClean="0">
                <a:latin typeface="Arial" charset="0"/>
              </a:rPr>
              <a:t>partially or completely fills gap</a:t>
            </a:r>
          </a:p>
          <a:p>
            <a:pPr>
              <a:defRPr/>
            </a:pPr>
            <a:endParaRPr lang="en-US" sz="1800" smtClean="0">
              <a:latin typeface="Arial" charset="0"/>
            </a:endParaRPr>
          </a:p>
          <a:p>
            <a:pPr>
              <a:defRPr/>
            </a:pPr>
            <a:endParaRPr lang="en-US" sz="1000" smtClean="0">
              <a:latin typeface="Times New Roman" charset="0"/>
            </a:endParaRPr>
          </a:p>
        </p:txBody>
      </p:sp>
      <p:sp>
        <p:nvSpPr>
          <p:cNvPr id="71686" name="Text Box 4"/>
          <p:cNvSpPr txBox="1">
            <a:spLocks noChangeArrowheads="1"/>
          </p:cNvSpPr>
          <p:nvPr/>
        </p:nvSpPr>
        <p:spPr bwMode="auto">
          <a:xfrm>
            <a:off x="4514850" y="1544638"/>
            <a:ext cx="4070350" cy="500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i="1" dirty="0" smtClean="0">
                <a:solidFill>
                  <a:srgbClr val="CC0000"/>
                </a:solidFill>
                <a:latin typeface="Arial" charset="0"/>
              </a:rPr>
              <a:t>TCP receiver action</a:t>
            </a:r>
            <a:endParaRPr lang="en-US" sz="1800" i="1" dirty="0" smtClean="0">
              <a:solidFill>
                <a:srgbClr val="CC0000"/>
              </a:solidFill>
              <a:latin typeface="Arial" charset="0"/>
            </a:endParaRPr>
          </a:p>
          <a:p>
            <a:pPr>
              <a:defRPr/>
            </a:pPr>
            <a:endParaRPr lang="en-US" sz="1800" i="1" dirty="0" smtClean="0">
              <a:solidFill>
                <a:srgbClr val="CC0000"/>
              </a:solidFill>
              <a:latin typeface="Arial" charset="0"/>
            </a:endParaRPr>
          </a:p>
          <a:p>
            <a:pPr>
              <a:defRPr/>
            </a:pPr>
            <a:r>
              <a:rPr lang="en-US" sz="1800" b="1" dirty="0" smtClean="0">
                <a:latin typeface="Arial" charset="0"/>
              </a:rPr>
              <a:t>delayed ACK</a:t>
            </a:r>
            <a:r>
              <a:rPr lang="en-US" sz="1800" dirty="0" smtClean="0">
                <a:latin typeface="Arial" charset="0"/>
              </a:rPr>
              <a:t>. Wait up to 500ms</a:t>
            </a:r>
          </a:p>
          <a:p>
            <a:pPr>
              <a:defRPr/>
            </a:pPr>
            <a:r>
              <a:rPr lang="en-US" sz="1800" dirty="0" smtClean="0">
                <a:latin typeface="Arial" charset="0"/>
              </a:rPr>
              <a:t>for next segment. If no next segment,</a:t>
            </a:r>
          </a:p>
          <a:p>
            <a:pPr>
              <a:defRPr/>
            </a:pPr>
            <a:r>
              <a:rPr lang="en-US" sz="1800" dirty="0" smtClean="0">
                <a:latin typeface="Arial" charset="0"/>
              </a:rPr>
              <a:t>send ACK</a:t>
            </a:r>
          </a:p>
          <a:p>
            <a:pPr>
              <a:defRPr/>
            </a:pPr>
            <a:endParaRPr lang="en-US" sz="1800" dirty="0" smtClean="0">
              <a:latin typeface="Arial" charset="0"/>
            </a:endParaRPr>
          </a:p>
          <a:p>
            <a:pPr>
              <a:defRPr/>
            </a:pPr>
            <a:r>
              <a:rPr lang="en-US" sz="1800" dirty="0" smtClean="0">
                <a:latin typeface="Arial" charset="0"/>
              </a:rPr>
              <a:t>immediately send single cumulative </a:t>
            </a:r>
          </a:p>
          <a:p>
            <a:pPr>
              <a:defRPr/>
            </a:pPr>
            <a:r>
              <a:rPr lang="en-US" sz="1800" dirty="0" smtClean="0">
                <a:latin typeface="Arial" charset="0"/>
              </a:rPr>
              <a:t>ACK, </a:t>
            </a:r>
            <a:r>
              <a:rPr lang="en-US" sz="1800" dirty="0" err="1" smtClean="0">
                <a:latin typeface="Arial" charset="0"/>
              </a:rPr>
              <a:t>ACKing</a:t>
            </a:r>
            <a:r>
              <a:rPr lang="en-US" sz="1800" dirty="0" smtClean="0">
                <a:latin typeface="Arial" charset="0"/>
              </a:rPr>
              <a:t> both in-order segments </a:t>
            </a:r>
          </a:p>
          <a:p>
            <a:pPr>
              <a:defRPr/>
            </a:pPr>
            <a:endParaRPr lang="en-US" sz="1800" dirty="0" smtClean="0">
              <a:latin typeface="Arial" charset="0"/>
            </a:endParaRPr>
          </a:p>
          <a:p>
            <a:pPr>
              <a:defRPr/>
            </a:pPr>
            <a:endParaRPr lang="en-US" sz="1800" dirty="0" smtClean="0">
              <a:latin typeface="Arial" charset="0"/>
            </a:endParaRPr>
          </a:p>
          <a:p>
            <a:pPr>
              <a:defRPr/>
            </a:pPr>
            <a:r>
              <a:rPr lang="en-US" sz="1800" dirty="0" smtClean="0">
                <a:latin typeface="Arial" charset="0"/>
              </a:rPr>
              <a:t>immediately send </a:t>
            </a:r>
            <a:r>
              <a:rPr lang="en-US" sz="1800" i="1" dirty="0" smtClean="0">
                <a:solidFill>
                  <a:srgbClr val="CC0000"/>
                </a:solidFill>
                <a:latin typeface="Arial" charset="0"/>
              </a:rPr>
              <a:t>duplicate ACK</a:t>
            </a:r>
            <a:r>
              <a:rPr lang="en-US" sz="1800" dirty="0" smtClean="0">
                <a:solidFill>
                  <a:srgbClr val="CC0000"/>
                </a:solidFill>
                <a:latin typeface="Arial" charset="0"/>
              </a:rPr>
              <a:t>,</a:t>
            </a:r>
            <a:r>
              <a:rPr lang="en-US" sz="1800" dirty="0" smtClean="0">
                <a:latin typeface="Arial" charset="0"/>
              </a:rPr>
              <a:t> </a:t>
            </a:r>
          </a:p>
          <a:p>
            <a:pPr>
              <a:defRPr/>
            </a:pPr>
            <a:r>
              <a:rPr lang="en-US" sz="1800" dirty="0" smtClean="0">
                <a:latin typeface="Arial" charset="0"/>
              </a:rPr>
              <a:t>indicating seq. # of next expected byte</a:t>
            </a:r>
          </a:p>
          <a:p>
            <a:pPr>
              <a:defRPr/>
            </a:pPr>
            <a:endParaRPr lang="en-US" sz="1800" dirty="0" smtClean="0">
              <a:latin typeface="Arial" charset="0"/>
            </a:endParaRPr>
          </a:p>
          <a:p>
            <a:pPr>
              <a:defRPr/>
            </a:pPr>
            <a:endParaRPr lang="en-US" sz="1800" dirty="0" smtClean="0">
              <a:latin typeface="Arial" charset="0"/>
            </a:endParaRPr>
          </a:p>
          <a:p>
            <a:pPr>
              <a:defRPr/>
            </a:pPr>
            <a:r>
              <a:rPr lang="en-US" sz="1800" dirty="0" smtClean="0">
                <a:latin typeface="Arial" charset="0"/>
              </a:rPr>
              <a:t>immediate send ACK, provided that</a:t>
            </a:r>
          </a:p>
          <a:p>
            <a:pPr>
              <a:defRPr/>
            </a:pPr>
            <a:r>
              <a:rPr lang="en-US" sz="1800" dirty="0" smtClean="0">
                <a:latin typeface="Arial" charset="0"/>
              </a:rPr>
              <a:t>segment starts at lower end of gap</a:t>
            </a:r>
          </a:p>
          <a:p>
            <a:pPr>
              <a:defRPr/>
            </a:pPr>
            <a:endParaRPr lang="en-US" sz="1800" dirty="0" smtClean="0">
              <a:latin typeface="Arial" charset="0"/>
            </a:endParaRPr>
          </a:p>
          <a:p>
            <a:pPr>
              <a:defRPr/>
            </a:pPr>
            <a:endParaRPr lang="en-US" sz="1000" dirty="0" smtClean="0">
              <a:latin typeface="Times New Roman" charset="0"/>
            </a:endParaRPr>
          </a:p>
        </p:txBody>
      </p:sp>
      <p:sp>
        <p:nvSpPr>
          <p:cNvPr id="71687" name="Line 9"/>
          <p:cNvSpPr>
            <a:spLocks noChangeShapeType="1"/>
          </p:cNvSpPr>
          <p:nvPr/>
        </p:nvSpPr>
        <p:spPr bwMode="auto">
          <a:xfrm>
            <a:off x="4324350" y="1704975"/>
            <a:ext cx="0" cy="4352925"/>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1689" name="Line 11"/>
          <p:cNvSpPr>
            <a:spLocks noChangeShapeType="1"/>
          </p:cNvSpPr>
          <p:nvPr/>
        </p:nvSpPr>
        <p:spPr bwMode="auto">
          <a:xfrm>
            <a:off x="768350" y="2144713"/>
            <a:ext cx="7494588"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1690" name="Line 12"/>
          <p:cNvSpPr>
            <a:spLocks noChangeShapeType="1"/>
          </p:cNvSpPr>
          <p:nvPr/>
        </p:nvSpPr>
        <p:spPr bwMode="auto">
          <a:xfrm>
            <a:off x="752475" y="3198813"/>
            <a:ext cx="7494588"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1691" name="Line 13"/>
          <p:cNvSpPr>
            <a:spLocks noChangeShapeType="1"/>
          </p:cNvSpPr>
          <p:nvPr/>
        </p:nvSpPr>
        <p:spPr bwMode="auto">
          <a:xfrm>
            <a:off x="769938" y="4297363"/>
            <a:ext cx="7494587"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1692" name="Line 14"/>
          <p:cNvSpPr>
            <a:spLocks noChangeShapeType="1"/>
          </p:cNvSpPr>
          <p:nvPr/>
        </p:nvSpPr>
        <p:spPr bwMode="auto">
          <a:xfrm>
            <a:off x="763588" y="5386388"/>
            <a:ext cx="7494587" cy="0"/>
          </a:xfrm>
          <a:prstGeom prst="line">
            <a:avLst/>
          </a:prstGeom>
          <a:noFill/>
          <a:ln w="2857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3801580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a:noFill/>
          <a:ln>
            <a:noFill/>
          </a:ln>
        </p:spPr>
        <p:txBody>
          <a:bodyPr lIns="91425" tIns="91425" rIns="91425" bIns="91425" anchor="ctr" anchorCtr="0"/>
          <a:lstStyle/>
          <a:p>
            <a:r>
              <a:rPr lang="en-US">
                <a:ea typeface="ＭＳ Ｐゴシック" charset="0"/>
              </a:rPr>
              <a:t>TCP fast retransmit</a:t>
            </a:r>
          </a:p>
        </p:txBody>
      </p:sp>
      <p:sp>
        <p:nvSpPr>
          <p:cNvPr id="72709" name="Rectangle 3"/>
          <p:cNvSpPr>
            <a:spLocks noGrp="1" noChangeArrowheads="1"/>
          </p:cNvSpPr>
          <p:nvPr>
            <p:ph type="body" idx="1"/>
          </p:nvPr>
        </p:nvSpPr>
        <p:spPr>
          <a:xfrm>
            <a:off x="457200" y="1600200"/>
            <a:ext cx="3970784" cy="2188840"/>
          </a:xfrm>
        </p:spPr>
        <p:txBody>
          <a:bodyPr/>
          <a:lstStyle/>
          <a:p>
            <a:pPr marL="342900" indent="-342900">
              <a:buFont typeface="Wingdings" panose="05000000000000000000" pitchFamily="2" charset="2"/>
              <a:buChar char="q"/>
              <a:defRPr/>
            </a:pPr>
            <a:r>
              <a:rPr lang="en-US" sz="2400" dirty="0">
                <a:ea typeface="ＭＳ Ｐゴシック" charset="0"/>
                <a:cs typeface="+mn-cs"/>
              </a:rPr>
              <a:t>time-out period  often relatively long:</a:t>
            </a:r>
          </a:p>
          <a:p>
            <a:pPr marL="342900" lvl="3" indent="-342900">
              <a:buFont typeface="Wingdings" panose="05000000000000000000" pitchFamily="2" charset="2"/>
              <a:buChar char="q"/>
              <a:defRPr/>
            </a:pPr>
            <a:r>
              <a:rPr lang="en-US" dirty="0" smtClean="0">
                <a:ea typeface="ＭＳ Ｐゴシック" charset="0"/>
              </a:rPr>
              <a:t>long </a:t>
            </a:r>
            <a:r>
              <a:rPr lang="en-US" dirty="0">
                <a:ea typeface="ＭＳ Ｐゴシック" charset="0"/>
              </a:rPr>
              <a:t>delay before resending lost </a:t>
            </a:r>
            <a:r>
              <a:rPr lang="en-US" dirty="0" smtClean="0">
                <a:ea typeface="ＭＳ Ｐゴシック" charset="0"/>
              </a:rPr>
              <a:t>packet</a:t>
            </a:r>
          </a:p>
          <a:p>
            <a:pPr marL="342900" lvl="3" indent="-342900">
              <a:buFont typeface="Wingdings" panose="05000000000000000000" pitchFamily="2" charset="2"/>
              <a:buChar char="q"/>
              <a:defRPr/>
            </a:pPr>
            <a:endParaRPr lang="en-US" dirty="0">
              <a:ea typeface="ＭＳ Ｐゴシック" charset="0"/>
            </a:endParaRPr>
          </a:p>
          <a:p>
            <a:pPr marL="342900" lvl="3" indent="-342900">
              <a:buFont typeface="Wingdings" panose="05000000000000000000" pitchFamily="2" charset="2"/>
              <a:buChar char="q"/>
              <a:defRPr/>
            </a:pPr>
            <a:r>
              <a:rPr lang="en-US" sz="2400" dirty="0" smtClean="0">
                <a:ea typeface="ＭＳ Ｐゴシック" charset="0"/>
              </a:rPr>
              <a:t>WHAT TO DO….</a:t>
            </a:r>
          </a:p>
          <a:p>
            <a:pPr lvl="3">
              <a:defRPr/>
            </a:pPr>
            <a:endParaRPr lang="en-US" dirty="0">
              <a:ea typeface="ＭＳ Ｐゴシック" charset="0"/>
            </a:endParaRPr>
          </a:p>
          <a:p>
            <a:pPr lvl="1">
              <a:defRPr/>
            </a:pPr>
            <a:endParaRPr lang="en-US" dirty="0">
              <a:ea typeface="ＭＳ Ｐゴシック" charset="0"/>
            </a:endParaRPr>
          </a:p>
        </p:txBody>
      </p:sp>
      <p:sp>
        <p:nvSpPr>
          <p:cNvPr id="72710" name="Rectangle 5"/>
          <p:cNvSpPr>
            <a:spLocks noChangeArrowheads="1"/>
          </p:cNvSpPr>
          <p:nvPr/>
        </p:nvSpPr>
        <p:spPr bwMode="auto">
          <a:xfrm>
            <a:off x="4827588" y="2143125"/>
            <a:ext cx="3567112" cy="3813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buFont typeface="Wingdings" pitchFamily="2" charset="2"/>
              <a:buNone/>
              <a:defRPr/>
            </a:pPr>
            <a:r>
              <a:rPr lang="en-US" sz="2800">
                <a:latin typeface="Gill Sans MT" pitchFamily="34" charset="0"/>
              </a:rPr>
              <a:t>if sender receives 3 ACKs for same data</a:t>
            </a:r>
          </a:p>
          <a:p>
            <a:pPr>
              <a:lnSpc>
                <a:spcPct val="85000"/>
              </a:lnSpc>
              <a:spcBef>
                <a:spcPct val="20000"/>
              </a:spcBef>
              <a:buClr>
                <a:srgbClr val="000099"/>
              </a:buClr>
              <a:buSzPct val="65000"/>
              <a:buFont typeface="Wingdings" pitchFamily="2" charset="2"/>
              <a:buNone/>
              <a:defRPr/>
            </a:pPr>
            <a:r>
              <a:rPr lang="en-US" sz="2400">
                <a:latin typeface="Gill Sans MT" pitchFamily="34" charset="0"/>
              </a:rPr>
              <a:t>(</a:t>
            </a:r>
            <a:r>
              <a:rPr lang="ja-JP" altLang="en-US" sz="2400">
                <a:latin typeface="Gill Sans MT" pitchFamily="34" charset="0"/>
              </a:rPr>
              <a:t>“</a:t>
            </a:r>
            <a:r>
              <a:rPr lang="en-US" altLang="ja-JP" sz="2400">
                <a:latin typeface="Gill Sans MT" pitchFamily="34" charset="0"/>
              </a:rPr>
              <a:t>triple duplicate ACKs</a:t>
            </a:r>
            <a:r>
              <a:rPr lang="ja-JP" altLang="en-US" sz="2400">
                <a:latin typeface="Gill Sans MT" pitchFamily="34" charset="0"/>
              </a:rPr>
              <a:t>”</a:t>
            </a:r>
            <a:r>
              <a:rPr lang="en-US" altLang="ja-JP" sz="2400">
                <a:latin typeface="Gill Sans MT" pitchFamily="34" charset="0"/>
              </a:rPr>
              <a:t>),</a:t>
            </a:r>
            <a:r>
              <a:rPr lang="en-US" altLang="ja-JP" sz="2800">
                <a:latin typeface="Gill Sans MT" pitchFamily="34" charset="0"/>
              </a:rPr>
              <a:t> resend unacked segment with smallest seq #</a:t>
            </a:r>
          </a:p>
          <a:p>
            <a:pPr marL="463550" lvl="1" indent="-238125">
              <a:lnSpc>
                <a:spcPct val="85000"/>
              </a:lnSpc>
              <a:spcBef>
                <a:spcPct val="20000"/>
              </a:spcBef>
              <a:buClr>
                <a:srgbClr val="000099"/>
              </a:buClr>
              <a:buFont typeface="Wingdings" pitchFamily="2" charset="2"/>
              <a:buChar char="§"/>
              <a:defRPr/>
            </a:pPr>
            <a:r>
              <a:rPr lang="en-US" sz="2400">
                <a:latin typeface="Gill Sans MT" pitchFamily="34" charset="0"/>
              </a:rPr>
              <a:t>likely that unacked segment lost, so don</a:t>
            </a:r>
            <a:r>
              <a:rPr lang="ja-JP" altLang="en-US" sz="2400">
                <a:latin typeface="Gill Sans MT" pitchFamily="34" charset="0"/>
              </a:rPr>
              <a:t>’</a:t>
            </a:r>
            <a:r>
              <a:rPr lang="en-US" altLang="ja-JP" sz="2400">
                <a:latin typeface="Gill Sans MT" pitchFamily="34" charset="0"/>
              </a:rPr>
              <a:t>t wait for timeout</a:t>
            </a:r>
            <a:endParaRPr lang="en-US" sz="2400">
              <a:latin typeface="Gill Sans MT" pitchFamily="34" charset="0"/>
            </a:endParaRPr>
          </a:p>
        </p:txBody>
      </p:sp>
      <p:sp>
        <p:nvSpPr>
          <p:cNvPr id="72711" name="Rectangle 6"/>
          <p:cNvSpPr>
            <a:spLocks noChangeArrowheads="1"/>
          </p:cNvSpPr>
          <p:nvPr/>
        </p:nvSpPr>
        <p:spPr bwMode="auto">
          <a:xfrm>
            <a:off x="4751388" y="1914525"/>
            <a:ext cx="3509962" cy="3681413"/>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2712" name="Text Box 7"/>
          <p:cNvSpPr txBox="1">
            <a:spLocks noChangeArrowheads="1"/>
          </p:cNvSpPr>
          <p:nvPr/>
        </p:nvSpPr>
        <p:spPr bwMode="auto">
          <a:xfrm>
            <a:off x="4883150" y="1679575"/>
            <a:ext cx="277336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400" i="1" smtClean="0">
                <a:solidFill>
                  <a:srgbClr val="CC0000"/>
                </a:solidFill>
              </a:rPr>
              <a:t>TCP fast retransmit</a:t>
            </a:r>
          </a:p>
        </p:txBody>
      </p:sp>
      <p:sp>
        <p:nvSpPr>
          <p:cNvPr id="72713" name="Rectangle 9"/>
          <p:cNvSpPr>
            <a:spLocks noChangeArrowheads="1"/>
          </p:cNvSpPr>
          <p:nvPr/>
        </p:nvSpPr>
        <p:spPr bwMode="auto">
          <a:xfrm>
            <a:off x="4794250" y="2925763"/>
            <a:ext cx="3408363" cy="541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buFont typeface="Wingdings" pitchFamily="2" charset="2"/>
              <a:buNone/>
              <a:defRPr/>
            </a:pPr>
            <a:r>
              <a:rPr lang="en-US" sz="2400">
                <a:latin typeface="Gill Sans MT" pitchFamily="34" charset="0"/>
              </a:rPr>
              <a:t>(</a:t>
            </a:r>
            <a:r>
              <a:rPr lang="ja-JP" altLang="en-US" sz="2400">
                <a:latin typeface="Gill Sans MT" pitchFamily="34" charset="0"/>
              </a:rPr>
              <a:t>“</a:t>
            </a:r>
            <a:r>
              <a:rPr lang="en-US" altLang="ja-JP" sz="2400">
                <a:latin typeface="Gill Sans MT" pitchFamily="34" charset="0"/>
              </a:rPr>
              <a:t>triple duplicate ACKs</a:t>
            </a:r>
            <a:r>
              <a:rPr lang="ja-JP" altLang="en-US" sz="2400">
                <a:latin typeface="Gill Sans MT" pitchFamily="34" charset="0"/>
              </a:rPr>
              <a:t>”</a:t>
            </a:r>
            <a:r>
              <a:rPr lang="en-US" altLang="ja-JP" sz="2400">
                <a:latin typeface="Gill Sans MT" pitchFamily="34" charset="0"/>
              </a:rPr>
              <a:t>),</a:t>
            </a:r>
            <a:r>
              <a:rPr lang="en-US" altLang="ja-JP" sz="2800">
                <a:latin typeface="Gill Sans MT" pitchFamily="34" charset="0"/>
              </a:rPr>
              <a:t> </a:t>
            </a:r>
            <a:endParaRPr lang="en-US" sz="2800">
              <a:latin typeface="Gill Sans MT" pitchFamily="34" charset="0"/>
            </a:endParaRPr>
          </a:p>
        </p:txBody>
      </p:sp>
      <p:sp>
        <p:nvSpPr>
          <p:cNvPr id="2" name="מלבן 1"/>
          <p:cNvSpPr/>
          <p:nvPr/>
        </p:nvSpPr>
        <p:spPr>
          <a:xfrm>
            <a:off x="457200" y="4110867"/>
            <a:ext cx="4572000" cy="2154436"/>
          </a:xfrm>
          <a:prstGeom prst="rect">
            <a:avLst/>
          </a:prstGeom>
        </p:spPr>
        <p:txBody>
          <a:bodyPr>
            <a:spAutoFit/>
          </a:bodyPr>
          <a:lstStyle/>
          <a:p>
            <a:pPr marL="342900" indent="-342900">
              <a:buFont typeface="Wingdings" panose="05000000000000000000" pitchFamily="2" charset="2"/>
              <a:buChar char="q"/>
              <a:defRPr/>
            </a:pPr>
            <a:r>
              <a:rPr lang="en-US" sz="2400" dirty="0">
                <a:ea typeface="ＭＳ Ｐゴシック" charset="0"/>
              </a:rPr>
              <a:t>detect lost segments via duplicate ACKs.</a:t>
            </a:r>
          </a:p>
          <a:p>
            <a:pPr marL="342900" lvl="3" indent="-342900">
              <a:buFont typeface="Wingdings" panose="05000000000000000000" pitchFamily="2" charset="2"/>
              <a:buChar char="q"/>
              <a:defRPr/>
            </a:pPr>
            <a:r>
              <a:rPr lang="en-US" sz="1800" dirty="0">
                <a:ea typeface="ＭＳ Ｐゴシック" charset="0"/>
              </a:rPr>
              <a:t>sender often sends many segments back-to-back</a:t>
            </a:r>
          </a:p>
          <a:p>
            <a:pPr marL="342900" lvl="3" indent="-342900">
              <a:buFont typeface="Wingdings" panose="05000000000000000000" pitchFamily="2" charset="2"/>
              <a:buChar char="q"/>
              <a:defRPr/>
            </a:pPr>
            <a:r>
              <a:rPr lang="en-US" sz="1800" dirty="0">
                <a:ea typeface="ＭＳ Ｐゴシック" charset="0"/>
              </a:rPr>
              <a:t>if segment is lost, there will likely be many duplicate ACKs.</a:t>
            </a:r>
          </a:p>
          <a:p>
            <a:pPr marL="342900" lvl="1" indent="-342900">
              <a:buFont typeface="Wingdings" panose="05000000000000000000" pitchFamily="2" charset="2"/>
              <a:buChar char="q"/>
              <a:defRPr/>
            </a:pPr>
            <a:endParaRPr lang="en-US" dirty="0">
              <a:ea typeface="ＭＳ Ｐゴシック" charset="0"/>
            </a:endParaRPr>
          </a:p>
        </p:txBody>
      </p:sp>
    </p:spTree>
    <p:extLst>
      <p:ext uri="{BB962C8B-B14F-4D97-AF65-F5344CB8AC3E}">
        <p14:creationId xmlns:p14="http://schemas.microsoft.com/office/powerpoint/2010/main" val="24084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0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70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2710"/>
                                        </p:tgtEl>
                                        <p:attrNameLst>
                                          <p:attrName>style.visibility</p:attrName>
                                        </p:attrNameLst>
                                      </p:cBhvr>
                                      <p:to>
                                        <p:strVal val="visible"/>
                                      </p:to>
                                    </p:set>
                                    <p:animEffect transition="in" filter="fade">
                                      <p:cBhvr>
                                        <p:cTn id="19" dur="1000"/>
                                        <p:tgtEl>
                                          <p:spTgt spid="72710"/>
                                        </p:tgtEl>
                                      </p:cBhvr>
                                    </p:animEffect>
                                    <p:anim calcmode="lin" valueType="num">
                                      <p:cBhvr>
                                        <p:cTn id="20" dur="1000" fill="hold"/>
                                        <p:tgtEl>
                                          <p:spTgt spid="72710"/>
                                        </p:tgtEl>
                                        <p:attrNameLst>
                                          <p:attrName>ppt_x</p:attrName>
                                        </p:attrNameLst>
                                      </p:cBhvr>
                                      <p:tavLst>
                                        <p:tav tm="0">
                                          <p:val>
                                            <p:strVal val="#ppt_x"/>
                                          </p:val>
                                        </p:tav>
                                        <p:tav tm="100000">
                                          <p:val>
                                            <p:strVal val="#ppt_x"/>
                                          </p:val>
                                        </p:tav>
                                      </p:tavLst>
                                    </p:anim>
                                    <p:anim calcmode="lin" valueType="num">
                                      <p:cBhvr>
                                        <p:cTn id="21" dur="1000" fill="hold"/>
                                        <p:tgtEl>
                                          <p:spTgt spid="727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2711"/>
                                        </p:tgtEl>
                                        <p:attrNameLst>
                                          <p:attrName>style.visibility</p:attrName>
                                        </p:attrNameLst>
                                      </p:cBhvr>
                                      <p:to>
                                        <p:strVal val="visible"/>
                                      </p:to>
                                    </p:set>
                                    <p:animEffect transition="in" filter="fade">
                                      <p:cBhvr>
                                        <p:cTn id="24" dur="1000"/>
                                        <p:tgtEl>
                                          <p:spTgt spid="72711"/>
                                        </p:tgtEl>
                                      </p:cBhvr>
                                    </p:animEffect>
                                    <p:anim calcmode="lin" valueType="num">
                                      <p:cBhvr>
                                        <p:cTn id="25" dur="1000" fill="hold"/>
                                        <p:tgtEl>
                                          <p:spTgt spid="72711"/>
                                        </p:tgtEl>
                                        <p:attrNameLst>
                                          <p:attrName>ppt_x</p:attrName>
                                        </p:attrNameLst>
                                      </p:cBhvr>
                                      <p:tavLst>
                                        <p:tav tm="0">
                                          <p:val>
                                            <p:strVal val="#ppt_x"/>
                                          </p:val>
                                        </p:tav>
                                        <p:tav tm="100000">
                                          <p:val>
                                            <p:strVal val="#ppt_x"/>
                                          </p:val>
                                        </p:tav>
                                      </p:tavLst>
                                    </p:anim>
                                    <p:anim calcmode="lin" valueType="num">
                                      <p:cBhvr>
                                        <p:cTn id="26" dur="1000" fill="hold"/>
                                        <p:tgtEl>
                                          <p:spTgt spid="727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2712"/>
                                        </p:tgtEl>
                                        <p:attrNameLst>
                                          <p:attrName>style.visibility</p:attrName>
                                        </p:attrNameLst>
                                      </p:cBhvr>
                                      <p:to>
                                        <p:strVal val="visible"/>
                                      </p:to>
                                    </p:set>
                                    <p:animEffect transition="in" filter="fade">
                                      <p:cBhvr>
                                        <p:cTn id="29" dur="1000"/>
                                        <p:tgtEl>
                                          <p:spTgt spid="72712"/>
                                        </p:tgtEl>
                                      </p:cBhvr>
                                    </p:animEffect>
                                    <p:anim calcmode="lin" valueType="num">
                                      <p:cBhvr>
                                        <p:cTn id="30" dur="1000" fill="hold"/>
                                        <p:tgtEl>
                                          <p:spTgt spid="72712"/>
                                        </p:tgtEl>
                                        <p:attrNameLst>
                                          <p:attrName>ppt_x</p:attrName>
                                        </p:attrNameLst>
                                      </p:cBhvr>
                                      <p:tavLst>
                                        <p:tav tm="0">
                                          <p:val>
                                            <p:strVal val="#ppt_x"/>
                                          </p:val>
                                        </p:tav>
                                        <p:tav tm="100000">
                                          <p:val>
                                            <p:strVal val="#ppt_x"/>
                                          </p:val>
                                        </p:tav>
                                      </p:tavLst>
                                    </p:anim>
                                    <p:anim calcmode="lin" valueType="num">
                                      <p:cBhvr>
                                        <p:cTn id="31" dur="1000" fill="hold"/>
                                        <p:tgtEl>
                                          <p:spTgt spid="727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2713"/>
                                        </p:tgtEl>
                                        <p:attrNameLst>
                                          <p:attrName>style.visibility</p:attrName>
                                        </p:attrNameLst>
                                      </p:cBhvr>
                                      <p:to>
                                        <p:strVal val="visible"/>
                                      </p:to>
                                    </p:set>
                                    <p:animEffect transition="in" filter="fade">
                                      <p:cBhvr>
                                        <p:cTn id="34" dur="1000"/>
                                        <p:tgtEl>
                                          <p:spTgt spid="72713"/>
                                        </p:tgtEl>
                                      </p:cBhvr>
                                    </p:animEffect>
                                    <p:anim calcmode="lin" valueType="num">
                                      <p:cBhvr>
                                        <p:cTn id="35" dur="1000" fill="hold"/>
                                        <p:tgtEl>
                                          <p:spTgt spid="72713"/>
                                        </p:tgtEl>
                                        <p:attrNameLst>
                                          <p:attrName>ppt_x</p:attrName>
                                        </p:attrNameLst>
                                      </p:cBhvr>
                                      <p:tavLst>
                                        <p:tav tm="0">
                                          <p:val>
                                            <p:strVal val="#ppt_x"/>
                                          </p:val>
                                        </p:tav>
                                        <p:tav tm="100000">
                                          <p:val>
                                            <p:strVal val="#ppt_x"/>
                                          </p:val>
                                        </p:tav>
                                      </p:tavLst>
                                    </p:anim>
                                    <p:anim calcmode="lin" valueType="num">
                                      <p:cBhvr>
                                        <p:cTn id="36" dur="1000" fill="hold"/>
                                        <p:tgtEl>
                                          <p:spTgt spid="72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build="p"/>
      <p:bldP spid="72710" grpId="0" animBg="1"/>
      <p:bldP spid="72711" grpId="0" animBg="1"/>
      <p:bldP spid="72712" grpId="0" animBg="1"/>
      <p:bldP spid="72713"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54" name="Rectangle 81"/>
          <p:cNvSpPr>
            <a:spLocks noGrp="1" noChangeArrowheads="1"/>
          </p:cNvSpPr>
          <p:nvPr>
            <p:ph type="title"/>
          </p:nvPr>
        </p:nvSpPr>
        <p:spPr>
          <a:noFill/>
          <a:ln>
            <a:noFill/>
          </a:ln>
        </p:spPr>
        <p:txBody>
          <a:bodyPr lIns="91425" tIns="91425" rIns="91425" bIns="91425" anchor="ctr" anchorCtr="0"/>
          <a:lstStyle/>
          <a:p>
            <a:r>
              <a:rPr lang="en-US">
                <a:ea typeface="ＭＳ Ｐゴシック" charset="0"/>
              </a:rPr>
              <a:t>TCP fast retransmit</a:t>
            </a:r>
          </a:p>
        </p:txBody>
      </p:sp>
      <p:sp>
        <p:nvSpPr>
          <p:cNvPr id="73732" name="Line 3"/>
          <p:cNvSpPr>
            <a:spLocks noChangeShapeType="1"/>
          </p:cNvSpPr>
          <p:nvPr/>
        </p:nvSpPr>
        <p:spPr bwMode="auto">
          <a:xfrm>
            <a:off x="3056211" y="2614916"/>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3" name="Line 9"/>
          <p:cNvSpPr>
            <a:spLocks noChangeShapeType="1"/>
          </p:cNvSpPr>
          <p:nvPr/>
        </p:nvSpPr>
        <p:spPr bwMode="auto">
          <a:xfrm>
            <a:off x="3056211" y="2843516"/>
            <a:ext cx="1757362" cy="414337"/>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4" name="Line 10"/>
          <p:cNvSpPr>
            <a:spLocks noChangeShapeType="1"/>
          </p:cNvSpPr>
          <p:nvPr/>
        </p:nvSpPr>
        <p:spPr bwMode="auto">
          <a:xfrm flipH="1">
            <a:off x="3053036" y="2310116"/>
            <a:ext cx="3175" cy="3994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5" name="Line 11"/>
          <p:cNvSpPr>
            <a:spLocks noChangeShapeType="1"/>
          </p:cNvSpPr>
          <p:nvPr/>
        </p:nvSpPr>
        <p:spPr bwMode="auto">
          <a:xfrm>
            <a:off x="5570811" y="2386316"/>
            <a:ext cx="11112" cy="3903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6" name="Line 12"/>
          <p:cNvSpPr>
            <a:spLocks noChangeShapeType="1"/>
          </p:cNvSpPr>
          <p:nvPr/>
        </p:nvSpPr>
        <p:spPr bwMode="auto">
          <a:xfrm flipH="1">
            <a:off x="3019698" y="3257853"/>
            <a:ext cx="2519363" cy="80962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7" name="Line 14"/>
          <p:cNvSpPr>
            <a:spLocks noChangeShapeType="1"/>
          </p:cNvSpPr>
          <p:nvPr/>
        </p:nvSpPr>
        <p:spPr bwMode="auto">
          <a:xfrm>
            <a:off x="3056211" y="3072116"/>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8" name="Line 15"/>
          <p:cNvSpPr>
            <a:spLocks noChangeShapeType="1"/>
          </p:cNvSpPr>
          <p:nvPr/>
        </p:nvSpPr>
        <p:spPr bwMode="auto">
          <a:xfrm>
            <a:off x="3056211" y="3529316"/>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39" name="Line 16"/>
          <p:cNvSpPr>
            <a:spLocks noChangeShapeType="1"/>
          </p:cNvSpPr>
          <p:nvPr/>
        </p:nvSpPr>
        <p:spPr bwMode="auto">
          <a:xfrm>
            <a:off x="3056211" y="3300716"/>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40" name="Line 17"/>
          <p:cNvSpPr>
            <a:spLocks noChangeShapeType="1"/>
          </p:cNvSpPr>
          <p:nvPr/>
        </p:nvSpPr>
        <p:spPr bwMode="auto">
          <a:xfrm flipH="1">
            <a:off x="3021286" y="3681716"/>
            <a:ext cx="2530475" cy="83026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41" name="Line 18"/>
          <p:cNvSpPr>
            <a:spLocks noChangeShapeType="1"/>
          </p:cNvSpPr>
          <p:nvPr/>
        </p:nvSpPr>
        <p:spPr bwMode="auto">
          <a:xfrm flipH="1">
            <a:off x="3056211" y="3910316"/>
            <a:ext cx="2506662" cy="88741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42" name="Line 19"/>
          <p:cNvSpPr>
            <a:spLocks noChangeShapeType="1"/>
          </p:cNvSpPr>
          <p:nvPr/>
        </p:nvSpPr>
        <p:spPr bwMode="auto">
          <a:xfrm flipH="1">
            <a:off x="3056211" y="4138916"/>
            <a:ext cx="2495550" cy="90011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43" name="Text Box 20"/>
          <p:cNvSpPr txBox="1">
            <a:spLocks noChangeArrowheads="1"/>
          </p:cNvSpPr>
          <p:nvPr/>
        </p:nvSpPr>
        <p:spPr bwMode="auto">
          <a:xfrm>
            <a:off x="4729436" y="3010203"/>
            <a:ext cx="282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400" smtClean="0">
                <a:solidFill>
                  <a:srgbClr val="FF0000"/>
                </a:solidFill>
                <a:latin typeface="Arial" charset="0"/>
              </a:rPr>
              <a:t>X</a:t>
            </a:r>
            <a:endParaRPr lang="en-US" sz="1000" smtClean="0">
              <a:latin typeface="Times New Roman" charset="0"/>
            </a:endParaRPr>
          </a:p>
        </p:txBody>
      </p:sp>
      <p:sp>
        <p:nvSpPr>
          <p:cNvPr id="73744" name="Line 24"/>
          <p:cNvSpPr>
            <a:spLocks noChangeShapeType="1"/>
          </p:cNvSpPr>
          <p:nvPr/>
        </p:nvSpPr>
        <p:spPr bwMode="auto">
          <a:xfrm>
            <a:off x="3081611" y="5080303"/>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45" name="Text Box 29"/>
          <p:cNvSpPr txBox="1">
            <a:spLocks noChangeArrowheads="1"/>
          </p:cNvSpPr>
          <p:nvPr/>
        </p:nvSpPr>
        <p:spPr bwMode="auto">
          <a:xfrm>
            <a:off x="1722934" y="6229653"/>
            <a:ext cx="516210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dirty="0" smtClean="0"/>
              <a:t>fast retransmit after sender </a:t>
            </a:r>
          </a:p>
          <a:p>
            <a:pPr algn="ctr">
              <a:defRPr/>
            </a:pPr>
            <a:r>
              <a:rPr lang="en-US" sz="1800" dirty="0" smtClean="0"/>
              <a:t>receipt of triple duplicate ACK</a:t>
            </a:r>
            <a:endParaRPr lang="en-US" sz="1000" dirty="0" smtClean="0"/>
          </a:p>
        </p:txBody>
      </p:sp>
      <p:sp>
        <p:nvSpPr>
          <p:cNvPr id="73746" name="Text Box 34"/>
          <p:cNvSpPr txBox="1">
            <a:spLocks noChangeArrowheads="1"/>
          </p:cNvSpPr>
          <p:nvPr/>
        </p:nvSpPr>
        <p:spPr bwMode="auto">
          <a:xfrm>
            <a:off x="5097736" y="1435403"/>
            <a:ext cx="7731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Host B</a:t>
            </a:r>
          </a:p>
        </p:txBody>
      </p:sp>
      <p:sp>
        <p:nvSpPr>
          <p:cNvPr id="73747" name="Text Box 38"/>
          <p:cNvSpPr txBox="1">
            <a:spLocks noChangeArrowheads="1"/>
          </p:cNvSpPr>
          <p:nvPr/>
        </p:nvSpPr>
        <p:spPr bwMode="auto">
          <a:xfrm>
            <a:off x="2764111" y="1452866"/>
            <a:ext cx="776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Host A</a:t>
            </a:r>
          </a:p>
        </p:txBody>
      </p:sp>
      <p:sp>
        <p:nvSpPr>
          <p:cNvPr id="73748" name="Text Box 40"/>
          <p:cNvSpPr txBox="1">
            <a:spLocks noChangeArrowheads="1"/>
          </p:cNvSpPr>
          <p:nvPr/>
        </p:nvSpPr>
        <p:spPr bwMode="auto">
          <a:xfrm>
            <a:off x="3203848" y="2535541"/>
            <a:ext cx="2085975"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t>Seq=92, 8 bytes of data</a:t>
            </a:r>
          </a:p>
        </p:txBody>
      </p:sp>
      <p:grpSp>
        <p:nvGrpSpPr>
          <p:cNvPr id="59413" name="Group 41"/>
          <p:cNvGrpSpPr>
            <a:grpSpLocks/>
          </p:cNvGrpSpPr>
          <p:nvPr/>
        </p:nvGrpSpPr>
        <p:grpSpPr bwMode="auto">
          <a:xfrm>
            <a:off x="3157811" y="3784903"/>
            <a:ext cx="949325" cy="304800"/>
            <a:chOff x="4215" y="2253"/>
            <a:chExt cx="598" cy="192"/>
          </a:xfrm>
        </p:grpSpPr>
        <p:sp>
          <p:nvSpPr>
            <p:cNvPr id="73779" name="Rectangle 42"/>
            <p:cNvSpPr>
              <a:spLocks noChangeArrowheads="1"/>
            </p:cNvSpPr>
            <p:nvPr/>
          </p:nvSpPr>
          <p:spPr bwMode="auto">
            <a:xfrm>
              <a:off x="4265" y="2274"/>
              <a:ext cx="471" cy="15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80" name="Text Box 43"/>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ACK=100</a:t>
              </a:r>
              <a:endParaRPr lang="en-US" sz="1000" smtClean="0">
                <a:latin typeface="Times New Roman" charset="0"/>
              </a:endParaRPr>
            </a:p>
          </p:txBody>
        </p:sp>
      </p:grpSp>
      <p:grpSp>
        <p:nvGrpSpPr>
          <p:cNvPr id="59414" name="Group 78"/>
          <p:cNvGrpSpPr>
            <a:grpSpLocks/>
          </p:cNvGrpSpPr>
          <p:nvPr/>
        </p:nvGrpSpPr>
        <p:grpSpPr bwMode="auto">
          <a:xfrm>
            <a:off x="2672036" y="2587928"/>
            <a:ext cx="396875" cy="3524250"/>
            <a:chOff x="397" y="868"/>
            <a:chExt cx="250" cy="2220"/>
          </a:xfrm>
        </p:grpSpPr>
        <p:sp>
          <p:nvSpPr>
            <p:cNvPr id="73772" name="Text Box 50"/>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t>timeout</a:t>
              </a:r>
            </a:p>
          </p:txBody>
        </p:sp>
        <p:grpSp>
          <p:nvGrpSpPr>
            <p:cNvPr id="59437" name="Group 51"/>
            <p:cNvGrpSpPr>
              <a:grpSpLocks/>
            </p:cNvGrpSpPr>
            <p:nvPr/>
          </p:nvGrpSpPr>
          <p:grpSpPr bwMode="auto">
            <a:xfrm>
              <a:off x="488" y="868"/>
              <a:ext cx="66" cy="893"/>
              <a:chOff x="3099" y="1749"/>
              <a:chExt cx="66" cy="320"/>
            </a:xfrm>
          </p:grpSpPr>
          <p:sp>
            <p:nvSpPr>
              <p:cNvPr id="73777" name="Line 52"/>
              <p:cNvSpPr>
                <a:spLocks noChangeShapeType="1"/>
              </p:cNvSpPr>
              <p:nvPr/>
            </p:nvSpPr>
            <p:spPr bwMode="auto">
              <a:xfrm flipV="1">
                <a:off x="3129" y="1749"/>
                <a:ext cx="0" cy="3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3778" name="Line 53"/>
              <p:cNvSpPr>
                <a:spLocks noChangeShapeType="1"/>
              </p:cNvSpPr>
              <p:nvPr/>
            </p:nvSpPr>
            <p:spPr bwMode="auto">
              <a:xfrm>
                <a:off x="3099" y="1752"/>
                <a:ext cx="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59438" name="Group 54"/>
            <p:cNvGrpSpPr>
              <a:grpSpLocks/>
            </p:cNvGrpSpPr>
            <p:nvPr/>
          </p:nvGrpSpPr>
          <p:grpSpPr bwMode="auto">
            <a:xfrm rot="10800000">
              <a:off x="485" y="2224"/>
              <a:ext cx="66" cy="864"/>
              <a:chOff x="3099" y="1749"/>
              <a:chExt cx="66" cy="320"/>
            </a:xfrm>
          </p:grpSpPr>
          <p:sp>
            <p:nvSpPr>
              <p:cNvPr id="73775" name="Line 55"/>
              <p:cNvSpPr>
                <a:spLocks noChangeShapeType="1"/>
              </p:cNvSpPr>
              <p:nvPr/>
            </p:nvSpPr>
            <p:spPr bwMode="auto">
              <a:xfrm flipV="1">
                <a:off x="3130" y="1749"/>
                <a:ext cx="0" cy="3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73776" name="Line 56"/>
              <p:cNvSpPr>
                <a:spLocks noChangeShapeType="1"/>
              </p:cNvSpPr>
              <p:nvPr/>
            </p:nvSpPr>
            <p:spPr bwMode="auto">
              <a:xfrm>
                <a:off x="3100" y="1752"/>
                <a:ext cx="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grpSp>
        <p:nvGrpSpPr>
          <p:cNvPr id="59415" name="Group 71"/>
          <p:cNvGrpSpPr>
            <a:grpSpLocks/>
          </p:cNvGrpSpPr>
          <p:nvPr/>
        </p:nvGrpSpPr>
        <p:grpSpPr bwMode="auto">
          <a:xfrm>
            <a:off x="3168923" y="4096053"/>
            <a:ext cx="949325" cy="304800"/>
            <a:chOff x="35" y="1825"/>
            <a:chExt cx="598" cy="192"/>
          </a:xfrm>
        </p:grpSpPr>
        <p:sp>
          <p:nvSpPr>
            <p:cNvPr id="73770" name="Rectangle 66"/>
            <p:cNvSpPr>
              <a:spLocks noChangeArrowheads="1"/>
            </p:cNvSpPr>
            <p:nvPr/>
          </p:nvSpPr>
          <p:spPr bwMode="auto">
            <a:xfrm>
              <a:off x="101" y="1859"/>
              <a:ext cx="471" cy="1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71" name="Text Box 67"/>
            <p:cNvSpPr txBox="1">
              <a:spLocks noChangeArrowheads="1"/>
            </p:cNvSpPr>
            <p:nvPr/>
          </p:nvSpPr>
          <p:spPr bwMode="auto">
            <a:xfrm>
              <a:off x="35" y="1825"/>
              <a:ext cx="59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ACK=100</a:t>
              </a:r>
              <a:endParaRPr lang="en-US" sz="1000" smtClean="0">
                <a:latin typeface="Times New Roman" charset="0"/>
              </a:endParaRPr>
            </a:p>
          </p:txBody>
        </p:sp>
      </p:grpSp>
      <p:grpSp>
        <p:nvGrpSpPr>
          <p:cNvPr id="59416" name="Group 72"/>
          <p:cNvGrpSpPr>
            <a:grpSpLocks/>
          </p:cNvGrpSpPr>
          <p:nvPr/>
        </p:nvGrpSpPr>
        <p:grpSpPr bwMode="auto">
          <a:xfrm>
            <a:off x="3154636" y="4426253"/>
            <a:ext cx="949325" cy="304800"/>
            <a:chOff x="35" y="1825"/>
            <a:chExt cx="598" cy="192"/>
          </a:xfrm>
        </p:grpSpPr>
        <p:sp>
          <p:nvSpPr>
            <p:cNvPr id="73768" name="Rectangle 73"/>
            <p:cNvSpPr>
              <a:spLocks noChangeArrowheads="1"/>
            </p:cNvSpPr>
            <p:nvPr/>
          </p:nvSpPr>
          <p:spPr bwMode="auto">
            <a:xfrm>
              <a:off x="101" y="1859"/>
              <a:ext cx="471" cy="1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69" name="Text Box 74"/>
            <p:cNvSpPr txBox="1">
              <a:spLocks noChangeArrowheads="1"/>
            </p:cNvSpPr>
            <p:nvPr/>
          </p:nvSpPr>
          <p:spPr bwMode="auto">
            <a:xfrm>
              <a:off x="35" y="1825"/>
              <a:ext cx="59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ACK=100</a:t>
              </a:r>
              <a:endParaRPr lang="en-US" sz="1000" smtClean="0">
                <a:latin typeface="Times New Roman" charset="0"/>
              </a:endParaRPr>
            </a:p>
          </p:txBody>
        </p:sp>
      </p:grpSp>
      <p:grpSp>
        <p:nvGrpSpPr>
          <p:cNvPr id="59417" name="Group 75"/>
          <p:cNvGrpSpPr>
            <a:grpSpLocks/>
          </p:cNvGrpSpPr>
          <p:nvPr/>
        </p:nvGrpSpPr>
        <p:grpSpPr bwMode="auto">
          <a:xfrm>
            <a:off x="3162573" y="4723116"/>
            <a:ext cx="949325" cy="304800"/>
            <a:chOff x="35" y="1825"/>
            <a:chExt cx="598" cy="192"/>
          </a:xfrm>
        </p:grpSpPr>
        <p:sp>
          <p:nvSpPr>
            <p:cNvPr id="73766" name="Rectangle 76"/>
            <p:cNvSpPr>
              <a:spLocks noChangeArrowheads="1"/>
            </p:cNvSpPr>
            <p:nvPr/>
          </p:nvSpPr>
          <p:spPr bwMode="auto">
            <a:xfrm>
              <a:off x="101" y="1859"/>
              <a:ext cx="471" cy="1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67" name="Text Box 77"/>
            <p:cNvSpPr txBox="1">
              <a:spLocks noChangeArrowheads="1"/>
            </p:cNvSpPr>
            <p:nvPr/>
          </p:nvSpPr>
          <p:spPr bwMode="auto">
            <a:xfrm>
              <a:off x="35" y="1825"/>
              <a:ext cx="59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latin typeface="Arial" charset="0"/>
                </a:rPr>
                <a:t>ACK=100</a:t>
              </a:r>
              <a:endParaRPr lang="en-US" sz="1000" smtClean="0">
                <a:latin typeface="Times New Roman" charset="0"/>
              </a:endParaRPr>
            </a:p>
          </p:txBody>
        </p:sp>
      </p:grpSp>
      <p:sp>
        <p:nvSpPr>
          <p:cNvPr id="73756" name="Rectangle 84"/>
          <p:cNvSpPr>
            <a:spLocks noChangeArrowheads="1"/>
          </p:cNvSpPr>
          <p:nvPr/>
        </p:nvSpPr>
        <p:spPr bwMode="auto">
          <a:xfrm>
            <a:off x="3272111" y="2857803"/>
            <a:ext cx="757237" cy="22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57" name="Text Box 83"/>
          <p:cNvSpPr txBox="1">
            <a:spLocks noChangeArrowheads="1"/>
          </p:cNvSpPr>
          <p:nvPr/>
        </p:nvSpPr>
        <p:spPr bwMode="auto">
          <a:xfrm>
            <a:off x="3180036" y="2802241"/>
            <a:ext cx="228123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t>Seq=100, 20 bytes of data</a:t>
            </a:r>
          </a:p>
        </p:txBody>
      </p:sp>
      <p:sp>
        <p:nvSpPr>
          <p:cNvPr id="73758" name="Rectangle 85"/>
          <p:cNvSpPr>
            <a:spLocks noChangeArrowheads="1"/>
          </p:cNvSpPr>
          <p:nvPr/>
        </p:nvSpPr>
        <p:spPr bwMode="auto">
          <a:xfrm>
            <a:off x="3234011" y="5066016"/>
            <a:ext cx="757237" cy="22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73759" name="Text Box 86"/>
          <p:cNvSpPr txBox="1">
            <a:spLocks noChangeArrowheads="1"/>
          </p:cNvSpPr>
          <p:nvPr/>
        </p:nvSpPr>
        <p:spPr bwMode="auto">
          <a:xfrm>
            <a:off x="3141936" y="5010453"/>
            <a:ext cx="228123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400" smtClean="0"/>
              <a:t>Seq=100, 20 bytes of data</a:t>
            </a:r>
          </a:p>
        </p:txBody>
      </p:sp>
      <p:grpSp>
        <p:nvGrpSpPr>
          <p:cNvPr id="59424" name="Group 93"/>
          <p:cNvGrpSpPr>
            <a:grpSpLocks/>
          </p:cNvGrpSpPr>
          <p:nvPr/>
        </p:nvGrpSpPr>
        <p:grpSpPr bwMode="auto">
          <a:xfrm>
            <a:off x="2673623" y="1692578"/>
            <a:ext cx="630238" cy="533400"/>
            <a:chOff x="-44" y="1473"/>
            <a:chExt cx="981" cy="1105"/>
          </a:xfrm>
        </p:grpSpPr>
        <p:pic>
          <p:nvPicPr>
            <p:cNvPr id="59428"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9" name="Freeform 95"/>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grpSp>
        <p:nvGrpSpPr>
          <p:cNvPr id="59425" name="Group 96"/>
          <p:cNvGrpSpPr>
            <a:grpSpLocks/>
          </p:cNvGrpSpPr>
          <p:nvPr/>
        </p:nvGrpSpPr>
        <p:grpSpPr bwMode="auto">
          <a:xfrm flipH="1">
            <a:off x="5251723" y="1719566"/>
            <a:ext cx="654050" cy="579437"/>
            <a:chOff x="-44" y="1473"/>
            <a:chExt cx="981" cy="1105"/>
          </a:xfrm>
        </p:grpSpPr>
        <p:pic>
          <p:nvPicPr>
            <p:cNvPr id="59426"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27" name="Freeform 98"/>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grpSp>
    </p:spTree>
    <p:extLst>
      <p:ext uri="{BB962C8B-B14F-4D97-AF65-F5344CB8AC3E}">
        <p14:creationId xmlns:p14="http://schemas.microsoft.com/office/powerpoint/2010/main" val="41104299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Fast retransmission</a:t>
            </a:r>
            <a:endParaRPr lang="en-US" dirty="0"/>
          </a:p>
        </p:txBody>
      </p:sp>
      <p:sp>
        <p:nvSpPr>
          <p:cNvPr id="5" name="מציין מיקום טקסט 4"/>
          <p:cNvSpPr>
            <a:spLocks noGrp="1"/>
          </p:cNvSpPr>
          <p:nvPr>
            <p:ph type="body" idx="1"/>
          </p:nvPr>
        </p:nvSpPr>
        <p:spPr/>
        <p:txBody>
          <a:bodyPr/>
          <a:lstStyle/>
          <a:p>
            <a:endParaRPr lang="he-IL"/>
          </a:p>
        </p:txBody>
      </p:sp>
      <p:pic>
        <p:nvPicPr>
          <p:cNvPr id="6" name="Picture 10"/>
          <p:cNvPicPr>
            <a:picLocks noGrp="1" noChangeAspect="1" noChangeArrowheads="1"/>
          </p:cNvPicPr>
          <p:nvPr>
            <p:ph idx="4294967295"/>
          </p:nvPr>
        </p:nvPicPr>
        <p:blipFill>
          <a:blip r:embed="rId3" cstate="print"/>
          <a:stretch>
            <a:fillRect/>
          </a:stretch>
        </p:blipFill>
        <p:spPr bwMode="auto">
          <a:xfrm>
            <a:off x="0" y="1600200"/>
            <a:ext cx="6784975" cy="4648200"/>
          </a:xfrm>
          <a:prstGeom prst="rect">
            <a:avLst/>
          </a:prstGeom>
          <a:noFill/>
          <a:ln w="9525">
            <a:noFill/>
            <a:miter lim="800000"/>
            <a:headEnd/>
            <a:tailEnd/>
          </a:ln>
          <a:effectLst/>
        </p:spPr>
      </p:pic>
      <p:sp>
        <p:nvSpPr>
          <p:cNvPr id="4" name="Footer Placeholder 3"/>
          <p:cNvSpPr>
            <a:spLocks noGrp="1"/>
          </p:cNvSpPr>
          <p:nvPr>
            <p:ph type="ftr" sz="quarter" idx="4294967295"/>
          </p:nvPr>
        </p:nvSpPr>
        <p:spPr/>
        <p:txBody>
          <a:bodyPr/>
          <a:lstStyle/>
          <a:p>
            <a:pPr eaLnBrk="0" fontAlgn="base" hangingPunct="0">
              <a:spcBef>
                <a:spcPct val="0"/>
              </a:spcBef>
              <a:spcAft>
                <a:spcPct val="0"/>
              </a:spcAft>
            </a:pPr>
            <a:r>
              <a:rPr lang="sv-SE" smtClean="0">
                <a:solidFill>
                  <a:srgbClr val="000000"/>
                </a:solidFill>
              </a:rPr>
              <a:t>Transport Layer</a:t>
            </a:r>
            <a:endParaRPr lang="en-US">
              <a:solidFill>
                <a:srgbClr val="000000"/>
              </a:solidFill>
            </a:endParaRPr>
          </a:p>
        </p:txBody>
      </p:sp>
      <p:sp>
        <p:nvSpPr>
          <p:cNvPr id="3" name="Slide Number Placeholder 2"/>
          <p:cNvSpPr>
            <a:spLocks noGrp="1"/>
          </p:cNvSpPr>
          <p:nvPr>
            <p:ph type="sldNum" sz="quarter" idx="4294967295"/>
          </p:nvPr>
        </p:nvSpPr>
        <p:spPr/>
        <p:txBody>
          <a:bodyPr/>
          <a:lstStyle/>
          <a:p>
            <a:pPr eaLnBrk="0" fontAlgn="base" hangingPunct="0">
              <a:spcBef>
                <a:spcPct val="0"/>
              </a:spcBef>
              <a:spcAft>
                <a:spcPct val="0"/>
              </a:spcAft>
              <a:defRPr/>
            </a:pPr>
            <a:r>
              <a:rPr lang="en-US" smtClean="0">
                <a:solidFill>
                  <a:srgbClr val="000000"/>
                </a:solidFill>
              </a:rPr>
              <a:t>3-</a:t>
            </a:r>
            <a:fld id="{726B49CC-95B6-45A2-AA76-216B9EDFBD97}" type="slidenum">
              <a:rPr lang="en-US" smtClean="0">
                <a:solidFill>
                  <a:srgbClr val="000000"/>
                </a:solidFill>
              </a:rPr>
              <a:pPr eaLnBrk="0" fontAlgn="base" hangingPunct="0">
                <a:spcBef>
                  <a:spcPct val="0"/>
                </a:spcBef>
                <a:spcAft>
                  <a:spcPct val="0"/>
                </a:spcAft>
                <a:defRPr/>
              </a:pPr>
              <a:t>95</a:t>
            </a:fld>
            <a:endParaRPr lang="en-US">
              <a:solidFill>
                <a:srgbClr val="000000"/>
              </a:solidFill>
            </a:endParaRPr>
          </a:p>
        </p:txBody>
      </p:sp>
    </p:spTree>
    <p:extLst>
      <p:ext uri="{BB962C8B-B14F-4D97-AF65-F5344CB8AC3E}">
        <p14:creationId xmlns:p14="http://schemas.microsoft.com/office/powerpoint/2010/main" val="14759190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5" name="Rectangle 2"/>
          <p:cNvSpPr>
            <a:spLocks noGrp="1" noChangeArrowheads="1"/>
          </p:cNvSpPr>
          <p:nvPr>
            <p:ph type="title"/>
          </p:nvPr>
        </p:nvSpPr>
        <p:spPr>
          <a:noFill/>
          <a:ln>
            <a:noFill/>
          </a:ln>
        </p:spPr>
        <p:txBody>
          <a:bodyPr lIns="91425" tIns="91425" rIns="91425" bIns="91425" anchor="ctr" anchorCtr="0"/>
          <a:lstStyle/>
          <a:p>
            <a:r>
              <a:rPr lang="en-US" dirty="0">
                <a:ea typeface="ＭＳ Ｐゴシック" charset="0"/>
              </a:rPr>
              <a:t>TCP sender (simplified)</a:t>
            </a:r>
          </a:p>
        </p:txBody>
      </p:sp>
      <p:sp>
        <p:nvSpPr>
          <p:cNvPr id="68613" name="Oval 7"/>
          <p:cNvSpPr>
            <a:spLocks noChangeArrowheads="1"/>
          </p:cNvSpPr>
          <p:nvPr/>
        </p:nvSpPr>
        <p:spPr bwMode="auto">
          <a:xfrm>
            <a:off x="2897188" y="2730500"/>
            <a:ext cx="1071562" cy="971550"/>
          </a:xfrm>
          <a:prstGeom prst="ellipse">
            <a:avLst/>
          </a:pr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8614" name="Oval 6"/>
          <p:cNvSpPr>
            <a:spLocks noChangeArrowheads="1"/>
          </p:cNvSpPr>
          <p:nvPr/>
        </p:nvSpPr>
        <p:spPr bwMode="auto">
          <a:xfrm>
            <a:off x="2822575" y="2778125"/>
            <a:ext cx="1071563" cy="9715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68616" name="Text Box 5"/>
          <p:cNvSpPr txBox="1">
            <a:spLocks noChangeArrowheads="1"/>
          </p:cNvSpPr>
          <p:nvPr/>
        </p:nvSpPr>
        <p:spPr bwMode="auto">
          <a:xfrm>
            <a:off x="2979738" y="2781300"/>
            <a:ext cx="7429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Arial" charset="0"/>
              </a:rPr>
              <a:t>wait</a:t>
            </a:r>
          </a:p>
          <a:p>
            <a:pPr algn="ctr">
              <a:defRPr/>
            </a:pPr>
            <a:r>
              <a:rPr lang="en-US" sz="1800" smtClean="0">
                <a:latin typeface="Arial" charset="0"/>
              </a:rPr>
              <a:t>for </a:t>
            </a:r>
          </a:p>
          <a:p>
            <a:pPr algn="ctr">
              <a:defRPr/>
            </a:pPr>
            <a:r>
              <a:rPr lang="en-US" sz="1800" smtClean="0">
                <a:latin typeface="Arial" charset="0"/>
              </a:rPr>
              <a:t>event</a:t>
            </a:r>
          </a:p>
        </p:txBody>
      </p:sp>
      <p:sp>
        <p:nvSpPr>
          <p:cNvPr id="68617" name="Line 8"/>
          <p:cNvSpPr>
            <a:spLocks noChangeShapeType="1"/>
          </p:cNvSpPr>
          <p:nvPr/>
        </p:nvSpPr>
        <p:spPr bwMode="auto">
          <a:xfrm>
            <a:off x="1855788" y="2247900"/>
            <a:ext cx="1071562" cy="68897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8618" name="Text Box 9"/>
          <p:cNvSpPr txBox="1">
            <a:spLocks noChangeArrowheads="1"/>
          </p:cNvSpPr>
          <p:nvPr/>
        </p:nvSpPr>
        <p:spPr bwMode="auto">
          <a:xfrm>
            <a:off x="314325" y="2874963"/>
            <a:ext cx="25463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smtClean="0">
                <a:latin typeface="Arial" charset="0"/>
              </a:rPr>
              <a:t>NextSeqNum = InitialSeqNum</a:t>
            </a:r>
          </a:p>
          <a:p>
            <a:pPr>
              <a:defRPr/>
            </a:pPr>
            <a:r>
              <a:rPr lang="en-US" sz="1400" smtClean="0">
                <a:latin typeface="Arial" charset="0"/>
              </a:rPr>
              <a:t>SendBase = InitialSeqNum</a:t>
            </a:r>
          </a:p>
        </p:txBody>
      </p:sp>
      <p:sp>
        <p:nvSpPr>
          <p:cNvPr id="68619" name="Line 10"/>
          <p:cNvSpPr>
            <a:spLocks noChangeShapeType="1"/>
          </p:cNvSpPr>
          <p:nvPr/>
        </p:nvSpPr>
        <p:spPr bwMode="auto">
          <a:xfrm>
            <a:off x="417513" y="2889250"/>
            <a:ext cx="21796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sp>
        <p:nvSpPr>
          <p:cNvPr id="68620" name="Text Box 11"/>
          <p:cNvSpPr txBox="1">
            <a:spLocks noChangeArrowheads="1"/>
          </p:cNvSpPr>
          <p:nvPr/>
        </p:nvSpPr>
        <p:spPr bwMode="auto">
          <a:xfrm>
            <a:off x="1287463" y="2571750"/>
            <a:ext cx="341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1800" smtClean="0">
                <a:latin typeface="Symbol" charset="0"/>
              </a:rPr>
              <a:t>L</a:t>
            </a:r>
          </a:p>
        </p:txBody>
      </p:sp>
      <p:grpSp>
        <p:nvGrpSpPr>
          <p:cNvPr id="51213" name="Group 23"/>
          <p:cNvGrpSpPr>
            <a:grpSpLocks/>
          </p:cNvGrpSpPr>
          <p:nvPr/>
        </p:nvGrpSpPr>
        <p:grpSpPr bwMode="auto">
          <a:xfrm>
            <a:off x="4654085" y="1515070"/>
            <a:ext cx="4251325" cy="1928813"/>
            <a:chOff x="3003" y="1263"/>
            <a:chExt cx="2678" cy="1215"/>
          </a:xfrm>
        </p:grpSpPr>
        <p:sp>
          <p:nvSpPr>
            <p:cNvPr id="68633" name="Text Box 12"/>
            <p:cNvSpPr txBox="1">
              <a:spLocks noChangeArrowheads="1"/>
            </p:cNvSpPr>
            <p:nvPr/>
          </p:nvSpPr>
          <p:spPr bwMode="auto">
            <a:xfrm>
              <a:off x="3019" y="1456"/>
              <a:ext cx="2662" cy="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05000"/>
                </a:lnSpc>
                <a:defRPr/>
              </a:pPr>
              <a:r>
                <a:rPr lang="en-US" dirty="0" smtClean="0"/>
                <a:t>create segment, seq. #: </a:t>
              </a:r>
              <a:r>
                <a:rPr lang="en-US" dirty="0" err="1" smtClean="0"/>
                <a:t>NextSeqNum</a:t>
              </a:r>
              <a:endParaRPr lang="en-US" dirty="0" smtClean="0"/>
            </a:p>
            <a:p>
              <a:pPr>
                <a:lnSpc>
                  <a:spcPct val="105000"/>
                </a:lnSpc>
                <a:defRPr/>
              </a:pPr>
              <a:r>
                <a:rPr lang="en-US" dirty="0" smtClean="0"/>
                <a:t>pass segment to IP (i.e., </a:t>
              </a:r>
              <a:r>
                <a:rPr lang="ja-JP" altLang="en-US" dirty="0" smtClean="0"/>
                <a:t>“</a:t>
              </a:r>
              <a:r>
                <a:rPr lang="en-US" altLang="ja-JP" dirty="0" smtClean="0"/>
                <a:t>send</a:t>
              </a:r>
              <a:r>
                <a:rPr lang="ja-JP" altLang="en-US" dirty="0" smtClean="0"/>
                <a:t>”</a:t>
              </a:r>
              <a:r>
                <a:rPr lang="en-US" altLang="ja-JP" dirty="0" smtClean="0"/>
                <a:t>)</a:t>
              </a:r>
            </a:p>
            <a:p>
              <a:pPr>
                <a:lnSpc>
                  <a:spcPct val="105000"/>
                </a:lnSpc>
                <a:defRPr/>
              </a:pPr>
              <a:r>
                <a:rPr lang="en-US" dirty="0" err="1" smtClean="0"/>
                <a:t>NextSeqNum</a:t>
              </a:r>
              <a:r>
                <a:rPr lang="en-US" dirty="0" smtClean="0"/>
                <a:t> = </a:t>
              </a:r>
              <a:r>
                <a:rPr lang="en-US" dirty="0" err="1" smtClean="0"/>
                <a:t>NextSeqNum</a:t>
              </a:r>
              <a:r>
                <a:rPr lang="en-US" dirty="0" smtClean="0"/>
                <a:t> + length(data) </a:t>
              </a:r>
            </a:p>
            <a:p>
              <a:pPr>
                <a:lnSpc>
                  <a:spcPct val="105000"/>
                </a:lnSpc>
                <a:defRPr/>
              </a:pPr>
              <a:r>
                <a:rPr lang="en-US" dirty="0" smtClean="0"/>
                <a:t>if (timer currently not running)</a:t>
              </a:r>
            </a:p>
            <a:p>
              <a:pPr>
                <a:lnSpc>
                  <a:spcPct val="105000"/>
                </a:lnSpc>
                <a:defRPr/>
              </a:pPr>
              <a:r>
                <a:rPr lang="en-US" dirty="0" smtClean="0"/>
                <a:t>    start timer</a:t>
              </a:r>
            </a:p>
            <a:p>
              <a:pPr>
                <a:defRPr/>
              </a:pPr>
              <a:r>
                <a:rPr lang="en-US" dirty="0" smtClean="0"/>
                <a:t>                 </a:t>
              </a:r>
            </a:p>
          </p:txBody>
        </p:sp>
        <p:sp>
          <p:nvSpPr>
            <p:cNvPr id="68634" name="Text Box 13"/>
            <p:cNvSpPr txBox="1">
              <a:spLocks noChangeArrowheads="1"/>
            </p:cNvSpPr>
            <p:nvPr/>
          </p:nvSpPr>
          <p:spPr bwMode="auto">
            <a:xfrm>
              <a:off x="3003" y="1263"/>
              <a:ext cx="22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data received from application above</a:t>
              </a:r>
            </a:p>
          </p:txBody>
        </p:sp>
        <p:sp>
          <p:nvSpPr>
            <p:cNvPr id="68635" name="Line 15"/>
            <p:cNvSpPr>
              <a:spLocks noChangeShapeType="1"/>
            </p:cNvSpPr>
            <p:nvPr/>
          </p:nvSpPr>
          <p:spPr bwMode="auto">
            <a:xfrm>
              <a:off x="3081" y="1490"/>
              <a:ext cx="174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51214" name="Group 20"/>
          <p:cNvGrpSpPr>
            <a:grpSpLocks/>
          </p:cNvGrpSpPr>
          <p:nvPr/>
        </p:nvGrpSpPr>
        <p:grpSpPr bwMode="auto">
          <a:xfrm>
            <a:off x="4770143" y="3485158"/>
            <a:ext cx="3298825" cy="1147763"/>
            <a:chOff x="1270" y="3518"/>
            <a:chExt cx="2078" cy="723"/>
          </a:xfrm>
        </p:grpSpPr>
        <p:sp>
          <p:nvSpPr>
            <p:cNvPr id="68630" name="Text Box 16"/>
            <p:cNvSpPr txBox="1">
              <a:spLocks noChangeArrowheads="1"/>
            </p:cNvSpPr>
            <p:nvPr/>
          </p:nvSpPr>
          <p:spPr bwMode="auto">
            <a:xfrm>
              <a:off x="1275" y="3721"/>
              <a:ext cx="2073"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dirty="0" smtClean="0"/>
                <a:t>retransmit not-yet-</a:t>
              </a:r>
              <a:r>
                <a:rPr lang="en-US" dirty="0" err="1" smtClean="0"/>
                <a:t>acked</a:t>
              </a:r>
              <a:r>
                <a:rPr lang="en-US" dirty="0" smtClean="0"/>
                <a:t> segment         	with smallest seq. #</a:t>
              </a:r>
            </a:p>
            <a:p>
              <a:pPr>
                <a:defRPr/>
              </a:pPr>
              <a:r>
                <a:rPr lang="en-US" dirty="0" smtClean="0"/>
                <a:t>start timer</a:t>
              </a:r>
            </a:p>
          </p:txBody>
        </p:sp>
        <p:sp>
          <p:nvSpPr>
            <p:cNvPr id="68631" name="Text Box 17"/>
            <p:cNvSpPr txBox="1">
              <a:spLocks noChangeArrowheads="1"/>
            </p:cNvSpPr>
            <p:nvPr/>
          </p:nvSpPr>
          <p:spPr bwMode="auto">
            <a:xfrm>
              <a:off x="1270" y="3518"/>
              <a:ext cx="54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timeout</a:t>
              </a:r>
            </a:p>
          </p:txBody>
        </p:sp>
        <p:sp>
          <p:nvSpPr>
            <p:cNvPr id="68632" name="Line 18"/>
            <p:cNvSpPr>
              <a:spLocks noChangeShapeType="1"/>
            </p:cNvSpPr>
            <p:nvPr/>
          </p:nvSpPr>
          <p:spPr bwMode="auto">
            <a:xfrm>
              <a:off x="1342" y="3741"/>
              <a:ext cx="18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grpSp>
        <p:nvGrpSpPr>
          <p:cNvPr id="51215" name="Group 24"/>
          <p:cNvGrpSpPr>
            <a:grpSpLocks/>
          </p:cNvGrpSpPr>
          <p:nvPr/>
        </p:nvGrpSpPr>
        <p:grpSpPr bwMode="auto">
          <a:xfrm>
            <a:off x="952500" y="4513263"/>
            <a:ext cx="4703763" cy="2181225"/>
            <a:chOff x="678" y="2592"/>
            <a:chExt cx="2963" cy="1374"/>
          </a:xfrm>
        </p:grpSpPr>
        <p:sp>
          <p:nvSpPr>
            <p:cNvPr id="68627" name="Text Box 3"/>
            <p:cNvSpPr txBox="1">
              <a:spLocks noChangeArrowheads="1"/>
            </p:cNvSpPr>
            <p:nvPr/>
          </p:nvSpPr>
          <p:spPr bwMode="auto">
            <a:xfrm>
              <a:off x="678" y="2830"/>
              <a:ext cx="2963" cy="1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rtl="0" eaLnBrk="0" fontAlgn="base" hangingPunct="0">
                <a:spcBef>
                  <a:spcPct val="0"/>
                </a:spcBef>
                <a:spcAft>
                  <a:spcPct val="0"/>
                </a:spcAft>
                <a:defRPr sz="1600">
                  <a:solidFill>
                    <a:schemeClr val="tx1"/>
                  </a:solidFill>
                  <a:latin typeface="Tahoma" pitchFamily="34" charset="0"/>
                  <a:ea typeface="MS PGothic" pitchFamily="34" charset="-128"/>
                </a:defRPr>
              </a:lvl9pPr>
            </a:lstStyle>
            <a:p>
              <a:pPr>
                <a:defRPr/>
              </a:pPr>
              <a:r>
                <a:rPr lang="en-US" smtClean="0">
                  <a:latin typeface="Arial" pitchFamily="34" charset="0"/>
                </a:rPr>
                <a:t>if (y &gt; SendBase) { </a:t>
              </a:r>
            </a:p>
            <a:p>
              <a:pPr>
                <a:defRPr/>
              </a:pPr>
              <a:r>
                <a:rPr lang="en-US" smtClean="0">
                  <a:latin typeface="Arial" pitchFamily="34" charset="0"/>
                </a:rPr>
                <a:t>    SendBase = y </a:t>
              </a:r>
            </a:p>
            <a:p>
              <a:pPr>
                <a:defRPr/>
              </a:pPr>
              <a:r>
                <a:rPr lang="en-US" smtClean="0">
                  <a:latin typeface="Arial" pitchFamily="34" charset="0"/>
                </a:rPr>
                <a:t>    /* SendBase–1: last cumulatively ACKed byte */</a:t>
              </a:r>
            </a:p>
            <a:p>
              <a:pPr>
                <a:defRPr/>
              </a:pPr>
              <a:r>
                <a:rPr lang="en-US" smtClean="0">
                  <a:latin typeface="Arial" pitchFamily="34" charset="0"/>
                </a:rPr>
                <a:t>    if (there are currently not-yet-acked segments)</a:t>
              </a:r>
            </a:p>
            <a:p>
              <a:pPr>
                <a:defRPr/>
              </a:pPr>
              <a:r>
                <a:rPr lang="en-US" smtClean="0">
                  <a:latin typeface="Arial" pitchFamily="34" charset="0"/>
                </a:rPr>
                <a:t>         start timer</a:t>
              </a:r>
            </a:p>
            <a:p>
              <a:pPr>
                <a:defRPr/>
              </a:pPr>
              <a:r>
                <a:rPr lang="en-US" smtClean="0">
                  <a:latin typeface="Arial" pitchFamily="34" charset="0"/>
                </a:rPr>
                <a:t>       else stop timer </a:t>
              </a:r>
            </a:p>
            <a:p>
              <a:pPr>
                <a:defRPr/>
              </a:pPr>
              <a:r>
                <a:rPr lang="en-US" smtClean="0">
                  <a:latin typeface="Arial" pitchFamily="34" charset="0"/>
                </a:rPr>
                <a:t>     } </a:t>
              </a:r>
            </a:p>
          </p:txBody>
        </p:sp>
        <p:sp>
          <p:nvSpPr>
            <p:cNvPr id="68628" name="Text Box 21"/>
            <p:cNvSpPr txBox="1">
              <a:spLocks noChangeArrowheads="1"/>
            </p:cNvSpPr>
            <p:nvPr/>
          </p:nvSpPr>
          <p:spPr bwMode="auto">
            <a:xfrm>
              <a:off x="705" y="2592"/>
              <a:ext cx="22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mtClean="0"/>
                <a:t>ACK received, with ACK field value y </a:t>
              </a:r>
            </a:p>
          </p:txBody>
        </p:sp>
        <p:sp>
          <p:nvSpPr>
            <p:cNvPr id="68629" name="Line 22"/>
            <p:cNvSpPr>
              <a:spLocks noChangeShapeType="1"/>
            </p:cNvSpPr>
            <p:nvPr/>
          </p:nvSpPr>
          <p:spPr bwMode="auto">
            <a:xfrm>
              <a:off x="748" y="2815"/>
              <a:ext cx="20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a:latin typeface="Tahoma" charset="0"/>
                <a:ea typeface="ＭＳ Ｐゴシック" charset="0"/>
              </a:endParaRPr>
            </a:p>
          </p:txBody>
        </p:sp>
      </p:grpSp>
      <p:sp>
        <p:nvSpPr>
          <p:cNvPr id="51216" name="Freeform 26"/>
          <p:cNvSpPr>
            <a:spLocks/>
          </p:cNvSpPr>
          <p:nvPr/>
        </p:nvSpPr>
        <p:spPr bwMode="auto">
          <a:xfrm>
            <a:off x="3649663" y="1644650"/>
            <a:ext cx="1254125" cy="1258888"/>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1217" name="Freeform 27"/>
          <p:cNvSpPr>
            <a:spLocks/>
          </p:cNvSpPr>
          <p:nvPr/>
        </p:nvSpPr>
        <p:spPr bwMode="auto">
          <a:xfrm rot="4468137">
            <a:off x="3972719" y="3117057"/>
            <a:ext cx="1254125" cy="1258887"/>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
        <p:nvSpPr>
          <p:cNvPr id="51218" name="Freeform 28"/>
          <p:cNvSpPr>
            <a:spLocks/>
          </p:cNvSpPr>
          <p:nvPr/>
        </p:nvSpPr>
        <p:spPr bwMode="auto">
          <a:xfrm rot="10674503">
            <a:off x="1914525" y="3616325"/>
            <a:ext cx="1254125" cy="1258888"/>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he-IL"/>
          </a:p>
        </p:txBody>
      </p:sp>
    </p:spTree>
    <p:extLst>
      <p:ext uri="{BB962C8B-B14F-4D97-AF65-F5344CB8AC3E}">
        <p14:creationId xmlns:p14="http://schemas.microsoft.com/office/powerpoint/2010/main" val="19288760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noAutofit/>
          </a:bodyPr>
          <a:lstStyle/>
          <a:p>
            <a:r>
              <a:rPr lang="en-US" dirty="0" smtClean="0"/>
              <a:t>TCP - Timeout</a:t>
            </a:r>
            <a:endParaRPr lang="en-US" dirty="0"/>
          </a:p>
        </p:txBody>
      </p:sp>
    </p:spTree>
    <p:extLst>
      <p:ext uri="{BB962C8B-B14F-4D97-AF65-F5344CB8AC3E}">
        <p14:creationId xmlns:p14="http://schemas.microsoft.com/office/powerpoint/2010/main" val="866800538"/>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827584" y="1772816"/>
            <a:ext cx="7772400" cy="1650599"/>
          </a:xfrm>
          <a:prstGeom prst="rect">
            <a:avLst/>
          </a:prstGeom>
          <a:noFill/>
          <a:ln>
            <a:noFill/>
          </a:ln>
        </p:spPr>
        <p:txBody>
          <a:bodyPr lIns="91425" tIns="91425" rIns="91425" bIns="91425" anchor="b" anchorCtr="0">
            <a:noAutofit/>
          </a:bodyPr>
          <a:lstStyle/>
          <a:p>
            <a:r>
              <a:rPr lang="he-IL" dirty="0" smtClean="0"/>
              <a:t>סרטון של כותבי הסרט</a:t>
            </a:r>
            <a:endParaRPr lang="en-US" dirty="0"/>
          </a:p>
        </p:txBody>
      </p:sp>
    </p:spTree>
    <p:extLst>
      <p:ext uri="{BB962C8B-B14F-4D97-AF65-F5344CB8AC3E}">
        <p14:creationId xmlns:p14="http://schemas.microsoft.com/office/powerpoint/2010/main" val="3926912916"/>
      </p:ext>
    </p:extLst>
  </p:cSld>
  <p:clrMapOvr>
    <a:masterClrMapping/>
  </p:clrMapOvr>
  <p:transition spd="slow">
    <p:cu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LiQCpu69PuRkREjRHZUJvR"/>
</p:tagLst>
</file>

<file path=ppt/tags/tag10.xml><?xml version="1.0" encoding="utf-8"?>
<p:tagLst xmlns:a="http://schemas.openxmlformats.org/drawingml/2006/main" xmlns:r="http://schemas.openxmlformats.org/officeDocument/2006/relationships" xmlns:p="http://schemas.openxmlformats.org/presentationml/2006/main">
  <p:tag name="DVSHAPEID" val="GI0H0bAFMb4TYkG0w5radI"/>
</p:tagLst>
</file>

<file path=ppt/tags/tag100.xml><?xml version="1.0" encoding="utf-8"?>
<p:tagLst xmlns:a="http://schemas.openxmlformats.org/drawingml/2006/main" xmlns:r="http://schemas.openxmlformats.org/officeDocument/2006/relationships" xmlns:p="http://schemas.openxmlformats.org/presentationml/2006/main">
  <p:tag name="DVSHAPEID" val="XgU5WCXcbCE1YXwB5J165Q"/>
</p:tagLst>
</file>

<file path=ppt/tags/tag101.xml><?xml version="1.0" encoding="utf-8"?>
<p:tagLst xmlns:a="http://schemas.openxmlformats.org/drawingml/2006/main" xmlns:r="http://schemas.openxmlformats.org/officeDocument/2006/relationships" xmlns:p="http://schemas.openxmlformats.org/presentationml/2006/main">
  <p:tag name="DVSECTIONID" val="HOUSa1FGvGUUzWApbcXTjX"/>
</p:tagLst>
</file>

<file path=ppt/tags/tag102.xml><?xml version="1.0" encoding="utf-8"?>
<p:tagLst xmlns:a="http://schemas.openxmlformats.org/drawingml/2006/main" xmlns:r="http://schemas.openxmlformats.org/officeDocument/2006/relationships" xmlns:p="http://schemas.openxmlformats.org/presentationml/2006/main">
  <p:tag name="DVSHAPEID" val="k36Ugy2XxFEMBXZOlgVyvD"/>
</p:tagLst>
</file>

<file path=ppt/tags/tag103.xml><?xml version="1.0" encoding="utf-8"?>
<p:tagLst xmlns:a="http://schemas.openxmlformats.org/drawingml/2006/main" xmlns:r="http://schemas.openxmlformats.org/officeDocument/2006/relationships" xmlns:p="http://schemas.openxmlformats.org/presentationml/2006/main">
  <p:tag name="DVSHAPEID" val="ihrH0JbMQzQ7WQZ1lp9e4Y"/>
</p:tagLst>
</file>

<file path=ppt/tags/tag104.xml><?xml version="1.0" encoding="utf-8"?>
<p:tagLst xmlns:a="http://schemas.openxmlformats.org/drawingml/2006/main" xmlns:r="http://schemas.openxmlformats.org/officeDocument/2006/relationships" xmlns:p="http://schemas.openxmlformats.org/presentationml/2006/main">
  <p:tag name="DVSHAPEID" val="mbmzBhnKbxlHLOszxjMLO4"/>
</p:tagLst>
</file>

<file path=ppt/tags/tag105.xml><?xml version="1.0" encoding="utf-8"?>
<p:tagLst xmlns:a="http://schemas.openxmlformats.org/drawingml/2006/main" xmlns:r="http://schemas.openxmlformats.org/officeDocument/2006/relationships" xmlns:p="http://schemas.openxmlformats.org/presentationml/2006/main">
  <p:tag name="DVSHAPEID" val="Wu08OkVvohyjUgkr7To6ni"/>
</p:tagLst>
</file>

<file path=ppt/tags/tag106.xml><?xml version="1.0" encoding="utf-8"?>
<p:tagLst xmlns:a="http://schemas.openxmlformats.org/drawingml/2006/main" xmlns:r="http://schemas.openxmlformats.org/officeDocument/2006/relationships" xmlns:p="http://schemas.openxmlformats.org/presentationml/2006/main">
  <p:tag name="DVSHAPEID" val="Lf5byLRPri9ifSyss3PF94"/>
</p:tagLst>
</file>

<file path=ppt/tags/tag107.xml><?xml version="1.0" encoding="utf-8"?>
<p:tagLst xmlns:a="http://schemas.openxmlformats.org/drawingml/2006/main" xmlns:r="http://schemas.openxmlformats.org/officeDocument/2006/relationships" xmlns:p="http://schemas.openxmlformats.org/presentationml/2006/main">
  <p:tag name="DVSHAPEID" val="8rUcf5bSnIGDIL3DL9DzPf"/>
</p:tagLst>
</file>

<file path=ppt/tags/tag108.xml><?xml version="1.0" encoding="utf-8"?>
<p:tagLst xmlns:a="http://schemas.openxmlformats.org/drawingml/2006/main" xmlns:r="http://schemas.openxmlformats.org/officeDocument/2006/relationships" xmlns:p="http://schemas.openxmlformats.org/presentationml/2006/main">
  <p:tag name="DVSHAPEID" val="9C0sTErlgH9H6DgmwMDzVr"/>
</p:tagLst>
</file>

<file path=ppt/tags/tag109.xml><?xml version="1.0" encoding="utf-8"?>
<p:tagLst xmlns:a="http://schemas.openxmlformats.org/drawingml/2006/main" xmlns:r="http://schemas.openxmlformats.org/officeDocument/2006/relationships" xmlns:p="http://schemas.openxmlformats.org/presentationml/2006/main">
  <p:tag name="DVSHAPEID" val="BCaNpPhF2zeSiicNcxr1rY"/>
</p:tagLst>
</file>

<file path=ppt/tags/tag11.xml><?xml version="1.0" encoding="utf-8"?>
<p:tagLst xmlns:a="http://schemas.openxmlformats.org/drawingml/2006/main" xmlns:r="http://schemas.openxmlformats.org/officeDocument/2006/relationships" xmlns:p="http://schemas.openxmlformats.org/presentationml/2006/main">
  <p:tag name="DVSHAPEID" val="jA7MDDjRc5DRgTqeyGFboT"/>
</p:tagLst>
</file>

<file path=ppt/tags/tag110.xml><?xml version="1.0" encoding="utf-8"?>
<p:tagLst xmlns:a="http://schemas.openxmlformats.org/drawingml/2006/main" xmlns:r="http://schemas.openxmlformats.org/officeDocument/2006/relationships" xmlns:p="http://schemas.openxmlformats.org/presentationml/2006/main">
  <p:tag name="DVSHAPEID" val="t0EpmpCRVfkI0oh6fB3BFz"/>
</p:tagLst>
</file>

<file path=ppt/tags/tag111.xml><?xml version="1.0" encoding="utf-8"?>
<p:tagLst xmlns:a="http://schemas.openxmlformats.org/drawingml/2006/main" xmlns:r="http://schemas.openxmlformats.org/officeDocument/2006/relationships" xmlns:p="http://schemas.openxmlformats.org/presentationml/2006/main">
  <p:tag name="DVSHAPEID" val="telY9Jz68TZC898ZsS3aEY"/>
</p:tagLst>
</file>

<file path=ppt/tags/tag112.xml><?xml version="1.0" encoding="utf-8"?>
<p:tagLst xmlns:a="http://schemas.openxmlformats.org/drawingml/2006/main" xmlns:r="http://schemas.openxmlformats.org/officeDocument/2006/relationships" xmlns:p="http://schemas.openxmlformats.org/presentationml/2006/main">
  <p:tag name="DVSHAPEID" val="yAhNv5hPYQjTxp4ofShO7q"/>
</p:tagLst>
</file>

<file path=ppt/tags/tag113.xml><?xml version="1.0" encoding="utf-8"?>
<p:tagLst xmlns:a="http://schemas.openxmlformats.org/drawingml/2006/main" xmlns:r="http://schemas.openxmlformats.org/officeDocument/2006/relationships" xmlns:p="http://schemas.openxmlformats.org/presentationml/2006/main">
  <p:tag name="DVSHAPEID" val="Jnf8Xg9bxuVuGKGmeuPiV8"/>
</p:tagLst>
</file>

<file path=ppt/tags/tag114.xml><?xml version="1.0" encoding="utf-8"?>
<p:tagLst xmlns:a="http://schemas.openxmlformats.org/drawingml/2006/main" xmlns:r="http://schemas.openxmlformats.org/officeDocument/2006/relationships" xmlns:p="http://schemas.openxmlformats.org/presentationml/2006/main">
  <p:tag name="DVSHAPEID" val="jeCIU3CaTPR8QUxn80GNiO"/>
</p:tagLst>
</file>

<file path=ppt/tags/tag115.xml><?xml version="1.0" encoding="utf-8"?>
<p:tagLst xmlns:a="http://schemas.openxmlformats.org/drawingml/2006/main" xmlns:r="http://schemas.openxmlformats.org/officeDocument/2006/relationships" xmlns:p="http://schemas.openxmlformats.org/presentationml/2006/main">
  <p:tag name="DVSHAPEID" val="Y3JkITENZPuA41vel5ynB5"/>
</p:tagLst>
</file>

<file path=ppt/tags/tag116.xml><?xml version="1.0" encoding="utf-8"?>
<p:tagLst xmlns:a="http://schemas.openxmlformats.org/drawingml/2006/main" xmlns:r="http://schemas.openxmlformats.org/officeDocument/2006/relationships" xmlns:p="http://schemas.openxmlformats.org/presentationml/2006/main">
  <p:tag name="DVSHAPEID" val="DxTMORlOC8PvgzYAlJv5Q2"/>
</p:tagLst>
</file>

<file path=ppt/tags/tag117.xml><?xml version="1.0" encoding="utf-8"?>
<p:tagLst xmlns:a="http://schemas.openxmlformats.org/drawingml/2006/main" xmlns:r="http://schemas.openxmlformats.org/officeDocument/2006/relationships" xmlns:p="http://schemas.openxmlformats.org/presentationml/2006/main">
  <p:tag name="DVSHAPEID" val="DgPwRTEAeVcTqbqW4Nracm"/>
</p:tagLst>
</file>

<file path=ppt/tags/tag118.xml><?xml version="1.0" encoding="utf-8"?>
<p:tagLst xmlns:a="http://schemas.openxmlformats.org/drawingml/2006/main" xmlns:r="http://schemas.openxmlformats.org/officeDocument/2006/relationships" xmlns:p="http://schemas.openxmlformats.org/presentationml/2006/main">
  <p:tag name="DVSHAPEID" val="LzKWfLKOSvfAUDWhZs91TU"/>
</p:tagLst>
</file>

<file path=ppt/tags/tag119.xml><?xml version="1.0" encoding="utf-8"?>
<p:tagLst xmlns:a="http://schemas.openxmlformats.org/drawingml/2006/main" xmlns:r="http://schemas.openxmlformats.org/officeDocument/2006/relationships" xmlns:p="http://schemas.openxmlformats.org/presentationml/2006/main">
  <p:tag name="DVSHAPEID" val="in8MaoFIEFPgugLVDTQq3H"/>
</p:tagLst>
</file>

<file path=ppt/tags/tag12.xml><?xml version="1.0" encoding="utf-8"?>
<p:tagLst xmlns:a="http://schemas.openxmlformats.org/drawingml/2006/main" xmlns:r="http://schemas.openxmlformats.org/officeDocument/2006/relationships" xmlns:p="http://schemas.openxmlformats.org/presentationml/2006/main">
  <p:tag name="DVSHAPEID" val="7eEBQHNnq6nYoqAexWmVYY"/>
</p:tagLst>
</file>

<file path=ppt/tags/tag120.xml><?xml version="1.0" encoding="utf-8"?>
<p:tagLst xmlns:a="http://schemas.openxmlformats.org/drawingml/2006/main" xmlns:r="http://schemas.openxmlformats.org/officeDocument/2006/relationships" xmlns:p="http://schemas.openxmlformats.org/presentationml/2006/main">
  <p:tag name="DVSHAPEID" val="DPhM0MNZ1atRgnNsBl99Rz"/>
</p:tagLst>
</file>

<file path=ppt/tags/tag121.xml><?xml version="1.0" encoding="utf-8"?>
<p:tagLst xmlns:a="http://schemas.openxmlformats.org/drawingml/2006/main" xmlns:r="http://schemas.openxmlformats.org/officeDocument/2006/relationships" xmlns:p="http://schemas.openxmlformats.org/presentationml/2006/main">
  <p:tag name="DVSHAPEID" val="LE9Fw4PgbtRBJjvooSVFEE"/>
</p:tagLst>
</file>

<file path=ppt/tags/tag122.xml><?xml version="1.0" encoding="utf-8"?>
<p:tagLst xmlns:a="http://schemas.openxmlformats.org/drawingml/2006/main" xmlns:r="http://schemas.openxmlformats.org/officeDocument/2006/relationships" xmlns:p="http://schemas.openxmlformats.org/presentationml/2006/main">
  <p:tag name="DVSHAPEID" val="NC0n7aiugTP43CClgIaLZZ"/>
</p:tagLst>
</file>

<file path=ppt/tags/tag123.xml><?xml version="1.0" encoding="utf-8"?>
<p:tagLst xmlns:a="http://schemas.openxmlformats.org/drawingml/2006/main" xmlns:r="http://schemas.openxmlformats.org/officeDocument/2006/relationships" xmlns:p="http://schemas.openxmlformats.org/presentationml/2006/main">
  <p:tag name="DVSHAPEID" val="0FEtWdXhecV7RwF8XEXGdX"/>
</p:tagLst>
</file>

<file path=ppt/tags/tag124.xml><?xml version="1.0" encoding="utf-8"?>
<p:tagLst xmlns:a="http://schemas.openxmlformats.org/drawingml/2006/main" xmlns:r="http://schemas.openxmlformats.org/officeDocument/2006/relationships" xmlns:p="http://schemas.openxmlformats.org/presentationml/2006/main">
  <p:tag name="DVSHAPEID" val="LEfTL3BcuSFNBkJDd5xZED"/>
</p:tagLst>
</file>

<file path=ppt/tags/tag125.xml><?xml version="1.0" encoding="utf-8"?>
<p:tagLst xmlns:a="http://schemas.openxmlformats.org/drawingml/2006/main" xmlns:r="http://schemas.openxmlformats.org/officeDocument/2006/relationships" xmlns:p="http://schemas.openxmlformats.org/presentationml/2006/main">
  <p:tag name="DVSHAPEID" val="8WL5G8LvNiM2UZe3rTF2H2"/>
</p:tagLst>
</file>

<file path=ppt/tags/tag126.xml><?xml version="1.0" encoding="utf-8"?>
<p:tagLst xmlns:a="http://schemas.openxmlformats.org/drawingml/2006/main" xmlns:r="http://schemas.openxmlformats.org/officeDocument/2006/relationships" xmlns:p="http://schemas.openxmlformats.org/presentationml/2006/main">
  <p:tag name="DVSHAPEID" val="r3UkpjqS8dj8wj8FntqZ5m"/>
</p:tagLst>
</file>

<file path=ppt/tags/tag127.xml><?xml version="1.0" encoding="utf-8"?>
<p:tagLst xmlns:a="http://schemas.openxmlformats.org/drawingml/2006/main" xmlns:r="http://schemas.openxmlformats.org/officeDocument/2006/relationships" xmlns:p="http://schemas.openxmlformats.org/presentationml/2006/main">
  <p:tag name="DVSHAPEID" val="0zqJpaDDjCV5uHalJr4Uay"/>
</p:tagLst>
</file>

<file path=ppt/tags/tag128.xml><?xml version="1.0" encoding="utf-8"?>
<p:tagLst xmlns:a="http://schemas.openxmlformats.org/drawingml/2006/main" xmlns:r="http://schemas.openxmlformats.org/officeDocument/2006/relationships" xmlns:p="http://schemas.openxmlformats.org/presentationml/2006/main">
  <p:tag name="DVSHAPEID" val="JMtUVMwcBIW52lUFUgfuUH"/>
</p:tagLst>
</file>

<file path=ppt/tags/tag129.xml><?xml version="1.0" encoding="utf-8"?>
<p:tagLst xmlns:a="http://schemas.openxmlformats.org/drawingml/2006/main" xmlns:r="http://schemas.openxmlformats.org/officeDocument/2006/relationships" xmlns:p="http://schemas.openxmlformats.org/presentationml/2006/main">
  <p:tag name="DVSHAPEID" val="cqOqu1JYUbbsPDgueQ770d"/>
</p:tagLst>
</file>

<file path=ppt/tags/tag13.xml><?xml version="1.0" encoding="utf-8"?>
<p:tagLst xmlns:a="http://schemas.openxmlformats.org/drawingml/2006/main" xmlns:r="http://schemas.openxmlformats.org/officeDocument/2006/relationships" xmlns:p="http://schemas.openxmlformats.org/presentationml/2006/main">
  <p:tag name="DVSHAPEID" val="g73NAixLu1jqsS82NC3OEw"/>
</p:tagLst>
</file>

<file path=ppt/tags/tag130.xml><?xml version="1.0" encoding="utf-8"?>
<p:tagLst xmlns:a="http://schemas.openxmlformats.org/drawingml/2006/main" xmlns:r="http://schemas.openxmlformats.org/officeDocument/2006/relationships" xmlns:p="http://schemas.openxmlformats.org/presentationml/2006/main">
  <p:tag name="DVSHAPEID" val="9oEPq3xNFFE2A25uhusDNL"/>
</p:tagLst>
</file>

<file path=ppt/tags/tag131.xml><?xml version="1.0" encoding="utf-8"?>
<p:tagLst xmlns:a="http://schemas.openxmlformats.org/drawingml/2006/main" xmlns:r="http://schemas.openxmlformats.org/officeDocument/2006/relationships" xmlns:p="http://schemas.openxmlformats.org/presentationml/2006/main">
  <p:tag name="DVSHAPEID" val="TAwgpp1onMGYhpMFBGq7vw"/>
</p:tagLst>
</file>

<file path=ppt/tags/tag132.xml><?xml version="1.0" encoding="utf-8"?>
<p:tagLst xmlns:a="http://schemas.openxmlformats.org/drawingml/2006/main" xmlns:r="http://schemas.openxmlformats.org/officeDocument/2006/relationships" xmlns:p="http://schemas.openxmlformats.org/presentationml/2006/main">
  <p:tag name="DVSHAPEID" val="NM3doKzCEnqnv3i9E8LghR"/>
</p:tagLst>
</file>

<file path=ppt/tags/tag133.xml><?xml version="1.0" encoding="utf-8"?>
<p:tagLst xmlns:a="http://schemas.openxmlformats.org/drawingml/2006/main" xmlns:r="http://schemas.openxmlformats.org/officeDocument/2006/relationships" xmlns:p="http://schemas.openxmlformats.org/presentationml/2006/main">
  <p:tag name="DVSHAPEID" val="lBLGHCTMcFfnNJdc0hPL7j"/>
</p:tagLst>
</file>

<file path=ppt/tags/tag134.xml><?xml version="1.0" encoding="utf-8"?>
<p:tagLst xmlns:a="http://schemas.openxmlformats.org/drawingml/2006/main" xmlns:r="http://schemas.openxmlformats.org/officeDocument/2006/relationships" xmlns:p="http://schemas.openxmlformats.org/presentationml/2006/main">
  <p:tag name="DVSHAPEID" val="xUUJmr1ilffVrrrI3WISaL"/>
</p:tagLst>
</file>

<file path=ppt/tags/tag135.xml><?xml version="1.0" encoding="utf-8"?>
<p:tagLst xmlns:a="http://schemas.openxmlformats.org/drawingml/2006/main" xmlns:r="http://schemas.openxmlformats.org/officeDocument/2006/relationships" xmlns:p="http://schemas.openxmlformats.org/presentationml/2006/main">
  <p:tag name="DVSHAPEID" val="77gzWs8urwJ23RLYfsKTk0"/>
</p:tagLst>
</file>

<file path=ppt/tags/tag136.xml><?xml version="1.0" encoding="utf-8"?>
<p:tagLst xmlns:a="http://schemas.openxmlformats.org/drawingml/2006/main" xmlns:r="http://schemas.openxmlformats.org/officeDocument/2006/relationships" xmlns:p="http://schemas.openxmlformats.org/presentationml/2006/main">
  <p:tag name="DVSHAPEID" val="8RiLKheS2f8MMMsNvzaQNI"/>
</p:tagLst>
</file>

<file path=ppt/tags/tag137.xml><?xml version="1.0" encoding="utf-8"?>
<p:tagLst xmlns:a="http://schemas.openxmlformats.org/drawingml/2006/main" xmlns:r="http://schemas.openxmlformats.org/officeDocument/2006/relationships" xmlns:p="http://schemas.openxmlformats.org/presentationml/2006/main">
  <p:tag name="DVSHAPEID" val="cpoAX4Hg8gq6ZohaIQgytu"/>
</p:tagLst>
</file>

<file path=ppt/tags/tag138.xml><?xml version="1.0" encoding="utf-8"?>
<p:tagLst xmlns:a="http://schemas.openxmlformats.org/drawingml/2006/main" xmlns:r="http://schemas.openxmlformats.org/officeDocument/2006/relationships" xmlns:p="http://schemas.openxmlformats.org/presentationml/2006/main">
  <p:tag name="DVSECTIONID" val="Mm9PkMWXHOWvh1KgeTdmRy"/>
</p:tagLst>
</file>

<file path=ppt/tags/tag139.xml><?xml version="1.0" encoding="utf-8"?>
<p:tagLst xmlns:a="http://schemas.openxmlformats.org/drawingml/2006/main" xmlns:r="http://schemas.openxmlformats.org/officeDocument/2006/relationships" xmlns:p="http://schemas.openxmlformats.org/presentationml/2006/main">
  <p:tag name="DVSHAPEID" val="Th4YvsWbJtcpFTnak9bM7R"/>
</p:tagLst>
</file>

<file path=ppt/tags/tag14.xml><?xml version="1.0" encoding="utf-8"?>
<p:tagLst xmlns:a="http://schemas.openxmlformats.org/drawingml/2006/main" xmlns:r="http://schemas.openxmlformats.org/officeDocument/2006/relationships" xmlns:p="http://schemas.openxmlformats.org/presentationml/2006/main">
  <p:tag name="DVSHAPEID" val="tiuZEj8JOtU8Ywx26vQEBm"/>
</p:tagLst>
</file>

<file path=ppt/tags/tag140.xml><?xml version="1.0" encoding="utf-8"?>
<p:tagLst xmlns:a="http://schemas.openxmlformats.org/drawingml/2006/main" xmlns:r="http://schemas.openxmlformats.org/officeDocument/2006/relationships" xmlns:p="http://schemas.openxmlformats.org/presentationml/2006/main">
  <p:tag name="DVSHAPEID" val="lGN4wkRjAffIv7vYzejWxX"/>
</p:tagLst>
</file>

<file path=ppt/tags/tag141.xml><?xml version="1.0" encoding="utf-8"?>
<p:tagLst xmlns:a="http://schemas.openxmlformats.org/drawingml/2006/main" xmlns:r="http://schemas.openxmlformats.org/officeDocument/2006/relationships" xmlns:p="http://schemas.openxmlformats.org/presentationml/2006/main">
  <p:tag name="DVSHAPEID" val="TAJnNxw7nHn1VobrWCkqSX"/>
</p:tagLst>
</file>

<file path=ppt/tags/tag142.xml><?xml version="1.0" encoding="utf-8"?>
<p:tagLst xmlns:a="http://schemas.openxmlformats.org/drawingml/2006/main" xmlns:r="http://schemas.openxmlformats.org/officeDocument/2006/relationships" xmlns:p="http://schemas.openxmlformats.org/presentationml/2006/main">
  <p:tag name="DVSHAPEID" val="aWngElAWsakoMck8wjNtSx"/>
</p:tagLst>
</file>

<file path=ppt/tags/tag143.xml><?xml version="1.0" encoding="utf-8"?>
<p:tagLst xmlns:a="http://schemas.openxmlformats.org/drawingml/2006/main" xmlns:r="http://schemas.openxmlformats.org/officeDocument/2006/relationships" xmlns:p="http://schemas.openxmlformats.org/presentationml/2006/main">
  <p:tag name="DVSHAPEID" val="kub7N7iGC64WqM0xTawqfc"/>
</p:tagLst>
</file>

<file path=ppt/tags/tag144.xml><?xml version="1.0" encoding="utf-8"?>
<p:tagLst xmlns:a="http://schemas.openxmlformats.org/drawingml/2006/main" xmlns:r="http://schemas.openxmlformats.org/officeDocument/2006/relationships" xmlns:p="http://schemas.openxmlformats.org/presentationml/2006/main">
  <p:tag name="DVSHAPEID" val="GwCZ6O60Cp5CCS4xysELyd"/>
</p:tagLst>
</file>

<file path=ppt/tags/tag145.xml><?xml version="1.0" encoding="utf-8"?>
<p:tagLst xmlns:a="http://schemas.openxmlformats.org/drawingml/2006/main" xmlns:r="http://schemas.openxmlformats.org/officeDocument/2006/relationships" xmlns:p="http://schemas.openxmlformats.org/presentationml/2006/main">
  <p:tag name="DVSHAPEID" val="jQMx7ZpCWri8OFuO1uABuF"/>
</p:tagLst>
</file>

<file path=ppt/tags/tag146.xml><?xml version="1.0" encoding="utf-8"?>
<p:tagLst xmlns:a="http://schemas.openxmlformats.org/drawingml/2006/main" xmlns:r="http://schemas.openxmlformats.org/officeDocument/2006/relationships" xmlns:p="http://schemas.openxmlformats.org/presentationml/2006/main">
  <p:tag name="DVSHAPEID" val="QNa7tmC4LtEsdMdyG6BZsD"/>
</p:tagLst>
</file>

<file path=ppt/tags/tag147.xml><?xml version="1.0" encoding="utf-8"?>
<p:tagLst xmlns:a="http://schemas.openxmlformats.org/drawingml/2006/main" xmlns:r="http://schemas.openxmlformats.org/officeDocument/2006/relationships" xmlns:p="http://schemas.openxmlformats.org/presentationml/2006/main">
  <p:tag name="DVSHAPEID" val="kt4p2Jr9aWJDZYnZv30SFO"/>
</p:tagLst>
</file>

<file path=ppt/tags/tag148.xml><?xml version="1.0" encoding="utf-8"?>
<p:tagLst xmlns:a="http://schemas.openxmlformats.org/drawingml/2006/main" xmlns:r="http://schemas.openxmlformats.org/officeDocument/2006/relationships" xmlns:p="http://schemas.openxmlformats.org/presentationml/2006/main">
  <p:tag name="DVSHAPEID" val="tlrIBsNt0uccsG34jSCBjH"/>
</p:tagLst>
</file>

<file path=ppt/tags/tag149.xml><?xml version="1.0" encoding="utf-8"?>
<p:tagLst xmlns:a="http://schemas.openxmlformats.org/drawingml/2006/main" xmlns:r="http://schemas.openxmlformats.org/officeDocument/2006/relationships" xmlns:p="http://schemas.openxmlformats.org/presentationml/2006/main">
  <p:tag name="DVSHAPEID" val="IAMebGBxZAYw0IXj8ZmGWf"/>
</p:tagLst>
</file>

<file path=ppt/tags/tag15.xml><?xml version="1.0" encoding="utf-8"?>
<p:tagLst xmlns:a="http://schemas.openxmlformats.org/drawingml/2006/main" xmlns:r="http://schemas.openxmlformats.org/officeDocument/2006/relationships" xmlns:p="http://schemas.openxmlformats.org/presentationml/2006/main">
  <p:tag name="DVSECTIONID" val="IU10jUcVbUm3BrYBwPGW39"/>
</p:tagLst>
</file>

<file path=ppt/tags/tag150.xml><?xml version="1.0" encoding="utf-8"?>
<p:tagLst xmlns:a="http://schemas.openxmlformats.org/drawingml/2006/main" xmlns:r="http://schemas.openxmlformats.org/officeDocument/2006/relationships" xmlns:p="http://schemas.openxmlformats.org/presentationml/2006/main">
  <p:tag name="DVSHAPEID" val="qMvGWrJ7g3uLDRVmg7SsuC"/>
</p:tagLst>
</file>

<file path=ppt/tags/tag151.xml><?xml version="1.0" encoding="utf-8"?>
<p:tagLst xmlns:a="http://schemas.openxmlformats.org/drawingml/2006/main" xmlns:r="http://schemas.openxmlformats.org/officeDocument/2006/relationships" xmlns:p="http://schemas.openxmlformats.org/presentationml/2006/main">
  <p:tag name="DVSHAPEID" val="eWGk60KDfCLt90JvKaOSkU"/>
</p:tagLst>
</file>

<file path=ppt/tags/tag152.xml><?xml version="1.0" encoding="utf-8"?>
<p:tagLst xmlns:a="http://schemas.openxmlformats.org/drawingml/2006/main" xmlns:r="http://schemas.openxmlformats.org/officeDocument/2006/relationships" xmlns:p="http://schemas.openxmlformats.org/presentationml/2006/main">
  <p:tag name="DVSHAPEID" val="1e56nLIeNuKOyzZBkJmCNR"/>
</p:tagLst>
</file>

<file path=ppt/tags/tag153.xml><?xml version="1.0" encoding="utf-8"?>
<p:tagLst xmlns:a="http://schemas.openxmlformats.org/drawingml/2006/main" xmlns:r="http://schemas.openxmlformats.org/officeDocument/2006/relationships" xmlns:p="http://schemas.openxmlformats.org/presentationml/2006/main">
  <p:tag name="DVSHAPEID" val="09HVDLmIECikUsfZCYU1Ph"/>
</p:tagLst>
</file>

<file path=ppt/tags/tag154.xml><?xml version="1.0" encoding="utf-8"?>
<p:tagLst xmlns:a="http://schemas.openxmlformats.org/drawingml/2006/main" xmlns:r="http://schemas.openxmlformats.org/officeDocument/2006/relationships" xmlns:p="http://schemas.openxmlformats.org/presentationml/2006/main">
  <p:tag name="DVSHAPEID" val="Ikrav9P4vH69eVos8XS5P8"/>
</p:tagLst>
</file>

<file path=ppt/tags/tag155.xml><?xml version="1.0" encoding="utf-8"?>
<p:tagLst xmlns:a="http://schemas.openxmlformats.org/drawingml/2006/main" xmlns:r="http://schemas.openxmlformats.org/officeDocument/2006/relationships" xmlns:p="http://schemas.openxmlformats.org/presentationml/2006/main">
  <p:tag name="DVSHAPEID" val="wdExmk7oIM2IrmttfdSz6A"/>
</p:tagLst>
</file>

<file path=ppt/tags/tag156.xml><?xml version="1.0" encoding="utf-8"?>
<p:tagLst xmlns:a="http://schemas.openxmlformats.org/drawingml/2006/main" xmlns:r="http://schemas.openxmlformats.org/officeDocument/2006/relationships" xmlns:p="http://schemas.openxmlformats.org/presentationml/2006/main">
  <p:tag name="DVSHAPEID" val="dLdjA9QW8JrAOevYMvX7Zj"/>
</p:tagLst>
</file>

<file path=ppt/tags/tag157.xml><?xml version="1.0" encoding="utf-8"?>
<p:tagLst xmlns:a="http://schemas.openxmlformats.org/drawingml/2006/main" xmlns:r="http://schemas.openxmlformats.org/officeDocument/2006/relationships" xmlns:p="http://schemas.openxmlformats.org/presentationml/2006/main">
  <p:tag name="DVSHAPEID" val="6vu2YEIEdg2VZTj2JXxLEj"/>
</p:tagLst>
</file>

<file path=ppt/tags/tag158.xml><?xml version="1.0" encoding="utf-8"?>
<p:tagLst xmlns:a="http://schemas.openxmlformats.org/drawingml/2006/main" xmlns:r="http://schemas.openxmlformats.org/officeDocument/2006/relationships" xmlns:p="http://schemas.openxmlformats.org/presentationml/2006/main">
  <p:tag name="DVSHAPEID" val="hQyfXgqnBYBUEIOybbetwb"/>
</p:tagLst>
</file>

<file path=ppt/tags/tag159.xml><?xml version="1.0" encoding="utf-8"?>
<p:tagLst xmlns:a="http://schemas.openxmlformats.org/drawingml/2006/main" xmlns:r="http://schemas.openxmlformats.org/officeDocument/2006/relationships" xmlns:p="http://schemas.openxmlformats.org/presentationml/2006/main">
  <p:tag name="DVSECTIONID" val="8GS217EtYaQKQ6Pi8zdqCl"/>
</p:tagLst>
</file>

<file path=ppt/tags/tag16.xml><?xml version="1.0" encoding="utf-8"?>
<p:tagLst xmlns:a="http://schemas.openxmlformats.org/drawingml/2006/main" xmlns:r="http://schemas.openxmlformats.org/officeDocument/2006/relationships" xmlns:p="http://schemas.openxmlformats.org/presentationml/2006/main">
  <p:tag name="DVSHAPEID" val="EYYH6v8KSajKELiBEeDLdQ"/>
</p:tagLst>
</file>

<file path=ppt/tags/tag160.xml><?xml version="1.0" encoding="utf-8"?>
<p:tagLst xmlns:a="http://schemas.openxmlformats.org/drawingml/2006/main" xmlns:r="http://schemas.openxmlformats.org/officeDocument/2006/relationships" xmlns:p="http://schemas.openxmlformats.org/presentationml/2006/main">
  <p:tag name="DVSHAPEID" val="ySeCEJL0zdFNdDtIHreQE3"/>
</p:tagLst>
</file>

<file path=ppt/tags/tag161.xml><?xml version="1.0" encoding="utf-8"?>
<p:tagLst xmlns:a="http://schemas.openxmlformats.org/drawingml/2006/main" xmlns:r="http://schemas.openxmlformats.org/officeDocument/2006/relationships" xmlns:p="http://schemas.openxmlformats.org/presentationml/2006/main">
  <p:tag name="DVSHAPEID" val="k5fAeaLmxaN6iF1kBGBBpn"/>
</p:tagLst>
</file>

<file path=ppt/tags/tag162.xml><?xml version="1.0" encoding="utf-8"?>
<p:tagLst xmlns:a="http://schemas.openxmlformats.org/drawingml/2006/main" xmlns:r="http://schemas.openxmlformats.org/officeDocument/2006/relationships" xmlns:p="http://schemas.openxmlformats.org/presentationml/2006/main">
  <p:tag name="DVSHAPEID" val="fQub5suMfFwuy8n4vBedGv"/>
</p:tagLst>
</file>

<file path=ppt/tags/tag163.xml><?xml version="1.0" encoding="utf-8"?>
<p:tagLst xmlns:a="http://schemas.openxmlformats.org/drawingml/2006/main" xmlns:r="http://schemas.openxmlformats.org/officeDocument/2006/relationships" xmlns:p="http://schemas.openxmlformats.org/presentationml/2006/main">
  <p:tag name="DVSHAPEID" val="07kNHmPxe3EWQo535jSKU7"/>
</p:tagLst>
</file>

<file path=ppt/tags/tag164.xml><?xml version="1.0" encoding="utf-8"?>
<p:tagLst xmlns:a="http://schemas.openxmlformats.org/drawingml/2006/main" xmlns:r="http://schemas.openxmlformats.org/officeDocument/2006/relationships" xmlns:p="http://schemas.openxmlformats.org/presentationml/2006/main">
  <p:tag name="DVSHAPEID" val="AO7TWxb0mbHJQnQhL7WIqt"/>
</p:tagLst>
</file>

<file path=ppt/tags/tag165.xml><?xml version="1.0" encoding="utf-8"?>
<p:tagLst xmlns:a="http://schemas.openxmlformats.org/drawingml/2006/main" xmlns:r="http://schemas.openxmlformats.org/officeDocument/2006/relationships" xmlns:p="http://schemas.openxmlformats.org/presentationml/2006/main">
  <p:tag name="DVSHAPEID" val="QCiZYsvVlVASxwGOpimeGs"/>
</p:tagLst>
</file>

<file path=ppt/tags/tag166.xml><?xml version="1.0" encoding="utf-8"?>
<p:tagLst xmlns:a="http://schemas.openxmlformats.org/drawingml/2006/main" xmlns:r="http://schemas.openxmlformats.org/officeDocument/2006/relationships" xmlns:p="http://schemas.openxmlformats.org/presentationml/2006/main">
  <p:tag name="DVSHAPEID" val="e6yIcOyLOcG6XuBXzIurQM"/>
</p:tagLst>
</file>

<file path=ppt/tags/tag167.xml><?xml version="1.0" encoding="utf-8"?>
<p:tagLst xmlns:a="http://schemas.openxmlformats.org/drawingml/2006/main" xmlns:r="http://schemas.openxmlformats.org/officeDocument/2006/relationships" xmlns:p="http://schemas.openxmlformats.org/presentationml/2006/main">
  <p:tag name="DVSHAPEID" val="8XQjAWHEmcNnnbrggHnA7o"/>
</p:tagLst>
</file>

<file path=ppt/tags/tag168.xml><?xml version="1.0" encoding="utf-8"?>
<p:tagLst xmlns:a="http://schemas.openxmlformats.org/drawingml/2006/main" xmlns:r="http://schemas.openxmlformats.org/officeDocument/2006/relationships" xmlns:p="http://schemas.openxmlformats.org/presentationml/2006/main">
  <p:tag name="DVSHAPEID" val="cqycdsIDJeCrXARSdB39Qu"/>
</p:tagLst>
</file>

<file path=ppt/tags/tag169.xml><?xml version="1.0" encoding="utf-8"?>
<p:tagLst xmlns:a="http://schemas.openxmlformats.org/drawingml/2006/main" xmlns:r="http://schemas.openxmlformats.org/officeDocument/2006/relationships" xmlns:p="http://schemas.openxmlformats.org/presentationml/2006/main">
  <p:tag name="DVSHAPEID" val="jA6pwisN4fFKKqLoJeVIsy"/>
</p:tagLst>
</file>

<file path=ppt/tags/tag17.xml><?xml version="1.0" encoding="utf-8"?>
<p:tagLst xmlns:a="http://schemas.openxmlformats.org/drawingml/2006/main" xmlns:r="http://schemas.openxmlformats.org/officeDocument/2006/relationships" xmlns:p="http://schemas.openxmlformats.org/presentationml/2006/main">
  <p:tag name="DVSHAPEID" val="vjUBvKvyY0U7Dw1WdCB3BK"/>
</p:tagLst>
</file>

<file path=ppt/tags/tag170.xml><?xml version="1.0" encoding="utf-8"?>
<p:tagLst xmlns:a="http://schemas.openxmlformats.org/drawingml/2006/main" xmlns:r="http://schemas.openxmlformats.org/officeDocument/2006/relationships" xmlns:p="http://schemas.openxmlformats.org/presentationml/2006/main">
  <p:tag name="DVSHAPEID" val="KWdQontLwXyI6Y5NWqbWam"/>
</p:tagLst>
</file>

<file path=ppt/tags/tag171.xml><?xml version="1.0" encoding="utf-8"?>
<p:tagLst xmlns:a="http://schemas.openxmlformats.org/drawingml/2006/main" xmlns:r="http://schemas.openxmlformats.org/officeDocument/2006/relationships" xmlns:p="http://schemas.openxmlformats.org/presentationml/2006/main">
  <p:tag name="DVSHAPEID" val="MdQr7PROd71LPacGU4jiJH"/>
</p:tagLst>
</file>

<file path=ppt/tags/tag172.xml><?xml version="1.0" encoding="utf-8"?>
<p:tagLst xmlns:a="http://schemas.openxmlformats.org/drawingml/2006/main" xmlns:r="http://schemas.openxmlformats.org/officeDocument/2006/relationships" xmlns:p="http://schemas.openxmlformats.org/presentationml/2006/main">
  <p:tag name="DVSHAPEID" val="b2jMiWivwvon9Z0XfEUHJq"/>
</p:tagLst>
</file>

<file path=ppt/tags/tag173.xml><?xml version="1.0" encoding="utf-8"?>
<p:tagLst xmlns:a="http://schemas.openxmlformats.org/drawingml/2006/main" xmlns:r="http://schemas.openxmlformats.org/officeDocument/2006/relationships" xmlns:p="http://schemas.openxmlformats.org/presentationml/2006/main">
  <p:tag name="DVSHAPEID" val="Gl9UBgv6DRD41N7lwVwIBw"/>
</p:tagLst>
</file>

<file path=ppt/tags/tag174.xml><?xml version="1.0" encoding="utf-8"?>
<p:tagLst xmlns:a="http://schemas.openxmlformats.org/drawingml/2006/main" xmlns:r="http://schemas.openxmlformats.org/officeDocument/2006/relationships" xmlns:p="http://schemas.openxmlformats.org/presentationml/2006/main">
  <p:tag name="DVSHAPEID" val="nr1cFWPEo1XKlYCnl2ZpRw"/>
</p:tagLst>
</file>

<file path=ppt/tags/tag175.xml><?xml version="1.0" encoding="utf-8"?>
<p:tagLst xmlns:a="http://schemas.openxmlformats.org/drawingml/2006/main" xmlns:r="http://schemas.openxmlformats.org/officeDocument/2006/relationships" xmlns:p="http://schemas.openxmlformats.org/presentationml/2006/main">
  <p:tag name="DVSHAPEID" val="K4XcQU7Yb1PaXIToAzhYsC"/>
</p:tagLst>
</file>

<file path=ppt/tags/tag176.xml><?xml version="1.0" encoding="utf-8"?>
<p:tagLst xmlns:a="http://schemas.openxmlformats.org/drawingml/2006/main" xmlns:r="http://schemas.openxmlformats.org/officeDocument/2006/relationships" xmlns:p="http://schemas.openxmlformats.org/presentationml/2006/main">
  <p:tag name="DVSHAPEID" val="7hs8I8AtIbEQGWet6UxqQV"/>
</p:tagLst>
</file>

<file path=ppt/tags/tag177.xml><?xml version="1.0" encoding="utf-8"?>
<p:tagLst xmlns:a="http://schemas.openxmlformats.org/drawingml/2006/main" xmlns:r="http://schemas.openxmlformats.org/officeDocument/2006/relationships" xmlns:p="http://schemas.openxmlformats.org/presentationml/2006/main">
  <p:tag name="DVSHAPEID" val="Vb0UuWsq8S48XGKHcYoHjD"/>
</p:tagLst>
</file>

<file path=ppt/tags/tag178.xml><?xml version="1.0" encoding="utf-8"?>
<p:tagLst xmlns:a="http://schemas.openxmlformats.org/drawingml/2006/main" xmlns:r="http://schemas.openxmlformats.org/officeDocument/2006/relationships" xmlns:p="http://schemas.openxmlformats.org/presentationml/2006/main">
  <p:tag name="DVSHAPEID" val="v71Wa6tnr2Lblg7OEE1i3L"/>
</p:tagLst>
</file>

<file path=ppt/tags/tag179.xml><?xml version="1.0" encoding="utf-8"?>
<p:tagLst xmlns:a="http://schemas.openxmlformats.org/drawingml/2006/main" xmlns:r="http://schemas.openxmlformats.org/officeDocument/2006/relationships" xmlns:p="http://schemas.openxmlformats.org/presentationml/2006/main">
  <p:tag name="DVSHAPEID" val="LyZxJoHy28CiGTSxMmWKr1"/>
</p:tagLst>
</file>

<file path=ppt/tags/tag18.xml><?xml version="1.0" encoding="utf-8"?>
<p:tagLst xmlns:a="http://schemas.openxmlformats.org/drawingml/2006/main" xmlns:r="http://schemas.openxmlformats.org/officeDocument/2006/relationships" xmlns:p="http://schemas.openxmlformats.org/presentationml/2006/main">
  <p:tag name="DVSHAPEID" val="OeSLKvQC0Q9OsENu0nfjbj"/>
</p:tagLst>
</file>

<file path=ppt/tags/tag180.xml><?xml version="1.0" encoding="utf-8"?>
<p:tagLst xmlns:a="http://schemas.openxmlformats.org/drawingml/2006/main" xmlns:r="http://schemas.openxmlformats.org/officeDocument/2006/relationships" xmlns:p="http://schemas.openxmlformats.org/presentationml/2006/main">
  <p:tag name="DVSHAPEID" val="mLltAokJG1zJltXCm5FT0C"/>
</p:tagLst>
</file>

<file path=ppt/tags/tag181.xml><?xml version="1.0" encoding="utf-8"?>
<p:tagLst xmlns:a="http://schemas.openxmlformats.org/drawingml/2006/main" xmlns:r="http://schemas.openxmlformats.org/officeDocument/2006/relationships" xmlns:p="http://schemas.openxmlformats.org/presentationml/2006/main">
  <p:tag name="DVSECTIONID" val="n4JtOtdLMzd4ZuIyoygk97"/>
</p:tagLst>
</file>

<file path=ppt/tags/tag182.xml><?xml version="1.0" encoding="utf-8"?>
<p:tagLst xmlns:a="http://schemas.openxmlformats.org/drawingml/2006/main" xmlns:r="http://schemas.openxmlformats.org/officeDocument/2006/relationships" xmlns:p="http://schemas.openxmlformats.org/presentationml/2006/main">
  <p:tag name="DVSHAPEID" val="NoNWq6ZIXhNpnsxyDVuiFL"/>
</p:tagLst>
</file>

<file path=ppt/tags/tag183.xml><?xml version="1.0" encoding="utf-8"?>
<p:tagLst xmlns:a="http://schemas.openxmlformats.org/drawingml/2006/main" xmlns:r="http://schemas.openxmlformats.org/officeDocument/2006/relationships" xmlns:p="http://schemas.openxmlformats.org/presentationml/2006/main">
  <p:tag name="DVSHAPEID" val="mFkyaQahM9chZcwCbtFsVN"/>
</p:tagLst>
</file>

<file path=ppt/tags/tag184.xml><?xml version="1.0" encoding="utf-8"?>
<p:tagLst xmlns:a="http://schemas.openxmlformats.org/drawingml/2006/main" xmlns:r="http://schemas.openxmlformats.org/officeDocument/2006/relationships" xmlns:p="http://schemas.openxmlformats.org/presentationml/2006/main">
  <p:tag name="DVSHAPEID" val="QnsYFkg5c92128CRV9xFuD"/>
</p:tagLst>
</file>

<file path=ppt/tags/tag185.xml><?xml version="1.0" encoding="utf-8"?>
<p:tagLst xmlns:a="http://schemas.openxmlformats.org/drawingml/2006/main" xmlns:r="http://schemas.openxmlformats.org/officeDocument/2006/relationships" xmlns:p="http://schemas.openxmlformats.org/presentationml/2006/main">
  <p:tag name="DVSHAPEID" val="c5tk10K0DcQyOW6cbQ1HW3"/>
</p:tagLst>
</file>

<file path=ppt/tags/tag186.xml><?xml version="1.0" encoding="utf-8"?>
<p:tagLst xmlns:a="http://schemas.openxmlformats.org/drawingml/2006/main" xmlns:r="http://schemas.openxmlformats.org/officeDocument/2006/relationships" xmlns:p="http://schemas.openxmlformats.org/presentationml/2006/main">
  <p:tag name="DVSHAPEID" val="eXao0kxwVgjcbmvkiflcwP"/>
</p:tagLst>
</file>

<file path=ppt/tags/tag187.xml><?xml version="1.0" encoding="utf-8"?>
<p:tagLst xmlns:a="http://schemas.openxmlformats.org/drawingml/2006/main" xmlns:r="http://schemas.openxmlformats.org/officeDocument/2006/relationships" xmlns:p="http://schemas.openxmlformats.org/presentationml/2006/main">
  <p:tag name="DVSHAPEID" val="btjFLJXGDNG9QvaD0qs6hz"/>
</p:tagLst>
</file>

<file path=ppt/tags/tag188.xml><?xml version="1.0" encoding="utf-8"?>
<p:tagLst xmlns:a="http://schemas.openxmlformats.org/drawingml/2006/main" xmlns:r="http://schemas.openxmlformats.org/officeDocument/2006/relationships" xmlns:p="http://schemas.openxmlformats.org/presentationml/2006/main">
  <p:tag name="DVSHAPEID" val="fCLJHRyMlKwpMG5kyNyfDw"/>
</p:tagLst>
</file>

<file path=ppt/tags/tag189.xml><?xml version="1.0" encoding="utf-8"?>
<p:tagLst xmlns:a="http://schemas.openxmlformats.org/drawingml/2006/main" xmlns:r="http://schemas.openxmlformats.org/officeDocument/2006/relationships" xmlns:p="http://schemas.openxmlformats.org/presentationml/2006/main">
  <p:tag name="DVSHAPEID" val="v1vZ9EeVJpyBeHT1267QrW"/>
</p:tagLst>
</file>

<file path=ppt/tags/tag19.xml><?xml version="1.0" encoding="utf-8"?>
<p:tagLst xmlns:a="http://schemas.openxmlformats.org/drawingml/2006/main" xmlns:r="http://schemas.openxmlformats.org/officeDocument/2006/relationships" xmlns:p="http://schemas.openxmlformats.org/presentationml/2006/main">
  <p:tag name="DVSHAPEID" val="Pw8MzH00a9fLuFIJ0ZHmZ3"/>
</p:tagLst>
</file>

<file path=ppt/tags/tag190.xml><?xml version="1.0" encoding="utf-8"?>
<p:tagLst xmlns:a="http://schemas.openxmlformats.org/drawingml/2006/main" xmlns:r="http://schemas.openxmlformats.org/officeDocument/2006/relationships" xmlns:p="http://schemas.openxmlformats.org/presentationml/2006/main">
  <p:tag name="DVSHAPEID" val="CrJuyFREy1WI6KdIHTxq17"/>
</p:tagLst>
</file>

<file path=ppt/tags/tag191.xml><?xml version="1.0" encoding="utf-8"?>
<p:tagLst xmlns:a="http://schemas.openxmlformats.org/drawingml/2006/main" xmlns:r="http://schemas.openxmlformats.org/officeDocument/2006/relationships" xmlns:p="http://schemas.openxmlformats.org/presentationml/2006/main">
  <p:tag name="DVSHAPEID" val="QarnrxLr7M4zo3fE6z34Qx"/>
</p:tagLst>
</file>

<file path=ppt/tags/tag192.xml><?xml version="1.0" encoding="utf-8"?>
<p:tagLst xmlns:a="http://schemas.openxmlformats.org/drawingml/2006/main" xmlns:r="http://schemas.openxmlformats.org/officeDocument/2006/relationships" xmlns:p="http://schemas.openxmlformats.org/presentationml/2006/main">
  <p:tag name="DVSHAPEID" val="FvB8Nkpdj1UvBz3aekT6Ta"/>
</p:tagLst>
</file>

<file path=ppt/tags/tag193.xml><?xml version="1.0" encoding="utf-8"?>
<p:tagLst xmlns:a="http://schemas.openxmlformats.org/drawingml/2006/main" xmlns:r="http://schemas.openxmlformats.org/officeDocument/2006/relationships" xmlns:p="http://schemas.openxmlformats.org/presentationml/2006/main">
  <p:tag name="DVSHAPEID" val="Ewmas3NYmXgjuVMiJr2Ut3"/>
</p:tagLst>
</file>

<file path=ppt/tags/tag194.xml><?xml version="1.0" encoding="utf-8"?>
<p:tagLst xmlns:a="http://schemas.openxmlformats.org/drawingml/2006/main" xmlns:r="http://schemas.openxmlformats.org/officeDocument/2006/relationships" xmlns:p="http://schemas.openxmlformats.org/presentationml/2006/main">
  <p:tag name="DVSHAPEID" val="ETsFAWkJaKDvR4MDRmqkEX"/>
</p:tagLst>
</file>

<file path=ppt/tags/tag195.xml><?xml version="1.0" encoding="utf-8"?>
<p:tagLst xmlns:a="http://schemas.openxmlformats.org/drawingml/2006/main" xmlns:r="http://schemas.openxmlformats.org/officeDocument/2006/relationships" xmlns:p="http://schemas.openxmlformats.org/presentationml/2006/main">
  <p:tag name="DVSHAPEID" val="ei48oVAs3ZHBRtHMsRDCMw"/>
</p:tagLst>
</file>

<file path=ppt/tags/tag196.xml><?xml version="1.0" encoding="utf-8"?>
<p:tagLst xmlns:a="http://schemas.openxmlformats.org/drawingml/2006/main" xmlns:r="http://schemas.openxmlformats.org/officeDocument/2006/relationships" xmlns:p="http://schemas.openxmlformats.org/presentationml/2006/main">
  <p:tag name="DVSHAPEID" val="FZ3Hw5zGt8oGFaBsxp9IGE"/>
</p:tagLst>
</file>

<file path=ppt/tags/tag197.xml><?xml version="1.0" encoding="utf-8"?>
<p:tagLst xmlns:a="http://schemas.openxmlformats.org/drawingml/2006/main" xmlns:r="http://schemas.openxmlformats.org/officeDocument/2006/relationships" xmlns:p="http://schemas.openxmlformats.org/presentationml/2006/main">
  <p:tag name="DVSHAPEID" val="NgdjV4TzG2bHC44GpuTnwy"/>
</p:tagLst>
</file>

<file path=ppt/tags/tag198.xml><?xml version="1.0" encoding="utf-8"?>
<p:tagLst xmlns:a="http://schemas.openxmlformats.org/drawingml/2006/main" xmlns:r="http://schemas.openxmlformats.org/officeDocument/2006/relationships" xmlns:p="http://schemas.openxmlformats.org/presentationml/2006/main">
  <p:tag name="DVSHAPEID" val="caNxbZjet3Q1bNucauMTrm"/>
</p:tagLst>
</file>

<file path=ppt/tags/tag199.xml><?xml version="1.0" encoding="utf-8"?>
<p:tagLst xmlns:a="http://schemas.openxmlformats.org/drawingml/2006/main" xmlns:r="http://schemas.openxmlformats.org/officeDocument/2006/relationships" xmlns:p="http://schemas.openxmlformats.org/presentationml/2006/main">
  <p:tag name="DVSHAPEID" val="vXxwnR0EPi7f32voTUgsz7"/>
</p:tagLst>
</file>

<file path=ppt/tags/tag2.xml><?xml version="1.0" encoding="utf-8"?>
<p:tagLst xmlns:a="http://schemas.openxmlformats.org/drawingml/2006/main" xmlns:r="http://schemas.openxmlformats.org/officeDocument/2006/relationships" xmlns:p="http://schemas.openxmlformats.org/presentationml/2006/main">
  <p:tag name="DVSHAPEID" val="KyC20uEm6nhRr8K2gDO8jn"/>
</p:tagLst>
</file>

<file path=ppt/tags/tag20.xml><?xml version="1.0" encoding="utf-8"?>
<p:tagLst xmlns:a="http://schemas.openxmlformats.org/drawingml/2006/main" xmlns:r="http://schemas.openxmlformats.org/officeDocument/2006/relationships" xmlns:p="http://schemas.openxmlformats.org/presentationml/2006/main">
  <p:tag name="DVSHAPEID" val="XP3m9JCdOhyvolDXV9B0G0"/>
</p:tagLst>
</file>

<file path=ppt/tags/tag200.xml><?xml version="1.0" encoding="utf-8"?>
<p:tagLst xmlns:a="http://schemas.openxmlformats.org/drawingml/2006/main" xmlns:r="http://schemas.openxmlformats.org/officeDocument/2006/relationships" xmlns:p="http://schemas.openxmlformats.org/presentationml/2006/main">
  <p:tag name="DVSHAPEID" val="RAThbckoAC7QFQZFCrdOex"/>
</p:tagLst>
</file>

<file path=ppt/tags/tag201.xml><?xml version="1.0" encoding="utf-8"?>
<p:tagLst xmlns:a="http://schemas.openxmlformats.org/drawingml/2006/main" xmlns:r="http://schemas.openxmlformats.org/officeDocument/2006/relationships" xmlns:p="http://schemas.openxmlformats.org/presentationml/2006/main">
  <p:tag name="DVSECTIONID" val="r1613u7P7D2vojCfBPHEQg"/>
</p:tagLst>
</file>

<file path=ppt/tags/tag202.xml><?xml version="1.0" encoding="utf-8"?>
<p:tagLst xmlns:a="http://schemas.openxmlformats.org/drawingml/2006/main" xmlns:r="http://schemas.openxmlformats.org/officeDocument/2006/relationships" xmlns:p="http://schemas.openxmlformats.org/presentationml/2006/main">
  <p:tag name="DVSHAPEID" val="TWJsHLBSDYMo6WD5GOjqIv"/>
</p:tagLst>
</file>

<file path=ppt/tags/tag203.xml><?xml version="1.0" encoding="utf-8"?>
<p:tagLst xmlns:a="http://schemas.openxmlformats.org/drawingml/2006/main" xmlns:r="http://schemas.openxmlformats.org/officeDocument/2006/relationships" xmlns:p="http://schemas.openxmlformats.org/presentationml/2006/main">
  <p:tag name="DVSHAPEID" val="8cnFodiPfKSjHWyJuyNIZ8"/>
</p:tagLst>
</file>

<file path=ppt/tags/tag204.xml><?xml version="1.0" encoding="utf-8"?>
<p:tagLst xmlns:a="http://schemas.openxmlformats.org/drawingml/2006/main" xmlns:r="http://schemas.openxmlformats.org/officeDocument/2006/relationships" xmlns:p="http://schemas.openxmlformats.org/presentationml/2006/main">
  <p:tag name="DVSHAPEID" val="3hJ21wLpvOPnOw52nnzOJ2"/>
</p:tagLst>
</file>

<file path=ppt/tags/tag205.xml><?xml version="1.0" encoding="utf-8"?>
<p:tagLst xmlns:a="http://schemas.openxmlformats.org/drawingml/2006/main" xmlns:r="http://schemas.openxmlformats.org/officeDocument/2006/relationships" xmlns:p="http://schemas.openxmlformats.org/presentationml/2006/main">
  <p:tag name="DVSHAPEID" val="vNfGxWjKCZwZ86VlcM3Pe4"/>
</p:tagLst>
</file>

<file path=ppt/tags/tag206.xml><?xml version="1.0" encoding="utf-8"?>
<p:tagLst xmlns:a="http://schemas.openxmlformats.org/drawingml/2006/main" xmlns:r="http://schemas.openxmlformats.org/officeDocument/2006/relationships" xmlns:p="http://schemas.openxmlformats.org/presentationml/2006/main">
  <p:tag name="DVSHAPEID" val="uj81Dsbq8ap0LWNlYO5KbP"/>
</p:tagLst>
</file>

<file path=ppt/tags/tag207.xml><?xml version="1.0" encoding="utf-8"?>
<p:tagLst xmlns:a="http://schemas.openxmlformats.org/drawingml/2006/main" xmlns:r="http://schemas.openxmlformats.org/officeDocument/2006/relationships" xmlns:p="http://schemas.openxmlformats.org/presentationml/2006/main">
  <p:tag name="DVSHAPEID" val="ROoZ61bNKTOqiWywjQzcQl"/>
</p:tagLst>
</file>

<file path=ppt/tags/tag208.xml><?xml version="1.0" encoding="utf-8"?>
<p:tagLst xmlns:a="http://schemas.openxmlformats.org/drawingml/2006/main" xmlns:r="http://schemas.openxmlformats.org/officeDocument/2006/relationships" xmlns:p="http://schemas.openxmlformats.org/presentationml/2006/main">
  <p:tag name="DVSHAPEID" val="A7kYyQOfKtSErjDEl9flqv"/>
</p:tagLst>
</file>

<file path=ppt/tags/tag209.xml><?xml version="1.0" encoding="utf-8"?>
<p:tagLst xmlns:a="http://schemas.openxmlformats.org/drawingml/2006/main" xmlns:r="http://schemas.openxmlformats.org/officeDocument/2006/relationships" xmlns:p="http://schemas.openxmlformats.org/presentationml/2006/main">
  <p:tag name="DVSHAPEID" val="ckDQMrvfbZZvegE7tkZu9k"/>
</p:tagLst>
</file>

<file path=ppt/tags/tag21.xml><?xml version="1.0" encoding="utf-8"?>
<p:tagLst xmlns:a="http://schemas.openxmlformats.org/drawingml/2006/main" xmlns:r="http://schemas.openxmlformats.org/officeDocument/2006/relationships" xmlns:p="http://schemas.openxmlformats.org/presentationml/2006/main">
  <p:tag name="DVSHAPEID" val="zH97LgmfCPjLyiIdyhnXkX"/>
</p:tagLst>
</file>

<file path=ppt/tags/tag210.xml><?xml version="1.0" encoding="utf-8"?>
<p:tagLst xmlns:a="http://schemas.openxmlformats.org/drawingml/2006/main" xmlns:r="http://schemas.openxmlformats.org/officeDocument/2006/relationships" xmlns:p="http://schemas.openxmlformats.org/presentationml/2006/main">
  <p:tag name="DVSHAPEID" val="xEufTEupWvV4VZlH4mKuiT"/>
</p:tagLst>
</file>

<file path=ppt/tags/tag211.xml><?xml version="1.0" encoding="utf-8"?>
<p:tagLst xmlns:a="http://schemas.openxmlformats.org/drawingml/2006/main" xmlns:r="http://schemas.openxmlformats.org/officeDocument/2006/relationships" xmlns:p="http://schemas.openxmlformats.org/presentationml/2006/main">
  <p:tag name="DVSHAPEID" val="FW4nZeFVlVmSNYmwxRKL3t"/>
</p:tagLst>
</file>

<file path=ppt/tags/tag212.xml><?xml version="1.0" encoding="utf-8"?>
<p:tagLst xmlns:a="http://schemas.openxmlformats.org/drawingml/2006/main" xmlns:r="http://schemas.openxmlformats.org/officeDocument/2006/relationships" xmlns:p="http://schemas.openxmlformats.org/presentationml/2006/main">
  <p:tag name="DVSHAPEID" val="A9kFMMfCKE1EZxawEgJ19Z"/>
</p:tagLst>
</file>

<file path=ppt/tags/tag213.xml><?xml version="1.0" encoding="utf-8"?>
<p:tagLst xmlns:a="http://schemas.openxmlformats.org/drawingml/2006/main" xmlns:r="http://schemas.openxmlformats.org/officeDocument/2006/relationships" xmlns:p="http://schemas.openxmlformats.org/presentationml/2006/main">
  <p:tag name="DVSHAPEID" val="I2cmlxOTKwQbmV2krTFIbH"/>
</p:tagLst>
</file>

<file path=ppt/tags/tag214.xml><?xml version="1.0" encoding="utf-8"?>
<p:tagLst xmlns:a="http://schemas.openxmlformats.org/drawingml/2006/main" xmlns:r="http://schemas.openxmlformats.org/officeDocument/2006/relationships" xmlns:p="http://schemas.openxmlformats.org/presentationml/2006/main">
  <p:tag name="DVSHAPEID" val="Q8ZOl1ct21jAqhtqqHORTv"/>
</p:tagLst>
</file>

<file path=ppt/tags/tag215.xml><?xml version="1.0" encoding="utf-8"?>
<p:tagLst xmlns:a="http://schemas.openxmlformats.org/drawingml/2006/main" xmlns:r="http://schemas.openxmlformats.org/officeDocument/2006/relationships" xmlns:p="http://schemas.openxmlformats.org/presentationml/2006/main">
  <p:tag name="DVSHAPEID" val="NObfukPQlrO1c3mxbNGguO"/>
</p:tagLst>
</file>

<file path=ppt/tags/tag216.xml><?xml version="1.0" encoding="utf-8"?>
<p:tagLst xmlns:a="http://schemas.openxmlformats.org/drawingml/2006/main" xmlns:r="http://schemas.openxmlformats.org/officeDocument/2006/relationships" xmlns:p="http://schemas.openxmlformats.org/presentationml/2006/main">
  <p:tag name="DVSHAPEID" val="RLuKQ0tYUjNkkbC6wSDbGS"/>
</p:tagLst>
</file>

<file path=ppt/tags/tag217.xml><?xml version="1.0" encoding="utf-8"?>
<p:tagLst xmlns:a="http://schemas.openxmlformats.org/drawingml/2006/main" xmlns:r="http://schemas.openxmlformats.org/officeDocument/2006/relationships" xmlns:p="http://schemas.openxmlformats.org/presentationml/2006/main">
  <p:tag name="DVSHAPEID" val="Mp5p3Tv0bD1ZWqKJtPmnwu"/>
</p:tagLst>
</file>

<file path=ppt/tags/tag218.xml><?xml version="1.0" encoding="utf-8"?>
<p:tagLst xmlns:a="http://schemas.openxmlformats.org/drawingml/2006/main" xmlns:r="http://schemas.openxmlformats.org/officeDocument/2006/relationships" xmlns:p="http://schemas.openxmlformats.org/presentationml/2006/main">
  <p:tag name="DVSHAPEID" val="dRIbU5hNCi7ZY5FqWzsU8a"/>
</p:tagLst>
</file>

<file path=ppt/tags/tag219.xml><?xml version="1.0" encoding="utf-8"?>
<p:tagLst xmlns:a="http://schemas.openxmlformats.org/drawingml/2006/main" xmlns:r="http://schemas.openxmlformats.org/officeDocument/2006/relationships" xmlns:p="http://schemas.openxmlformats.org/presentationml/2006/main">
  <p:tag name="DVSHAPEID" val="jlecmMpOPjmhcdHSYqJn0I"/>
</p:tagLst>
</file>

<file path=ppt/tags/tag22.xml><?xml version="1.0" encoding="utf-8"?>
<p:tagLst xmlns:a="http://schemas.openxmlformats.org/drawingml/2006/main" xmlns:r="http://schemas.openxmlformats.org/officeDocument/2006/relationships" xmlns:p="http://schemas.openxmlformats.org/presentationml/2006/main">
  <p:tag name="DVSHAPEID" val="dZhn633yKZnXgmc1XmQyFI"/>
</p:tagLst>
</file>

<file path=ppt/tags/tag220.xml><?xml version="1.0" encoding="utf-8"?>
<p:tagLst xmlns:a="http://schemas.openxmlformats.org/drawingml/2006/main" xmlns:r="http://schemas.openxmlformats.org/officeDocument/2006/relationships" xmlns:p="http://schemas.openxmlformats.org/presentationml/2006/main">
  <p:tag name="DVSHAPEID" val="RXrF42SNUCm2ynWIJuoOtO"/>
</p:tagLst>
</file>

<file path=ppt/tags/tag221.xml><?xml version="1.0" encoding="utf-8"?>
<p:tagLst xmlns:a="http://schemas.openxmlformats.org/drawingml/2006/main" xmlns:r="http://schemas.openxmlformats.org/officeDocument/2006/relationships" xmlns:p="http://schemas.openxmlformats.org/presentationml/2006/main">
  <p:tag name="DVSECTIONID" val="MmwgQZfd2ebgCImMpJEWrz"/>
</p:tagLst>
</file>

<file path=ppt/tags/tag222.xml><?xml version="1.0" encoding="utf-8"?>
<p:tagLst xmlns:a="http://schemas.openxmlformats.org/drawingml/2006/main" xmlns:r="http://schemas.openxmlformats.org/officeDocument/2006/relationships" xmlns:p="http://schemas.openxmlformats.org/presentationml/2006/main">
  <p:tag name="DVSHAPEID" val="CHTsJ4B1bKaAthLGImV1oK"/>
</p:tagLst>
</file>

<file path=ppt/tags/tag223.xml><?xml version="1.0" encoding="utf-8"?>
<p:tagLst xmlns:a="http://schemas.openxmlformats.org/drawingml/2006/main" xmlns:r="http://schemas.openxmlformats.org/officeDocument/2006/relationships" xmlns:p="http://schemas.openxmlformats.org/presentationml/2006/main">
  <p:tag name="DVSHAPEID" val="V9FkVgHeYbf3kKMCiOcTqB"/>
</p:tagLst>
</file>

<file path=ppt/tags/tag224.xml><?xml version="1.0" encoding="utf-8"?>
<p:tagLst xmlns:a="http://schemas.openxmlformats.org/drawingml/2006/main" xmlns:r="http://schemas.openxmlformats.org/officeDocument/2006/relationships" xmlns:p="http://schemas.openxmlformats.org/presentationml/2006/main">
  <p:tag name="DVSHAPEID" val="SXTEW2L1SrpSLJNp8kjWMY"/>
</p:tagLst>
</file>

<file path=ppt/tags/tag225.xml><?xml version="1.0" encoding="utf-8"?>
<p:tagLst xmlns:a="http://schemas.openxmlformats.org/drawingml/2006/main" xmlns:r="http://schemas.openxmlformats.org/officeDocument/2006/relationships" xmlns:p="http://schemas.openxmlformats.org/presentationml/2006/main">
  <p:tag name="DVSHAPEID" val="kpX1U647PvjjhHqgjFtXjO"/>
</p:tagLst>
</file>

<file path=ppt/tags/tag226.xml><?xml version="1.0" encoding="utf-8"?>
<p:tagLst xmlns:a="http://schemas.openxmlformats.org/drawingml/2006/main" xmlns:r="http://schemas.openxmlformats.org/officeDocument/2006/relationships" xmlns:p="http://schemas.openxmlformats.org/presentationml/2006/main">
  <p:tag name="DVSHAPEID" val="ErY2PTFRzuPTDuGV7FXLBU"/>
</p:tagLst>
</file>

<file path=ppt/tags/tag227.xml><?xml version="1.0" encoding="utf-8"?>
<p:tagLst xmlns:a="http://schemas.openxmlformats.org/drawingml/2006/main" xmlns:r="http://schemas.openxmlformats.org/officeDocument/2006/relationships" xmlns:p="http://schemas.openxmlformats.org/presentationml/2006/main">
  <p:tag name="DVSHAPEID" val="zrs5ZS0EsOFwLw2RharXVO"/>
</p:tagLst>
</file>

<file path=ppt/tags/tag228.xml><?xml version="1.0" encoding="utf-8"?>
<p:tagLst xmlns:a="http://schemas.openxmlformats.org/drawingml/2006/main" xmlns:r="http://schemas.openxmlformats.org/officeDocument/2006/relationships" xmlns:p="http://schemas.openxmlformats.org/presentationml/2006/main">
  <p:tag name="DVSHAPEID" val="un4WzoxNZycKSwAJUNRV10"/>
</p:tagLst>
</file>

<file path=ppt/tags/tag229.xml><?xml version="1.0" encoding="utf-8"?>
<p:tagLst xmlns:a="http://schemas.openxmlformats.org/drawingml/2006/main" xmlns:r="http://schemas.openxmlformats.org/officeDocument/2006/relationships" xmlns:p="http://schemas.openxmlformats.org/presentationml/2006/main">
  <p:tag name="DVSHAPEID" val="e6IaTfoMjEZKX412iC6FP7"/>
</p:tagLst>
</file>

<file path=ppt/tags/tag23.xml><?xml version="1.0" encoding="utf-8"?>
<p:tagLst xmlns:a="http://schemas.openxmlformats.org/drawingml/2006/main" xmlns:r="http://schemas.openxmlformats.org/officeDocument/2006/relationships" xmlns:p="http://schemas.openxmlformats.org/presentationml/2006/main">
  <p:tag name="DVSHAPEID" val="bCMkeIBkCJFBtaQoajb35k"/>
</p:tagLst>
</file>

<file path=ppt/tags/tag230.xml><?xml version="1.0" encoding="utf-8"?>
<p:tagLst xmlns:a="http://schemas.openxmlformats.org/drawingml/2006/main" xmlns:r="http://schemas.openxmlformats.org/officeDocument/2006/relationships" xmlns:p="http://schemas.openxmlformats.org/presentationml/2006/main">
  <p:tag name="DVSHAPEID" val="k1EvhxgE6ZNt9Xdpvhpcey"/>
</p:tagLst>
</file>

<file path=ppt/tags/tag231.xml><?xml version="1.0" encoding="utf-8"?>
<p:tagLst xmlns:a="http://schemas.openxmlformats.org/drawingml/2006/main" xmlns:r="http://schemas.openxmlformats.org/officeDocument/2006/relationships" xmlns:p="http://schemas.openxmlformats.org/presentationml/2006/main">
  <p:tag name="DVSHAPEID" val="K8zvHRufPmb6MHwnYQwEx0"/>
</p:tagLst>
</file>

<file path=ppt/tags/tag232.xml><?xml version="1.0" encoding="utf-8"?>
<p:tagLst xmlns:a="http://schemas.openxmlformats.org/drawingml/2006/main" xmlns:r="http://schemas.openxmlformats.org/officeDocument/2006/relationships" xmlns:p="http://schemas.openxmlformats.org/presentationml/2006/main">
  <p:tag name="DVSHAPEID" val="WuV4PT7OfCSLgvWMPpaR9q"/>
</p:tagLst>
</file>

<file path=ppt/tags/tag233.xml><?xml version="1.0" encoding="utf-8"?>
<p:tagLst xmlns:a="http://schemas.openxmlformats.org/drawingml/2006/main" xmlns:r="http://schemas.openxmlformats.org/officeDocument/2006/relationships" xmlns:p="http://schemas.openxmlformats.org/presentationml/2006/main">
  <p:tag name="DVSHAPEID" val="h2bvS7jyGA0Kb5zD1A806z"/>
</p:tagLst>
</file>

<file path=ppt/tags/tag234.xml><?xml version="1.0" encoding="utf-8"?>
<p:tagLst xmlns:a="http://schemas.openxmlformats.org/drawingml/2006/main" xmlns:r="http://schemas.openxmlformats.org/officeDocument/2006/relationships" xmlns:p="http://schemas.openxmlformats.org/presentationml/2006/main">
  <p:tag name="DVSHAPEID" val="e0r0qb06uGQvcSSj1ZuGWi"/>
</p:tagLst>
</file>

<file path=ppt/tags/tag235.xml><?xml version="1.0" encoding="utf-8"?>
<p:tagLst xmlns:a="http://schemas.openxmlformats.org/drawingml/2006/main" xmlns:r="http://schemas.openxmlformats.org/officeDocument/2006/relationships" xmlns:p="http://schemas.openxmlformats.org/presentationml/2006/main">
  <p:tag name="DVSHAPEID" val="KvkRccnzJ9jIOa4RG8yz5k"/>
</p:tagLst>
</file>

<file path=ppt/tags/tag236.xml><?xml version="1.0" encoding="utf-8"?>
<p:tagLst xmlns:a="http://schemas.openxmlformats.org/drawingml/2006/main" xmlns:r="http://schemas.openxmlformats.org/officeDocument/2006/relationships" xmlns:p="http://schemas.openxmlformats.org/presentationml/2006/main">
  <p:tag name="DVSHAPEID" val="UFSHLIz8vqDWfVGzYOJVWH"/>
</p:tagLst>
</file>

<file path=ppt/tags/tag237.xml><?xml version="1.0" encoding="utf-8"?>
<p:tagLst xmlns:a="http://schemas.openxmlformats.org/drawingml/2006/main" xmlns:r="http://schemas.openxmlformats.org/officeDocument/2006/relationships" xmlns:p="http://schemas.openxmlformats.org/presentationml/2006/main">
  <p:tag name="DVSHAPEID" val="ct4He9im8mcqAFYvrFZADT"/>
</p:tagLst>
</file>

<file path=ppt/tags/tag238.xml><?xml version="1.0" encoding="utf-8"?>
<p:tagLst xmlns:a="http://schemas.openxmlformats.org/drawingml/2006/main" xmlns:r="http://schemas.openxmlformats.org/officeDocument/2006/relationships" xmlns:p="http://schemas.openxmlformats.org/presentationml/2006/main">
  <p:tag name="DVSHAPEID" val="5RV8b7aJQ9odtpC3tpQ9hg"/>
</p:tagLst>
</file>

<file path=ppt/tags/tag239.xml><?xml version="1.0" encoding="utf-8"?>
<p:tagLst xmlns:a="http://schemas.openxmlformats.org/drawingml/2006/main" xmlns:r="http://schemas.openxmlformats.org/officeDocument/2006/relationships" xmlns:p="http://schemas.openxmlformats.org/presentationml/2006/main">
  <p:tag name="DVSHAPEID" val="JPl0Bsn3Vl4incM6Xbcpw3"/>
</p:tagLst>
</file>

<file path=ppt/tags/tag24.xml><?xml version="1.0" encoding="utf-8"?>
<p:tagLst xmlns:a="http://schemas.openxmlformats.org/drawingml/2006/main" xmlns:r="http://schemas.openxmlformats.org/officeDocument/2006/relationships" xmlns:p="http://schemas.openxmlformats.org/presentationml/2006/main">
  <p:tag name="DVSHAPEID" val="nB2m0wk16MhvNEAMOlWqmE"/>
</p:tagLst>
</file>

<file path=ppt/tags/tag240.xml><?xml version="1.0" encoding="utf-8"?>
<p:tagLst xmlns:a="http://schemas.openxmlformats.org/drawingml/2006/main" xmlns:r="http://schemas.openxmlformats.org/officeDocument/2006/relationships" xmlns:p="http://schemas.openxmlformats.org/presentationml/2006/main">
  <p:tag name="DVSECTIONID" val="1u5pV8XqDvgbeKvND7zUBO"/>
</p:tagLst>
</file>

<file path=ppt/tags/tag241.xml><?xml version="1.0" encoding="utf-8"?>
<p:tagLst xmlns:a="http://schemas.openxmlformats.org/drawingml/2006/main" xmlns:r="http://schemas.openxmlformats.org/officeDocument/2006/relationships" xmlns:p="http://schemas.openxmlformats.org/presentationml/2006/main">
  <p:tag name="DVSHAPEID" val="2nbySnczKtCP85NawHmMe2"/>
</p:tagLst>
</file>

<file path=ppt/tags/tag242.xml><?xml version="1.0" encoding="utf-8"?>
<p:tagLst xmlns:a="http://schemas.openxmlformats.org/drawingml/2006/main" xmlns:r="http://schemas.openxmlformats.org/officeDocument/2006/relationships" xmlns:p="http://schemas.openxmlformats.org/presentationml/2006/main">
  <p:tag name="DVSHAPEID" val="9b2qgmrFXSKGNYO2AZRlBA"/>
</p:tagLst>
</file>

<file path=ppt/tags/tag243.xml><?xml version="1.0" encoding="utf-8"?>
<p:tagLst xmlns:a="http://schemas.openxmlformats.org/drawingml/2006/main" xmlns:r="http://schemas.openxmlformats.org/officeDocument/2006/relationships" xmlns:p="http://schemas.openxmlformats.org/presentationml/2006/main">
  <p:tag name="DVSHAPEID" val="Fy4GjNFv2JOZd0ws7P85wK"/>
</p:tagLst>
</file>

<file path=ppt/tags/tag244.xml><?xml version="1.0" encoding="utf-8"?>
<p:tagLst xmlns:a="http://schemas.openxmlformats.org/drawingml/2006/main" xmlns:r="http://schemas.openxmlformats.org/officeDocument/2006/relationships" xmlns:p="http://schemas.openxmlformats.org/presentationml/2006/main">
  <p:tag name="DVSHAPEID" val="4riPlt6nVSqyvulA3EZsP0"/>
</p:tagLst>
</file>

<file path=ppt/tags/tag245.xml><?xml version="1.0" encoding="utf-8"?>
<p:tagLst xmlns:a="http://schemas.openxmlformats.org/drawingml/2006/main" xmlns:r="http://schemas.openxmlformats.org/officeDocument/2006/relationships" xmlns:p="http://schemas.openxmlformats.org/presentationml/2006/main">
  <p:tag name="DVSECTIONID" val="j8GUSOpXZTOdk2ar47gCAG"/>
</p:tagLst>
</file>

<file path=ppt/tags/tag246.xml><?xml version="1.0" encoding="utf-8"?>
<p:tagLst xmlns:a="http://schemas.openxmlformats.org/drawingml/2006/main" xmlns:r="http://schemas.openxmlformats.org/officeDocument/2006/relationships" xmlns:p="http://schemas.openxmlformats.org/presentationml/2006/main">
  <p:tag name="DVSHAPEID" val="RNKOw8S2dv4VtCourboFOW"/>
</p:tagLst>
</file>

<file path=ppt/tags/tag247.xml><?xml version="1.0" encoding="utf-8"?>
<p:tagLst xmlns:a="http://schemas.openxmlformats.org/drawingml/2006/main" xmlns:r="http://schemas.openxmlformats.org/officeDocument/2006/relationships" xmlns:p="http://schemas.openxmlformats.org/presentationml/2006/main">
  <p:tag name="DVSHAPEID" val="zEv16xLt53U4Av4xXYvSEU"/>
</p:tagLst>
</file>

<file path=ppt/tags/tag248.xml><?xml version="1.0" encoding="utf-8"?>
<p:tagLst xmlns:a="http://schemas.openxmlformats.org/drawingml/2006/main" xmlns:r="http://schemas.openxmlformats.org/officeDocument/2006/relationships" xmlns:p="http://schemas.openxmlformats.org/presentationml/2006/main">
  <p:tag name="DVSHAPEID" val="uA1IczdO3acUe5iu1kgKq0"/>
</p:tagLst>
</file>

<file path=ppt/tags/tag249.xml><?xml version="1.0" encoding="utf-8"?>
<p:tagLst xmlns:a="http://schemas.openxmlformats.org/drawingml/2006/main" xmlns:r="http://schemas.openxmlformats.org/officeDocument/2006/relationships" xmlns:p="http://schemas.openxmlformats.org/presentationml/2006/main">
  <p:tag name="DVSHAPEID" val="1p2SpTepaVhEaV0okbgh0K"/>
</p:tagLst>
</file>

<file path=ppt/tags/tag25.xml><?xml version="1.0" encoding="utf-8"?>
<p:tagLst xmlns:a="http://schemas.openxmlformats.org/drawingml/2006/main" xmlns:r="http://schemas.openxmlformats.org/officeDocument/2006/relationships" xmlns:p="http://schemas.openxmlformats.org/presentationml/2006/main">
  <p:tag name="DVSHAPEID" val="iET2bybwmBDRebhSI40BCT"/>
</p:tagLst>
</file>

<file path=ppt/tags/tag26.xml><?xml version="1.0" encoding="utf-8"?>
<p:tagLst xmlns:a="http://schemas.openxmlformats.org/drawingml/2006/main" xmlns:r="http://schemas.openxmlformats.org/officeDocument/2006/relationships" xmlns:p="http://schemas.openxmlformats.org/presentationml/2006/main">
  <p:tag name="DVSHAPEID" val="jYnbOovQ7EXIiotXlLPApG"/>
</p:tagLst>
</file>

<file path=ppt/tags/tag27.xml><?xml version="1.0" encoding="utf-8"?>
<p:tagLst xmlns:a="http://schemas.openxmlformats.org/drawingml/2006/main" xmlns:r="http://schemas.openxmlformats.org/officeDocument/2006/relationships" xmlns:p="http://schemas.openxmlformats.org/presentationml/2006/main">
  <p:tag name="DVSHAPEID" val="RVpouVCSpL2pkUFZKN0wuY"/>
</p:tagLst>
</file>

<file path=ppt/tags/tag28.xml><?xml version="1.0" encoding="utf-8"?>
<p:tagLst xmlns:a="http://schemas.openxmlformats.org/drawingml/2006/main" xmlns:r="http://schemas.openxmlformats.org/officeDocument/2006/relationships" xmlns:p="http://schemas.openxmlformats.org/presentationml/2006/main">
  <p:tag name="DVSHAPEID" val="GT3yim12zTbT2TvAvR9a00"/>
</p:tagLst>
</file>

<file path=ppt/tags/tag29.xml><?xml version="1.0" encoding="utf-8"?>
<p:tagLst xmlns:a="http://schemas.openxmlformats.org/drawingml/2006/main" xmlns:r="http://schemas.openxmlformats.org/officeDocument/2006/relationships" xmlns:p="http://schemas.openxmlformats.org/presentationml/2006/main">
  <p:tag name="DVSHAPEID" val="VGNdckTqhfJHPZQRrmdJtA"/>
</p:tagLst>
</file>

<file path=ppt/tags/tag3.xml><?xml version="1.0" encoding="utf-8"?>
<p:tagLst xmlns:a="http://schemas.openxmlformats.org/drawingml/2006/main" xmlns:r="http://schemas.openxmlformats.org/officeDocument/2006/relationships" xmlns:p="http://schemas.openxmlformats.org/presentationml/2006/main">
  <p:tag name="DVSHAPEID" val="bY1aGsy0e0cZlz8LRYaCdL"/>
</p:tagLst>
</file>

<file path=ppt/tags/tag30.xml><?xml version="1.0" encoding="utf-8"?>
<p:tagLst xmlns:a="http://schemas.openxmlformats.org/drawingml/2006/main" xmlns:r="http://schemas.openxmlformats.org/officeDocument/2006/relationships" xmlns:p="http://schemas.openxmlformats.org/presentationml/2006/main">
  <p:tag name="DVSHAPEID" val="sdpSUj4m54cGYmK59H88BW"/>
</p:tagLst>
</file>

<file path=ppt/tags/tag31.xml><?xml version="1.0" encoding="utf-8"?>
<p:tagLst xmlns:a="http://schemas.openxmlformats.org/drawingml/2006/main" xmlns:r="http://schemas.openxmlformats.org/officeDocument/2006/relationships" xmlns:p="http://schemas.openxmlformats.org/presentationml/2006/main">
  <p:tag name="DVSHAPEID" val="9l4vKEpMWgxkezOjpAlV9E"/>
</p:tagLst>
</file>

<file path=ppt/tags/tag32.xml><?xml version="1.0" encoding="utf-8"?>
<p:tagLst xmlns:a="http://schemas.openxmlformats.org/drawingml/2006/main" xmlns:r="http://schemas.openxmlformats.org/officeDocument/2006/relationships" xmlns:p="http://schemas.openxmlformats.org/presentationml/2006/main">
  <p:tag name="DVSHAPEID" val="u91t6mdwBkZw34OoyqWj7V"/>
</p:tagLst>
</file>

<file path=ppt/tags/tag33.xml><?xml version="1.0" encoding="utf-8"?>
<p:tagLst xmlns:a="http://schemas.openxmlformats.org/drawingml/2006/main" xmlns:r="http://schemas.openxmlformats.org/officeDocument/2006/relationships" xmlns:p="http://schemas.openxmlformats.org/presentationml/2006/main">
  <p:tag name="DVSHAPEID" val="9D8ahPhxMFMvQUugx3zqFc"/>
</p:tagLst>
</file>

<file path=ppt/tags/tag34.xml><?xml version="1.0" encoding="utf-8"?>
<p:tagLst xmlns:a="http://schemas.openxmlformats.org/drawingml/2006/main" xmlns:r="http://schemas.openxmlformats.org/officeDocument/2006/relationships" xmlns:p="http://schemas.openxmlformats.org/presentationml/2006/main">
  <p:tag name="DVSHAPEID" val="lIwKv01UZQxz0okV5ne3xk"/>
</p:tagLst>
</file>

<file path=ppt/tags/tag35.xml><?xml version="1.0" encoding="utf-8"?>
<p:tagLst xmlns:a="http://schemas.openxmlformats.org/drawingml/2006/main" xmlns:r="http://schemas.openxmlformats.org/officeDocument/2006/relationships" xmlns:p="http://schemas.openxmlformats.org/presentationml/2006/main">
  <p:tag name="DVSHAPEID" val="XgU5WCXcbCE1YXwB5J165Q"/>
</p:tagLst>
</file>

<file path=ppt/tags/tag36.xml><?xml version="1.0" encoding="utf-8"?>
<p:tagLst xmlns:a="http://schemas.openxmlformats.org/drawingml/2006/main" xmlns:r="http://schemas.openxmlformats.org/officeDocument/2006/relationships" xmlns:p="http://schemas.openxmlformats.org/presentationml/2006/main">
  <p:tag name="DVSECTIONID" val="Sr2lKMZwiPHvCKfA7wwA9Z"/>
</p:tagLst>
</file>

<file path=ppt/tags/tag37.xml><?xml version="1.0" encoding="utf-8"?>
<p:tagLst xmlns:a="http://schemas.openxmlformats.org/drawingml/2006/main" xmlns:r="http://schemas.openxmlformats.org/officeDocument/2006/relationships" xmlns:p="http://schemas.openxmlformats.org/presentationml/2006/main">
  <p:tag name="DVSHAPEID" val="EYYH6v8KSajKELiBEeDLdQ"/>
</p:tagLst>
</file>

<file path=ppt/tags/tag38.xml><?xml version="1.0" encoding="utf-8"?>
<p:tagLst xmlns:a="http://schemas.openxmlformats.org/drawingml/2006/main" xmlns:r="http://schemas.openxmlformats.org/officeDocument/2006/relationships" xmlns:p="http://schemas.openxmlformats.org/presentationml/2006/main">
  <p:tag name="DVSHAPEID" val="vjUBvKvyY0U7Dw1WdCB3BK"/>
</p:tagLst>
</file>

<file path=ppt/tags/tag39.xml><?xml version="1.0" encoding="utf-8"?>
<p:tagLst xmlns:a="http://schemas.openxmlformats.org/drawingml/2006/main" xmlns:r="http://schemas.openxmlformats.org/officeDocument/2006/relationships" xmlns:p="http://schemas.openxmlformats.org/presentationml/2006/main">
  <p:tag name="DVSHAPEID" val="OeSLKvQC0Q9OsENu0nfjbj"/>
</p:tagLst>
</file>

<file path=ppt/tags/tag4.xml><?xml version="1.0" encoding="utf-8"?>
<p:tagLst xmlns:a="http://schemas.openxmlformats.org/drawingml/2006/main" xmlns:r="http://schemas.openxmlformats.org/officeDocument/2006/relationships" xmlns:p="http://schemas.openxmlformats.org/presentationml/2006/main">
  <p:tag name="DVSHAPEID" val="pda05U6No7EmmD0QObN58h"/>
</p:tagLst>
</file>

<file path=ppt/tags/tag40.xml><?xml version="1.0" encoding="utf-8"?>
<p:tagLst xmlns:a="http://schemas.openxmlformats.org/drawingml/2006/main" xmlns:r="http://schemas.openxmlformats.org/officeDocument/2006/relationships" xmlns:p="http://schemas.openxmlformats.org/presentationml/2006/main">
  <p:tag name="DVSHAPEID" val="Pw8MzH00a9fLuFIJ0ZHmZ3"/>
</p:tagLst>
</file>

<file path=ppt/tags/tag41.xml><?xml version="1.0" encoding="utf-8"?>
<p:tagLst xmlns:a="http://schemas.openxmlformats.org/drawingml/2006/main" xmlns:r="http://schemas.openxmlformats.org/officeDocument/2006/relationships" xmlns:p="http://schemas.openxmlformats.org/presentationml/2006/main">
  <p:tag name="DVSHAPEID" val="XP3m9JCdOhyvolDXV9B0G0"/>
</p:tagLst>
</file>

<file path=ppt/tags/tag42.xml><?xml version="1.0" encoding="utf-8"?>
<p:tagLst xmlns:a="http://schemas.openxmlformats.org/drawingml/2006/main" xmlns:r="http://schemas.openxmlformats.org/officeDocument/2006/relationships" xmlns:p="http://schemas.openxmlformats.org/presentationml/2006/main">
  <p:tag name="DVSHAPEID" val="zH97LgmfCPjLyiIdyhnXkX"/>
</p:tagLst>
</file>

<file path=ppt/tags/tag43.xml><?xml version="1.0" encoding="utf-8"?>
<p:tagLst xmlns:a="http://schemas.openxmlformats.org/drawingml/2006/main" xmlns:r="http://schemas.openxmlformats.org/officeDocument/2006/relationships" xmlns:p="http://schemas.openxmlformats.org/presentationml/2006/main">
  <p:tag name="DVSHAPEID" val="dZhn633yKZnXgmc1XmQyFI"/>
</p:tagLst>
</file>

<file path=ppt/tags/tag44.xml><?xml version="1.0" encoding="utf-8"?>
<p:tagLst xmlns:a="http://schemas.openxmlformats.org/drawingml/2006/main" xmlns:r="http://schemas.openxmlformats.org/officeDocument/2006/relationships" xmlns:p="http://schemas.openxmlformats.org/presentationml/2006/main">
  <p:tag name="DVSHAPEID" val="bCMkeIBkCJFBtaQoajb35k"/>
</p:tagLst>
</file>

<file path=ppt/tags/tag45.xml><?xml version="1.0" encoding="utf-8"?>
<p:tagLst xmlns:a="http://schemas.openxmlformats.org/drawingml/2006/main" xmlns:r="http://schemas.openxmlformats.org/officeDocument/2006/relationships" xmlns:p="http://schemas.openxmlformats.org/presentationml/2006/main">
  <p:tag name="DVSHAPEID" val="nB2m0wk16MhvNEAMOlWqmE"/>
</p:tagLst>
</file>

<file path=ppt/tags/tag46.xml><?xml version="1.0" encoding="utf-8"?>
<p:tagLst xmlns:a="http://schemas.openxmlformats.org/drawingml/2006/main" xmlns:r="http://schemas.openxmlformats.org/officeDocument/2006/relationships" xmlns:p="http://schemas.openxmlformats.org/presentationml/2006/main">
  <p:tag name="DVSHAPEID" val="iET2bybwmBDRebhSI40BCT"/>
</p:tagLst>
</file>

<file path=ppt/tags/tag47.xml><?xml version="1.0" encoding="utf-8"?>
<p:tagLst xmlns:a="http://schemas.openxmlformats.org/drawingml/2006/main" xmlns:r="http://schemas.openxmlformats.org/officeDocument/2006/relationships" xmlns:p="http://schemas.openxmlformats.org/presentationml/2006/main">
  <p:tag name="DVSHAPEID" val="jYnbOovQ7EXIiotXlLPApG"/>
</p:tagLst>
</file>

<file path=ppt/tags/tag48.xml><?xml version="1.0" encoding="utf-8"?>
<p:tagLst xmlns:a="http://schemas.openxmlformats.org/drawingml/2006/main" xmlns:r="http://schemas.openxmlformats.org/officeDocument/2006/relationships" xmlns:p="http://schemas.openxmlformats.org/presentationml/2006/main">
  <p:tag name="DVSHAPEID" val="RVpouVCSpL2pkUFZKN0wuY"/>
</p:tagLst>
</file>

<file path=ppt/tags/tag49.xml><?xml version="1.0" encoding="utf-8"?>
<p:tagLst xmlns:a="http://schemas.openxmlformats.org/drawingml/2006/main" xmlns:r="http://schemas.openxmlformats.org/officeDocument/2006/relationships" xmlns:p="http://schemas.openxmlformats.org/presentationml/2006/main">
  <p:tag name="DVSHAPEID" val="GT3yim12zTbT2TvAvR9a00"/>
</p:tagLst>
</file>

<file path=ppt/tags/tag5.xml><?xml version="1.0" encoding="utf-8"?>
<p:tagLst xmlns:a="http://schemas.openxmlformats.org/drawingml/2006/main" xmlns:r="http://schemas.openxmlformats.org/officeDocument/2006/relationships" xmlns:p="http://schemas.openxmlformats.org/presentationml/2006/main">
  <p:tag name="DVSHAPEID" val="FsMaUuMQXH9qzO0FnEUrC4"/>
</p:tagLst>
</file>

<file path=ppt/tags/tag50.xml><?xml version="1.0" encoding="utf-8"?>
<p:tagLst xmlns:a="http://schemas.openxmlformats.org/drawingml/2006/main" xmlns:r="http://schemas.openxmlformats.org/officeDocument/2006/relationships" xmlns:p="http://schemas.openxmlformats.org/presentationml/2006/main">
  <p:tag name="DVSHAPEID" val="VGNdckTqhfJHPZQRrmdJtA"/>
</p:tagLst>
</file>

<file path=ppt/tags/tag51.xml><?xml version="1.0" encoding="utf-8"?>
<p:tagLst xmlns:a="http://schemas.openxmlformats.org/drawingml/2006/main" xmlns:r="http://schemas.openxmlformats.org/officeDocument/2006/relationships" xmlns:p="http://schemas.openxmlformats.org/presentationml/2006/main">
  <p:tag name="DVSHAPEID" val="sdpSUj4m54cGYmK59H88BW"/>
</p:tagLst>
</file>

<file path=ppt/tags/tag52.xml><?xml version="1.0" encoding="utf-8"?>
<p:tagLst xmlns:a="http://schemas.openxmlformats.org/drawingml/2006/main" xmlns:r="http://schemas.openxmlformats.org/officeDocument/2006/relationships" xmlns:p="http://schemas.openxmlformats.org/presentationml/2006/main">
  <p:tag name="DVSHAPEID" val="u91t6mdwBkZw34OoyqWj7V"/>
</p:tagLst>
</file>

<file path=ppt/tags/tag53.xml><?xml version="1.0" encoding="utf-8"?>
<p:tagLst xmlns:a="http://schemas.openxmlformats.org/drawingml/2006/main" xmlns:r="http://schemas.openxmlformats.org/officeDocument/2006/relationships" xmlns:p="http://schemas.openxmlformats.org/presentationml/2006/main">
  <p:tag name="DVSHAPEID" val="lIwKv01UZQxz0okV5ne3xk"/>
</p:tagLst>
</file>

<file path=ppt/tags/tag54.xml><?xml version="1.0" encoding="utf-8"?>
<p:tagLst xmlns:a="http://schemas.openxmlformats.org/drawingml/2006/main" xmlns:r="http://schemas.openxmlformats.org/officeDocument/2006/relationships" xmlns:p="http://schemas.openxmlformats.org/presentationml/2006/main">
  <p:tag name="DVSHAPEID" val="XgU5WCXcbCE1YXwB5J165Q"/>
</p:tagLst>
</file>

<file path=ppt/tags/tag55.xml><?xml version="1.0" encoding="utf-8"?>
<p:tagLst xmlns:a="http://schemas.openxmlformats.org/drawingml/2006/main" xmlns:r="http://schemas.openxmlformats.org/officeDocument/2006/relationships" xmlns:p="http://schemas.openxmlformats.org/presentationml/2006/main">
  <p:tag name="DVSHAPEID" val="9D8ahPhxMFMvQUugx3zqFc"/>
</p:tagLst>
</file>

<file path=ppt/tags/tag56.xml><?xml version="1.0" encoding="utf-8"?>
<p:tagLst xmlns:a="http://schemas.openxmlformats.org/drawingml/2006/main" xmlns:r="http://schemas.openxmlformats.org/officeDocument/2006/relationships" xmlns:p="http://schemas.openxmlformats.org/presentationml/2006/main">
  <p:tag name="DVSHAPEID" val="TvTTpKJfL2tD6rMqTAeffc"/>
</p:tagLst>
</file>

<file path=ppt/tags/tag57.xml><?xml version="1.0" encoding="utf-8"?>
<p:tagLst xmlns:a="http://schemas.openxmlformats.org/drawingml/2006/main" xmlns:r="http://schemas.openxmlformats.org/officeDocument/2006/relationships" xmlns:p="http://schemas.openxmlformats.org/presentationml/2006/main">
  <p:tag name="DVSECTIONID" val="Pn2qqyk5qEvduINY29Xbv7"/>
</p:tagLst>
</file>

<file path=ppt/tags/tag58.xml><?xml version="1.0" encoding="utf-8"?>
<p:tagLst xmlns:a="http://schemas.openxmlformats.org/drawingml/2006/main" xmlns:r="http://schemas.openxmlformats.org/officeDocument/2006/relationships" xmlns:p="http://schemas.openxmlformats.org/presentationml/2006/main">
  <p:tag name="DVSHAPEID" val="EYYH6v8KSajKELiBEeDLdQ"/>
</p:tagLst>
</file>

<file path=ppt/tags/tag59.xml><?xml version="1.0" encoding="utf-8"?>
<p:tagLst xmlns:a="http://schemas.openxmlformats.org/drawingml/2006/main" xmlns:r="http://schemas.openxmlformats.org/officeDocument/2006/relationships" xmlns:p="http://schemas.openxmlformats.org/presentationml/2006/main">
  <p:tag name="DVSHAPEID" val="vjUBvKvyY0U7Dw1WdCB3BK"/>
</p:tagLst>
</file>

<file path=ppt/tags/tag6.xml><?xml version="1.0" encoding="utf-8"?>
<p:tagLst xmlns:a="http://schemas.openxmlformats.org/drawingml/2006/main" xmlns:r="http://schemas.openxmlformats.org/officeDocument/2006/relationships" xmlns:p="http://schemas.openxmlformats.org/presentationml/2006/main">
  <p:tag name="DVSHAPEID" val="lZcuK19ZP8C7xIeUZB0xaW"/>
</p:tagLst>
</file>

<file path=ppt/tags/tag60.xml><?xml version="1.0" encoding="utf-8"?>
<p:tagLst xmlns:a="http://schemas.openxmlformats.org/drawingml/2006/main" xmlns:r="http://schemas.openxmlformats.org/officeDocument/2006/relationships" xmlns:p="http://schemas.openxmlformats.org/presentationml/2006/main">
  <p:tag name="DVSHAPEID" val="OeSLKvQC0Q9OsENu0nfjbj"/>
</p:tagLst>
</file>

<file path=ppt/tags/tag61.xml><?xml version="1.0" encoding="utf-8"?>
<p:tagLst xmlns:a="http://schemas.openxmlformats.org/drawingml/2006/main" xmlns:r="http://schemas.openxmlformats.org/officeDocument/2006/relationships" xmlns:p="http://schemas.openxmlformats.org/presentationml/2006/main">
  <p:tag name="DVSHAPEID" val="Pw8MzH00a9fLuFIJ0ZHmZ3"/>
</p:tagLst>
</file>

<file path=ppt/tags/tag62.xml><?xml version="1.0" encoding="utf-8"?>
<p:tagLst xmlns:a="http://schemas.openxmlformats.org/drawingml/2006/main" xmlns:r="http://schemas.openxmlformats.org/officeDocument/2006/relationships" xmlns:p="http://schemas.openxmlformats.org/presentationml/2006/main">
  <p:tag name="DVSHAPEID" val="XP3m9JCdOhyvolDXV9B0G0"/>
</p:tagLst>
</file>

<file path=ppt/tags/tag63.xml><?xml version="1.0" encoding="utf-8"?>
<p:tagLst xmlns:a="http://schemas.openxmlformats.org/drawingml/2006/main" xmlns:r="http://schemas.openxmlformats.org/officeDocument/2006/relationships" xmlns:p="http://schemas.openxmlformats.org/presentationml/2006/main">
  <p:tag name="DVSHAPEID" val="zH97LgmfCPjLyiIdyhnXkX"/>
</p:tagLst>
</file>

<file path=ppt/tags/tag64.xml><?xml version="1.0" encoding="utf-8"?>
<p:tagLst xmlns:a="http://schemas.openxmlformats.org/drawingml/2006/main" xmlns:r="http://schemas.openxmlformats.org/officeDocument/2006/relationships" xmlns:p="http://schemas.openxmlformats.org/presentationml/2006/main">
  <p:tag name="DVSHAPEID" val="dZhn633yKZnXgmc1XmQyFI"/>
</p:tagLst>
</file>

<file path=ppt/tags/tag65.xml><?xml version="1.0" encoding="utf-8"?>
<p:tagLst xmlns:a="http://schemas.openxmlformats.org/drawingml/2006/main" xmlns:r="http://schemas.openxmlformats.org/officeDocument/2006/relationships" xmlns:p="http://schemas.openxmlformats.org/presentationml/2006/main">
  <p:tag name="DVSHAPEID" val="bCMkeIBkCJFBtaQoajb35k"/>
</p:tagLst>
</file>

<file path=ppt/tags/tag66.xml><?xml version="1.0" encoding="utf-8"?>
<p:tagLst xmlns:a="http://schemas.openxmlformats.org/drawingml/2006/main" xmlns:r="http://schemas.openxmlformats.org/officeDocument/2006/relationships" xmlns:p="http://schemas.openxmlformats.org/presentationml/2006/main">
  <p:tag name="DVSHAPEID" val="nB2m0wk16MhvNEAMOlWqmE"/>
</p:tagLst>
</file>

<file path=ppt/tags/tag67.xml><?xml version="1.0" encoding="utf-8"?>
<p:tagLst xmlns:a="http://schemas.openxmlformats.org/drawingml/2006/main" xmlns:r="http://schemas.openxmlformats.org/officeDocument/2006/relationships" xmlns:p="http://schemas.openxmlformats.org/presentationml/2006/main">
  <p:tag name="DVSHAPEID" val="iET2bybwmBDRebhSI40BCT"/>
</p:tagLst>
</file>

<file path=ppt/tags/tag68.xml><?xml version="1.0" encoding="utf-8"?>
<p:tagLst xmlns:a="http://schemas.openxmlformats.org/drawingml/2006/main" xmlns:r="http://schemas.openxmlformats.org/officeDocument/2006/relationships" xmlns:p="http://schemas.openxmlformats.org/presentationml/2006/main">
  <p:tag name="DVSHAPEID" val="jYnbOovQ7EXIiotXlLPApG"/>
</p:tagLst>
</file>

<file path=ppt/tags/tag69.xml><?xml version="1.0" encoding="utf-8"?>
<p:tagLst xmlns:a="http://schemas.openxmlformats.org/drawingml/2006/main" xmlns:r="http://schemas.openxmlformats.org/officeDocument/2006/relationships" xmlns:p="http://schemas.openxmlformats.org/presentationml/2006/main">
  <p:tag name="DVSHAPEID" val="RVpouVCSpL2pkUFZKN0wuY"/>
</p:tagLst>
</file>

<file path=ppt/tags/tag7.xml><?xml version="1.0" encoding="utf-8"?>
<p:tagLst xmlns:a="http://schemas.openxmlformats.org/drawingml/2006/main" xmlns:r="http://schemas.openxmlformats.org/officeDocument/2006/relationships" xmlns:p="http://schemas.openxmlformats.org/presentationml/2006/main">
  <p:tag name="DVSHAPEID" val="dW4cP9N8bHFB6NYqJLGYR1"/>
</p:tagLst>
</file>

<file path=ppt/tags/tag70.xml><?xml version="1.0" encoding="utf-8"?>
<p:tagLst xmlns:a="http://schemas.openxmlformats.org/drawingml/2006/main" xmlns:r="http://schemas.openxmlformats.org/officeDocument/2006/relationships" xmlns:p="http://schemas.openxmlformats.org/presentationml/2006/main">
  <p:tag name="DVSHAPEID" val="GT3yim12zTbT2TvAvR9a00"/>
</p:tagLst>
</file>

<file path=ppt/tags/tag71.xml><?xml version="1.0" encoding="utf-8"?>
<p:tagLst xmlns:a="http://schemas.openxmlformats.org/drawingml/2006/main" xmlns:r="http://schemas.openxmlformats.org/officeDocument/2006/relationships" xmlns:p="http://schemas.openxmlformats.org/presentationml/2006/main">
  <p:tag name="DVSHAPEID" val="VGNdckTqhfJHPZQRrmdJtA"/>
</p:tagLst>
</file>

<file path=ppt/tags/tag72.xml><?xml version="1.0" encoding="utf-8"?>
<p:tagLst xmlns:a="http://schemas.openxmlformats.org/drawingml/2006/main" xmlns:r="http://schemas.openxmlformats.org/officeDocument/2006/relationships" xmlns:p="http://schemas.openxmlformats.org/presentationml/2006/main">
  <p:tag name="DVSHAPEID" val="u91t6mdwBkZw34OoyqWj7V"/>
</p:tagLst>
</file>

<file path=ppt/tags/tag73.xml><?xml version="1.0" encoding="utf-8"?>
<p:tagLst xmlns:a="http://schemas.openxmlformats.org/drawingml/2006/main" xmlns:r="http://schemas.openxmlformats.org/officeDocument/2006/relationships" xmlns:p="http://schemas.openxmlformats.org/presentationml/2006/main">
  <p:tag name="DVSHAPEID" val="lIwKv01UZQxz0okV5ne3xk"/>
</p:tagLst>
</file>

<file path=ppt/tags/tag74.xml><?xml version="1.0" encoding="utf-8"?>
<p:tagLst xmlns:a="http://schemas.openxmlformats.org/drawingml/2006/main" xmlns:r="http://schemas.openxmlformats.org/officeDocument/2006/relationships" xmlns:p="http://schemas.openxmlformats.org/presentationml/2006/main">
  <p:tag name="DVSHAPEID" val="JydUUiTSKGfWiqExkhvSFW"/>
</p:tagLst>
</file>

<file path=ppt/tags/tag75.xml><?xml version="1.0" encoding="utf-8"?>
<p:tagLst xmlns:a="http://schemas.openxmlformats.org/drawingml/2006/main" xmlns:r="http://schemas.openxmlformats.org/officeDocument/2006/relationships" xmlns:p="http://schemas.openxmlformats.org/presentationml/2006/main">
  <p:tag name="DVSHAPEID" val="XgU5WCXcbCE1YXwB5J165Q"/>
</p:tagLst>
</file>

<file path=ppt/tags/tag76.xml><?xml version="1.0" encoding="utf-8"?>
<p:tagLst xmlns:a="http://schemas.openxmlformats.org/drawingml/2006/main" xmlns:r="http://schemas.openxmlformats.org/officeDocument/2006/relationships" xmlns:p="http://schemas.openxmlformats.org/presentationml/2006/main">
  <p:tag name="DVSHAPEID" val="TvTTpKJfL2tD6rMqTAeffc"/>
</p:tagLst>
</file>

<file path=ppt/tags/tag77.xml><?xml version="1.0" encoding="utf-8"?>
<p:tagLst xmlns:a="http://schemas.openxmlformats.org/drawingml/2006/main" xmlns:r="http://schemas.openxmlformats.org/officeDocument/2006/relationships" xmlns:p="http://schemas.openxmlformats.org/presentationml/2006/main">
  <p:tag name="DVSHAPEID" val="9D8ahPhxMFMvQUugx3zqFc"/>
</p:tagLst>
</file>

<file path=ppt/tags/tag78.xml><?xml version="1.0" encoding="utf-8"?>
<p:tagLst xmlns:a="http://schemas.openxmlformats.org/drawingml/2006/main" xmlns:r="http://schemas.openxmlformats.org/officeDocument/2006/relationships" xmlns:p="http://schemas.openxmlformats.org/presentationml/2006/main">
  <p:tag name="DVSECTIONID" val="So7ppsityQNLTkraOzZD0m"/>
</p:tagLst>
</file>

<file path=ppt/tags/tag79.xml><?xml version="1.0" encoding="utf-8"?>
<p:tagLst xmlns:a="http://schemas.openxmlformats.org/drawingml/2006/main" xmlns:r="http://schemas.openxmlformats.org/officeDocument/2006/relationships" xmlns:p="http://schemas.openxmlformats.org/presentationml/2006/main">
  <p:tag name="DVSHAPEID" val="EYYH6v8KSajKELiBEeDLdQ"/>
</p:tagLst>
</file>

<file path=ppt/tags/tag8.xml><?xml version="1.0" encoding="utf-8"?>
<p:tagLst xmlns:a="http://schemas.openxmlformats.org/drawingml/2006/main" xmlns:r="http://schemas.openxmlformats.org/officeDocument/2006/relationships" xmlns:p="http://schemas.openxmlformats.org/presentationml/2006/main">
  <p:tag name="DVSHAPEID" val="OrgirtEjq4UoMgpyb0bGXU"/>
</p:tagLst>
</file>

<file path=ppt/tags/tag80.xml><?xml version="1.0" encoding="utf-8"?>
<p:tagLst xmlns:a="http://schemas.openxmlformats.org/drawingml/2006/main" xmlns:r="http://schemas.openxmlformats.org/officeDocument/2006/relationships" xmlns:p="http://schemas.openxmlformats.org/presentationml/2006/main">
  <p:tag name="DVSHAPEID" val="vjUBvKvyY0U7Dw1WdCB3BK"/>
</p:tagLst>
</file>

<file path=ppt/tags/tag81.xml><?xml version="1.0" encoding="utf-8"?>
<p:tagLst xmlns:a="http://schemas.openxmlformats.org/drawingml/2006/main" xmlns:r="http://schemas.openxmlformats.org/officeDocument/2006/relationships" xmlns:p="http://schemas.openxmlformats.org/presentationml/2006/main">
  <p:tag name="DVSHAPEID" val="OeSLKvQC0Q9OsENu0nfjbj"/>
</p:tagLst>
</file>

<file path=ppt/tags/tag82.xml><?xml version="1.0" encoding="utf-8"?>
<p:tagLst xmlns:a="http://schemas.openxmlformats.org/drawingml/2006/main" xmlns:r="http://schemas.openxmlformats.org/officeDocument/2006/relationships" xmlns:p="http://schemas.openxmlformats.org/presentationml/2006/main">
  <p:tag name="DVSHAPEID" val="Pw8MzH00a9fLuFIJ0ZHmZ3"/>
</p:tagLst>
</file>

<file path=ppt/tags/tag83.xml><?xml version="1.0" encoding="utf-8"?>
<p:tagLst xmlns:a="http://schemas.openxmlformats.org/drawingml/2006/main" xmlns:r="http://schemas.openxmlformats.org/officeDocument/2006/relationships" xmlns:p="http://schemas.openxmlformats.org/presentationml/2006/main">
  <p:tag name="DVSHAPEID" val="XP3m9JCdOhyvolDXV9B0G0"/>
</p:tagLst>
</file>

<file path=ppt/tags/tag84.xml><?xml version="1.0" encoding="utf-8"?>
<p:tagLst xmlns:a="http://schemas.openxmlformats.org/drawingml/2006/main" xmlns:r="http://schemas.openxmlformats.org/officeDocument/2006/relationships" xmlns:p="http://schemas.openxmlformats.org/presentationml/2006/main">
  <p:tag name="DVSHAPEID" val="zH97LgmfCPjLyiIdyhnXkX"/>
</p:tagLst>
</file>

<file path=ppt/tags/tag85.xml><?xml version="1.0" encoding="utf-8"?>
<p:tagLst xmlns:a="http://schemas.openxmlformats.org/drawingml/2006/main" xmlns:r="http://schemas.openxmlformats.org/officeDocument/2006/relationships" xmlns:p="http://schemas.openxmlformats.org/presentationml/2006/main">
  <p:tag name="DVSHAPEID" val="dZhn633yKZnXgmc1XmQyFI"/>
</p:tagLst>
</file>

<file path=ppt/tags/tag86.xml><?xml version="1.0" encoding="utf-8"?>
<p:tagLst xmlns:a="http://schemas.openxmlformats.org/drawingml/2006/main" xmlns:r="http://schemas.openxmlformats.org/officeDocument/2006/relationships" xmlns:p="http://schemas.openxmlformats.org/presentationml/2006/main">
  <p:tag name="DVSHAPEID" val="bCMkeIBkCJFBtaQoajb35k"/>
</p:tagLst>
</file>

<file path=ppt/tags/tag87.xml><?xml version="1.0" encoding="utf-8"?>
<p:tagLst xmlns:a="http://schemas.openxmlformats.org/drawingml/2006/main" xmlns:r="http://schemas.openxmlformats.org/officeDocument/2006/relationships" xmlns:p="http://schemas.openxmlformats.org/presentationml/2006/main">
  <p:tag name="DVSHAPEID" val="nB2m0wk16MhvNEAMOlWqmE"/>
</p:tagLst>
</file>

<file path=ppt/tags/tag88.xml><?xml version="1.0" encoding="utf-8"?>
<p:tagLst xmlns:a="http://schemas.openxmlformats.org/drawingml/2006/main" xmlns:r="http://schemas.openxmlformats.org/officeDocument/2006/relationships" xmlns:p="http://schemas.openxmlformats.org/presentationml/2006/main">
  <p:tag name="DVSHAPEID" val="iET2bybwmBDRebhSI40BCT"/>
</p:tagLst>
</file>

<file path=ppt/tags/tag89.xml><?xml version="1.0" encoding="utf-8"?>
<p:tagLst xmlns:a="http://schemas.openxmlformats.org/drawingml/2006/main" xmlns:r="http://schemas.openxmlformats.org/officeDocument/2006/relationships" xmlns:p="http://schemas.openxmlformats.org/presentationml/2006/main">
  <p:tag name="DVSHAPEID" val="jYnbOovQ7EXIiotXlLPApG"/>
</p:tagLst>
</file>

<file path=ppt/tags/tag9.xml><?xml version="1.0" encoding="utf-8"?>
<p:tagLst xmlns:a="http://schemas.openxmlformats.org/drawingml/2006/main" xmlns:r="http://schemas.openxmlformats.org/officeDocument/2006/relationships" xmlns:p="http://schemas.openxmlformats.org/presentationml/2006/main">
  <p:tag name="DVSHAPEID" val="sWBrWzRfRb4b8DVxHktShB"/>
</p:tagLst>
</file>

<file path=ppt/tags/tag90.xml><?xml version="1.0" encoding="utf-8"?>
<p:tagLst xmlns:a="http://schemas.openxmlformats.org/drawingml/2006/main" xmlns:r="http://schemas.openxmlformats.org/officeDocument/2006/relationships" xmlns:p="http://schemas.openxmlformats.org/presentationml/2006/main">
  <p:tag name="DVSHAPEID" val="RVpouVCSpL2pkUFZKN0wuY"/>
</p:tagLst>
</file>

<file path=ppt/tags/tag91.xml><?xml version="1.0" encoding="utf-8"?>
<p:tagLst xmlns:a="http://schemas.openxmlformats.org/drawingml/2006/main" xmlns:r="http://schemas.openxmlformats.org/officeDocument/2006/relationships" xmlns:p="http://schemas.openxmlformats.org/presentationml/2006/main">
  <p:tag name="DVSHAPEID" val="TvTTpKJfL2tD6rMqTAeffc"/>
</p:tagLst>
</file>

<file path=ppt/tags/tag92.xml><?xml version="1.0" encoding="utf-8"?>
<p:tagLst xmlns:a="http://schemas.openxmlformats.org/drawingml/2006/main" xmlns:r="http://schemas.openxmlformats.org/officeDocument/2006/relationships" xmlns:p="http://schemas.openxmlformats.org/presentationml/2006/main">
  <p:tag name="DVSHAPEID" val="GT3yim12zTbT2TvAvR9a00"/>
</p:tagLst>
</file>

<file path=ppt/tags/tag93.xml><?xml version="1.0" encoding="utf-8"?>
<p:tagLst xmlns:a="http://schemas.openxmlformats.org/drawingml/2006/main" xmlns:r="http://schemas.openxmlformats.org/officeDocument/2006/relationships" xmlns:p="http://schemas.openxmlformats.org/presentationml/2006/main">
  <p:tag name="DVSHAPEID" val="VGNdckTqhfJHPZQRrmdJtA"/>
</p:tagLst>
</file>

<file path=ppt/tags/tag94.xml><?xml version="1.0" encoding="utf-8"?>
<p:tagLst xmlns:a="http://schemas.openxmlformats.org/drawingml/2006/main" xmlns:r="http://schemas.openxmlformats.org/officeDocument/2006/relationships" xmlns:p="http://schemas.openxmlformats.org/presentationml/2006/main">
  <p:tag name="DVSHAPEID" val="sdpSUj4m54cGYmK59H88BW"/>
</p:tagLst>
</file>

<file path=ppt/tags/tag95.xml><?xml version="1.0" encoding="utf-8"?>
<p:tagLst xmlns:a="http://schemas.openxmlformats.org/drawingml/2006/main" xmlns:r="http://schemas.openxmlformats.org/officeDocument/2006/relationships" xmlns:p="http://schemas.openxmlformats.org/presentationml/2006/main">
  <p:tag name="DVSHAPEID" val="9l4vKEpMWgxkezOjpAlV9E"/>
</p:tagLst>
</file>

<file path=ppt/tags/tag96.xml><?xml version="1.0" encoding="utf-8"?>
<p:tagLst xmlns:a="http://schemas.openxmlformats.org/drawingml/2006/main" xmlns:r="http://schemas.openxmlformats.org/officeDocument/2006/relationships" xmlns:p="http://schemas.openxmlformats.org/presentationml/2006/main">
  <p:tag name="DVSHAPEID" val="u91t6mdwBkZw34OoyqWj7V"/>
</p:tagLst>
</file>

<file path=ppt/tags/tag97.xml><?xml version="1.0" encoding="utf-8"?>
<p:tagLst xmlns:a="http://schemas.openxmlformats.org/drawingml/2006/main" xmlns:r="http://schemas.openxmlformats.org/officeDocument/2006/relationships" xmlns:p="http://schemas.openxmlformats.org/presentationml/2006/main">
  <p:tag name="DVSHAPEID" val="9D8ahPhxMFMvQUugx3zqFc"/>
</p:tagLst>
</file>

<file path=ppt/tags/tag98.xml><?xml version="1.0" encoding="utf-8"?>
<p:tagLst xmlns:a="http://schemas.openxmlformats.org/drawingml/2006/main" xmlns:r="http://schemas.openxmlformats.org/officeDocument/2006/relationships" xmlns:p="http://schemas.openxmlformats.org/presentationml/2006/main">
  <p:tag name="DVSHAPEID" val="lIwKv01UZQxz0okV5ne3xk"/>
</p:tagLst>
</file>

<file path=ppt/tags/tag99.xml><?xml version="1.0" encoding="utf-8"?>
<p:tagLst xmlns:a="http://schemas.openxmlformats.org/drawingml/2006/main" xmlns:r="http://schemas.openxmlformats.org/officeDocument/2006/relationships" xmlns:p="http://schemas.openxmlformats.org/presentationml/2006/main">
  <p:tag name="DVSHAPEID" val="JydUUiTSKGfWiqExkhvSFW"/>
</p:tagLst>
</file>

<file path=ppt/theme/theme1.xml><?xml version="1.0" encoding="utf-8"?>
<a:theme xmlns:a="http://schemas.openxmlformats.org/drawingml/2006/main"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14361</TotalTime>
  <Words>12719</Words>
  <Application>Microsoft Office PowerPoint</Application>
  <PresentationFormat>‫הצגה על המסך (4:3)</PresentationFormat>
  <Paragraphs>3332</Paragraphs>
  <Slides>228</Slides>
  <Notes>98</Notes>
  <HiddenSlides>20</HiddenSlides>
  <MMClips>0</MMClips>
  <ScaleCrop>false</ScaleCrop>
  <HeadingPairs>
    <vt:vector size="8" baseType="variant">
      <vt:variant>
        <vt:lpstr>גופנים בשימוש</vt:lpstr>
      </vt:variant>
      <vt:variant>
        <vt:i4>22</vt:i4>
      </vt:variant>
      <vt:variant>
        <vt:lpstr>ערכת נושא</vt:lpstr>
      </vt:variant>
      <vt:variant>
        <vt:i4>1</vt:i4>
      </vt:variant>
      <vt:variant>
        <vt:lpstr>שרתי OLE מוטבעים</vt:lpstr>
      </vt:variant>
      <vt:variant>
        <vt:i4>4</vt:i4>
      </vt:variant>
      <vt:variant>
        <vt:lpstr>כותרות שקופיות</vt:lpstr>
      </vt:variant>
      <vt:variant>
        <vt:i4>228</vt:i4>
      </vt:variant>
    </vt:vector>
  </HeadingPairs>
  <TitlesOfParts>
    <vt:vector size="255" baseType="lpstr">
      <vt:lpstr>ＭＳ Ｐゴシック</vt:lpstr>
      <vt:lpstr>ＭＳ Ｐゴシック</vt:lpstr>
      <vt:lpstr>Arial</vt:lpstr>
      <vt:lpstr>Arial</vt:lpstr>
      <vt:lpstr>Arial Narrow</vt:lpstr>
      <vt:lpstr>Body</vt:lpstr>
      <vt:lpstr>Calibri</vt:lpstr>
      <vt:lpstr>Comic Sans MS</vt:lpstr>
      <vt:lpstr>Courier</vt:lpstr>
      <vt:lpstr>Courier New</vt:lpstr>
      <vt:lpstr>Georgia</vt:lpstr>
      <vt:lpstr>Gill Sans</vt:lpstr>
      <vt:lpstr>Gill Sans MT</vt:lpstr>
      <vt:lpstr>Noto Symbol</vt:lpstr>
      <vt:lpstr>Open Sans</vt:lpstr>
      <vt:lpstr>Roboto</vt:lpstr>
      <vt:lpstr>Symbol</vt:lpstr>
      <vt:lpstr>Tahoma</vt:lpstr>
      <vt:lpstr>Times New Roman</vt:lpstr>
      <vt:lpstr>Verdana</vt:lpstr>
      <vt:lpstr>Wingdings</vt:lpstr>
      <vt:lpstr>ZapfDingbats</vt:lpstr>
      <vt:lpstr>paper-plane</vt:lpstr>
      <vt:lpstr>Picture</vt:lpstr>
      <vt:lpstr>VISIO</vt:lpstr>
      <vt:lpstr>Document</vt:lpstr>
      <vt:lpstr>Bitmap Image</vt:lpstr>
      <vt:lpstr>רשתות תקשורת מחשבים פרק  3 – שכבת התעבורה</vt:lpstr>
      <vt:lpstr>Transport-Layer Services</vt:lpstr>
      <vt:lpstr>Transport services and protocols</vt:lpstr>
      <vt:lpstr>Transport vs. network layer</vt:lpstr>
      <vt:lpstr>Internet transport-layer protocols</vt:lpstr>
      <vt:lpstr>Port numbers concept</vt:lpstr>
      <vt:lpstr>IP addresses versus port numbers</vt:lpstr>
      <vt:lpstr>Which application gets a newly arriving packet?</vt:lpstr>
      <vt:lpstr>Transport layer multiplexing: TCP</vt:lpstr>
      <vt:lpstr>Transport layer multiplexing: TCP</vt:lpstr>
      <vt:lpstr>Transport layer multiplexing: TCP</vt:lpstr>
      <vt:lpstr>Transport layer multiplexing: TCP</vt:lpstr>
      <vt:lpstr>Transport layer multiplexing: TCP</vt:lpstr>
      <vt:lpstr>Transport layer multiplexing: UDP</vt:lpstr>
      <vt:lpstr>Transport layer multiplexing: UDP</vt:lpstr>
      <vt:lpstr>connectionless transport: UDP</vt:lpstr>
      <vt:lpstr>UDP: User Datagram Protocol</vt:lpstr>
      <vt:lpstr>Socket address</vt:lpstr>
      <vt:lpstr>UDP: segment header</vt:lpstr>
      <vt:lpstr> Well-known ports used with UDP </vt:lpstr>
      <vt:lpstr>Error detection</vt:lpstr>
      <vt:lpstr>Parity checking</vt:lpstr>
      <vt:lpstr>Cyclic redundancy check</vt:lpstr>
      <vt:lpstr>CRC example</vt:lpstr>
      <vt:lpstr>UDP checksum… what is checksum?</vt:lpstr>
      <vt:lpstr>Internet Checksum Example</vt:lpstr>
      <vt:lpstr>מצגת של PowerPoint‏</vt:lpstr>
      <vt:lpstr>Checksum calculation of a simple UDP user datagram</vt:lpstr>
      <vt:lpstr>Internet Checksum Example</vt:lpstr>
      <vt:lpstr>Internet Checksum Example</vt:lpstr>
      <vt:lpstr>Internet Checksum Example</vt:lpstr>
      <vt:lpstr>principles of reliable data transfer</vt:lpstr>
      <vt:lpstr>Principles of Reliable data transfer</vt:lpstr>
      <vt:lpstr>Reliable transfer over a reliable channel</vt:lpstr>
      <vt:lpstr>Level 1 Q: Build the reliable data Transfer, channel with bit errors</vt:lpstr>
      <vt:lpstr>Level 1 Q: Build the reliable data Transfer, channel with bit errors</vt:lpstr>
      <vt:lpstr>Level 1 Q: Build the reliable data Transfer, channel with bit errors</vt:lpstr>
      <vt:lpstr>Level 1 Q: Build the reliable data Transfer, channel with bit errors</vt:lpstr>
      <vt:lpstr>Level 1 Q: Build the reliable data Transfer, channel with bit errors</vt:lpstr>
      <vt:lpstr>Level 2 Q: Build the reliable data Transfer, channels with errors  + loss</vt:lpstr>
      <vt:lpstr>Level 2 Q: Build the reliable data Transfer, channels with errors  + loss</vt:lpstr>
      <vt:lpstr>Level 2 Q: Build the next reliable data Transfer</vt:lpstr>
      <vt:lpstr>Pipelining: increased utilization</vt:lpstr>
      <vt:lpstr>So, in any good transport protocol we need:</vt:lpstr>
      <vt:lpstr>שאלות</vt:lpstr>
      <vt:lpstr>שאלות</vt:lpstr>
      <vt:lpstr>connection-oriented transport: TCP</vt:lpstr>
      <vt:lpstr>TCP: Overview</vt:lpstr>
      <vt:lpstr>Well-known ports used by TCP</vt:lpstr>
      <vt:lpstr>TCP reliable data transfer</vt:lpstr>
      <vt:lpstr>Byte Stream Service </vt:lpstr>
      <vt:lpstr>TCP - Header</vt:lpstr>
      <vt:lpstr>TCP segment  - How??</vt:lpstr>
      <vt:lpstr>TCP segment structure</vt:lpstr>
      <vt:lpstr>TCP Len != length of packet</vt:lpstr>
      <vt:lpstr>TCP segment format</vt:lpstr>
      <vt:lpstr> Control field </vt:lpstr>
      <vt:lpstr>TCP header fields</vt:lpstr>
      <vt:lpstr>Resetting Connections</vt:lpstr>
      <vt:lpstr>TCP - connection management</vt:lpstr>
      <vt:lpstr>Connection Management</vt:lpstr>
      <vt:lpstr>TCP 3-way handshake</vt:lpstr>
      <vt:lpstr>מצגת של PowerPoint‏</vt:lpstr>
      <vt:lpstr>TCP 3-way handshake: FSM</vt:lpstr>
      <vt:lpstr>TCP: closing a connection</vt:lpstr>
      <vt:lpstr>TCP: closing a connection</vt:lpstr>
      <vt:lpstr>SYN flooding attack</vt:lpstr>
      <vt:lpstr>Connection with losses</vt:lpstr>
      <vt:lpstr>SYN Attack</vt:lpstr>
      <vt:lpstr>SYN Attack</vt:lpstr>
      <vt:lpstr>Defense from SYN Attack</vt:lpstr>
      <vt:lpstr>SYN Cookie</vt:lpstr>
      <vt:lpstr>TCP – Life Cycle</vt:lpstr>
      <vt:lpstr>מצגת של PowerPoint‏</vt:lpstr>
      <vt:lpstr>TCP States</vt:lpstr>
      <vt:lpstr>2MSL Wait State</vt:lpstr>
      <vt:lpstr>TCP – Data Transfer</vt:lpstr>
      <vt:lpstr>Common scenario</vt:lpstr>
      <vt:lpstr>TCP seq. numbers, ACKs</vt:lpstr>
      <vt:lpstr> Sending and receiving buffers </vt:lpstr>
      <vt:lpstr>Window Management in TCP</vt:lpstr>
      <vt:lpstr>TCP Transmission Categories, Send Window and Pointers</vt:lpstr>
      <vt:lpstr>TCP Receive Categories and Pointers</vt:lpstr>
      <vt:lpstr>TCP Transaction Example Showing Server’s Send Pointers</vt:lpstr>
      <vt:lpstr>TCP Transaction Example Showing Client’s Send Pointers</vt:lpstr>
      <vt:lpstr>TCP ACK generations rules</vt:lpstr>
      <vt:lpstr> Normal operation </vt:lpstr>
      <vt:lpstr>Lost segment</vt:lpstr>
      <vt:lpstr>Lost acknowledgment</vt:lpstr>
      <vt:lpstr>Lost acknowledgment corrected by resending a segment </vt:lpstr>
      <vt:lpstr>Lost</vt:lpstr>
      <vt:lpstr>מצגת של PowerPoint‏</vt:lpstr>
      <vt:lpstr>TCP ACK generation</vt:lpstr>
      <vt:lpstr>TCP fast retransmit</vt:lpstr>
      <vt:lpstr>TCP fast retransmit</vt:lpstr>
      <vt:lpstr>Fast retransmission</vt:lpstr>
      <vt:lpstr>TCP sender (simplified)</vt:lpstr>
      <vt:lpstr>TCP - Timeout</vt:lpstr>
      <vt:lpstr>סרטון של כותבי הסרט</vt:lpstr>
      <vt:lpstr>TCP timers</vt:lpstr>
      <vt:lpstr>How to set the retransmission timer ?</vt:lpstr>
      <vt:lpstr>Setting the value of RTO: </vt:lpstr>
      <vt:lpstr>TCP timeout</vt:lpstr>
      <vt:lpstr>TCP  - estimate timeout phase 1</vt:lpstr>
      <vt:lpstr>TCP  - estimate timeout phase 2</vt:lpstr>
      <vt:lpstr>What else do we need to know?</vt:lpstr>
      <vt:lpstr>TCP - flow control</vt:lpstr>
      <vt:lpstr>TCP flow control</vt:lpstr>
      <vt:lpstr>TCP flow control – What to Do</vt:lpstr>
      <vt:lpstr>TCP flow control – Sender Side</vt:lpstr>
      <vt:lpstr>TCP flow control – Sender Side</vt:lpstr>
      <vt:lpstr>Data received to fast, to fast…. what to do….</vt:lpstr>
      <vt:lpstr>Sliding Window Flow Control</vt:lpstr>
      <vt:lpstr>Sliding Window:  “Window Closes”</vt:lpstr>
      <vt:lpstr>Sliding Window:  “Window Opens”</vt:lpstr>
      <vt:lpstr>Sliding Window:  “Window Shrinks”</vt:lpstr>
      <vt:lpstr>TCP – congestion control </vt:lpstr>
      <vt:lpstr>Internet Pipes</vt:lpstr>
      <vt:lpstr>Internet Pipes</vt:lpstr>
      <vt:lpstr>Plumbers Gone Wild!</vt:lpstr>
      <vt:lpstr>Plumbers Gone Wild -2</vt:lpstr>
      <vt:lpstr>Principles of congestion control</vt:lpstr>
      <vt:lpstr>Approaches towards congestion control</vt:lpstr>
      <vt:lpstr>network-assisted congestion control - ECN</vt:lpstr>
      <vt:lpstr>TCP congestion control: AIMD</vt:lpstr>
      <vt:lpstr>TCP Congestion Control: details</vt:lpstr>
      <vt:lpstr>TCP Slow Start </vt:lpstr>
      <vt:lpstr>Congestion example</vt:lpstr>
      <vt:lpstr>TCP: detecting, reacting to loss</vt:lpstr>
      <vt:lpstr>TCP: switching from slow start to CA</vt:lpstr>
      <vt:lpstr>Refinement: inferring loss</vt:lpstr>
      <vt:lpstr>Summary: TCP Congestion Control</vt:lpstr>
      <vt:lpstr>סגירת החלון עקב פקיעת ה RETRANSMISSION טיימר</vt:lpstr>
      <vt:lpstr>Fast Retransmit and Fast Recovery Algorithms</vt:lpstr>
      <vt:lpstr>סגירת החלון בעיקבות איבוד PACKET ללא פקיעת ה RETRANSMISSION טיימר</vt:lpstr>
      <vt:lpstr>Inflating the window</vt:lpstr>
      <vt:lpstr>Deflating the window</vt:lpstr>
      <vt:lpstr>מצגת של PowerPoint‏</vt:lpstr>
      <vt:lpstr>מצגת של PowerPoint‏</vt:lpstr>
      <vt:lpstr>Summary: TCP Congestion Control</vt:lpstr>
      <vt:lpstr>Interactive Animations</vt:lpstr>
      <vt:lpstr>TCP throughput</vt:lpstr>
      <vt:lpstr>TCP Fairness</vt:lpstr>
      <vt:lpstr>Why is TCP fair?</vt:lpstr>
      <vt:lpstr>Fairness (more)</vt:lpstr>
      <vt:lpstr> Maximum-segment-size / Window-scale factor </vt:lpstr>
      <vt:lpstr>Timestamp option</vt:lpstr>
      <vt:lpstr>SACK</vt:lpstr>
      <vt:lpstr>Example SACK</vt:lpstr>
      <vt:lpstr>HTTP: Detecting Size of Message</vt:lpstr>
      <vt:lpstr>Types of TCP</vt:lpstr>
      <vt:lpstr>שאלות</vt:lpstr>
      <vt:lpstr>שאלות</vt:lpstr>
      <vt:lpstr>Useful Links</vt:lpstr>
      <vt:lpstr>TCP – מקרים ותגובות</vt:lpstr>
      <vt:lpstr>מקרים ותגובות (חלק מהתשובות אינן נכונות)</vt:lpstr>
      <vt:lpstr>מקרים ותגובות</vt:lpstr>
      <vt:lpstr>מקרים ותגובות</vt:lpstr>
      <vt:lpstr>מקרים ותגובות</vt:lpstr>
      <vt:lpstr>מקרים ותגובות</vt:lpstr>
      <vt:lpstr>מקרים ותגובות</vt:lpstr>
      <vt:lpstr>Signaling vs Data Path</vt:lpstr>
      <vt:lpstr>SIP – Session Initiation Protocol</vt:lpstr>
      <vt:lpstr>SIP – Basic Call Flow</vt:lpstr>
      <vt:lpstr>SIP INVITE Example</vt:lpstr>
      <vt:lpstr>More about multimedia</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RTP - Real Time Transport Protocol</vt:lpstr>
      <vt:lpstr>RTP Features</vt:lpstr>
      <vt:lpstr>TCP – the future</vt:lpstr>
      <vt:lpstr>Multi-path TCP</vt:lpstr>
      <vt:lpstr>Endhosts have evolved</vt:lpstr>
      <vt:lpstr>Multi-path TCP</vt:lpstr>
      <vt:lpstr>Multi-path TCP</vt:lpstr>
      <vt:lpstr>Multi-path TCP</vt:lpstr>
      <vt:lpstr>Multi-path TCP</vt:lpstr>
      <vt:lpstr>Multi-path TCP</vt:lpstr>
      <vt:lpstr>A naïve Multipath TCP</vt:lpstr>
      <vt:lpstr>A naïve Multipath TCP In today's Internet ?</vt:lpstr>
      <vt:lpstr>How to combine two TCP subflows ?</vt:lpstr>
      <vt:lpstr>How to link TCP subflows ?</vt:lpstr>
      <vt:lpstr>How to link TCP subflows ?</vt:lpstr>
      <vt:lpstr>The Next HTTP</vt:lpstr>
      <vt:lpstr>STOP!! What about latency ??</vt:lpstr>
      <vt:lpstr>HTTP 2 - Introduction  </vt:lpstr>
      <vt:lpstr>The Big Server Push </vt:lpstr>
      <vt:lpstr>The Big Server Push </vt:lpstr>
      <vt:lpstr>The Big Server Push </vt:lpstr>
      <vt:lpstr>A Single Server Connection </vt:lpstr>
      <vt:lpstr>Binary and Headers Compression </vt:lpstr>
      <vt:lpstr>Compression Under Attack </vt:lpstr>
      <vt:lpstr>Compression Under Attack </vt:lpstr>
      <vt:lpstr>Basic Data Flow </vt:lpstr>
      <vt:lpstr>Encryption </vt:lpstr>
      <vt:lpstr>מצגת של PowerPoint‏</vt:lpstr>
      <vt:lpstr>מצגת של PowerPoint‏</vt:lpstr>
      <vt:lpstr>מצגת של PowerPoint‏</vt:lpstr>
      <vt:lpstr>QUIC</vt:lpstr>
      <vt:lpstr>How do you make the web faster?</vt:lpstr>
      <vt:lpstr>How do you make the web faster?</vt:lpstr>
      <vt:lpstr>How do you make the web faster?</vt:lpstr>
      <vt:lpstr>How do you make the web faster?</vt:lpstr>
      <vt:lpstr>QUIC Features</vt:lpstr>
      <vt:lpstr>HTTP/2 Features in QUIC</vt:lpstr>
      <vt:lpstr>QUIC</vt:lpstr>
      <vt:lpstr>Streams</vt:lpstr>
      <vt:lpstr>Multiplexed Streams</vt:lpstr>
      <vt:lpstr>Connection Sharing</vt:lpstr>
      <vt:lpstr>Prioritization</vt:lpstr>
      <vt:lpstr>Flow Control</vt:lpstr>
      <vt:lpstr>Server-Initiated Streams</vt:lpstr>
      <vt:lpstr>Establishing a QUIC Connection</vt:lpstr>
      <vt:lpstr>QUIC - Connections</vt:lpstr>
      <vt:lpstr>QUIC - Connections</vt:lpstr>
      <vt:lpstr>QUIC Success Rate</vt:lpstr>
      <vt:lpstr>QUIC Performance</vt:lpstr>
      <vt:lpstr>QUIC Features in TCP and TLS</vt:lpstr>
      <vt:lpstr>QUIC Status</vt:lpstr>
      <vt:lpstr>QUIC Potential Issues</vt:lpstr>
      <vt:lpstr>QUIC Support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רשתות תקשורת מחשבים שיעור 1</dc:title>
  <dc:creator>Amit</dc:creator>
  <cp:lastModifiedBy>amit</cp:lastModifiedBy>
  <cp:revision>215</cp:revision>
  <dcterms:modified xsi:type="dcterms:W3CDTF">2017-11-27T11:49:14Z</dcterms:modified>
</cp:coreProperties>
</file>